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DD93-A939-429E-B6C6-0128758F723F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2737-4896-419F-9ECE-2E9BB6E1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9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DD93-A939-429E-B6C6-0128758F723F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2737-4896-419F-9ECE-2E9BB6E1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3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DD93-A939-429E-B6C6-0128758F723F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2737-4896-419F-9ECE-2E9BB6E11BC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1261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DD93-A939-429E-B6C6-0128758F723F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2737-4896-419F-9ECE-2E9BB6E1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8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DD93-A939-429E-B6C6-0128758F723F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2737-4896-419F-9ECE-2E9BB6E11BC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839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DD93-A939-429E-B6C6-0128758F723F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2737-4896-419F-9ECE-2E9BB6E1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7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DD93-A939-429E-B6C6-0128758F723F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2737-4896-419F-9ECE-2E9BB6E1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13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DD93-A939-429E-B6C6-0128758F723F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2737-4896-419F-9ECE-2E9BB6E1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2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DD93-A939-429E-B6C6-0128758F723F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2737-4896-419F-9ECE-2E9BB6E1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1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DD93-A939-429E-B6C6-0128758F723F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2737-4896-419F-9ECE-2E9BB6E1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2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DD93-A939-429E-B6C6-0128758F723F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2737-4896-419F-9ECE-2E9BB6E1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3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DD93-A939-429E-B6C6-0128758F723F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2737-4896-419F-9ECE-2E9BB6E1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2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DD93-A939-429E-B6C6-0128758F723F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2737-4896-419F-9ECE-2E9BB6E1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DD93-A939-429E-B6C6-0128758F723F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2737-4896-419F-9ECE-2E9BB6E1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0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DD93-A939-429E-B6C6-0128758F723F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2737-4896-419F-9ECE-2E9BB6E1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3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2737-4896-419F-9ECE-2E9BB6E11BC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DD93-A939-429E-B6C6-0128758F723F}" type="datetimeFigureOut">
              <a:rPr lang="en-US" smtClean="0"/>
              <a:t>8/25/2018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7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ADD93-A939-429E-B6C6-0128758F723F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402737-4896-419F-9ECE-2E9BB6E1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8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isteia.com/TalkNotes/C++TypeDeductionandWhyYouCareCppCon2014.pdf" TargetMode="External"/><Relationship Id="rId2" Type="http://schemas.openxmlformats.org/officeDocument/2006/relationships/hyperlink" Target="https://wiki.haskell.org/Functional_programm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meo.com/97344493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making.com/refactoring/smell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books.org/wiki/More_C%2B%2B_Idiom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testing.blogspot.com/2011/03/how-google-tests-software-part-five.html" TargetMode="External"/><Relationship Id="rId2" Type="http://schemas.openxmlformats.org/officeDocument/2006/relationships/hyperlink" Target="https://code.google.com/p/googletest/wiki/Primer#Introduction:_Why_Google_C++_Testing_Framewor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eshbot.com/blog/2014/08/16/modern-c-plus-plus-idioms-i-use-every-day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ootips.org/yonat/4dev/smart-pointer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herbsutter.com/2013/06/05/gotw-91-solution-smart-pointer-parameter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isteia.com/TalkNotes/ACCU2011_MoveSemantics.pdf" TargetMode="External"/><Relationship Id="rId2" Type="http://schemas.openxmlformats.org/officeDocument/2006/relationships/hyperlink" Target="http://thbecker.net/articles/rvalue_references/section_01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540" y="1226634"/>
            <a:ext cx="8084635" cy="2824202"/>
          </a:xfrm>
        </p:spPr>
        <p:txBody>
          <a:bodyPr/>
          <a:lstStyle/>
          <a:p>
            <a:r>
              <a:rPr lang="en-US" sz="4800" dirty="0" smtClean="0">
                <a:solidFill>
                  <a:srgbClr val="555555"/>
                </a:solidFill>
              </a:rPr>
              <a:t>Modern C++ with TDD</a:t>
            </a:r>
            <a:br>
              <a:rPr lang="en-US" sz="4800" dirty="0" smtClean="0">
                <a:solidFill>
                  <a:srgbClr val="555555"/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use C++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11/14/17 capabilities for better productivity and designs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2244" y="4786814"/>
            <a:ext cx="2575931" cy="1096899"/>
          </a:xfrm>
        </p:spPr>
        <p:txBody>
          <a:bodyPr/>
          <a:lstStyle/>
          <a:p>
            <a:r>
              <a:rPr lang="en-US" dirty="0" smtClean="0"/>
              <a:t>May Chan</a:t>
            </a:r>
          </a:p>
          <a:p>
            <a:r>
              <a:rPr lang="en-US" dirty="0" smtClean="0"/>
              <a:t>October 6, </a:t>
            </a:r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23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8546"/>
          </a:xfrm>
        </p:spPr>
        <p:txBody>
          <a:bodyPr>
            <a:normAutofit fontScale="90000"/>
          </a:bodyPr>
          <a:lstStyle/>
          <a:p>
            <a:r>
              <a:rPr lang="en-US" dirty="0"/>
              <a:t>Lesson 5: Functional Programming </a:t>
            </a:r>
            <a:r>
              <a:rPr lang="en-US" dirty="0" smtClean="0"/>
              <a:t>in </a:t>
            </a:r>
            <a:r>
              <a:rPr lang="en-US" dirty="0"/>
              <a:t>C++</a:t>
            </a:r>
            <a:br>
              <a:rPr lang="en-US" dirty="0"/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38146"/>
            <a:ext cx="9336461" cy="4638908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Why?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https://wiki.haskell.org/Functional_programming</a:t>
            </a:r>
            <a:r>
              <a:rPr lang="en-US" sz="1400" dirty="0">
                <a:solidFill>
                  <a:schemeClr val="tx1"/>
                </a:solidFill>
              </a:rPr>
              <a:t> (as explained by Haskell)</a:t>
            </a:r>
            <a:endParaRPr lang="en-US" sz="1400" dirty="0">
              <a:solidFill>
                <a:schemeClr val="tx1"/>
              </a:solidFill>
              <a:hlinkClick r:id="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hlinkClick r:id=""/>
              </a:rPr>
              <a:t>http://www.vasinov.com/blog/16-months-of-functional-programming/</a:t>
            </a:r>
            <a:r>
              <a:rPr lang="en-US" sz="1400" dirty="0">
                <a:solidFill>
                  <a:schemeClr val="tx1"/>
                </a:solidFill>
              </a:rPr>
              <a:t> (easy reading)</a:t>
            </a:r>
            <a:endParaRPr lang="en-US" sz="1400" dirty="0">
              <a:solidFill>
                <a:schemeClr val="tx1"/>
              </a:solidFill>
              <a:hlinkClick r:id="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hlinkClick r:id=""/>
              </a:rPr>
              <a:t>http://blog.cleancoder.com/uncle-bob/2014/11/24/FPvsOO.html</a:t>
            </a:r>
            <a:r>
              <a:rPr lang="en-US" sz="1400" dirty="0">
                <a:solidFill>
                  <a:schemeClr val="tx1"/>
                </a:solidFill>
              </a:rPr>
              <a:t> (OO vs FP)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Lambda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Function object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Source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http://www.aristeia.com/TalkNotes/C++TypeDeductionandWhyYouCareCppCon2014.pdf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https://vimeo.com/97344493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4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6 – Concurrency Support in C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1155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Thread based programming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std</a:t>
            </a:r>
            <a:r>
              <a:rPr lang="en-US" dirty="0">
                <a:solidFill>
                  <a:schemeClr val="tx1"/>
                </a:solidFill>
              </a:rPr>
              <a:t>::thread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std</a:t>
            </a:r>
            <a:r>
              <a:rPr lang="en-US" dirty="0">
                <a:solidFill>
                  <a:schemeClr val="tx1"/>
                </a:solidFill>
              </a:rPr>
              <a:t>::</a:t>
            </a:r>
            <a:r>
              <a:rPr lang="en-US" dirty="0" err="1">
                <a:solidFill>
                  <a:schemeClr val="tx1"/>
                </a:solidFill>
              </a:rPr>
              <a:t>mutex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std</a:t>
            </a:r>
            <a:r>
              <a:rPr lang="en-US" dirty="0">
                <a:solidFill>
                  <a:schemeClr val="tx1"/>
                </a:solidFill>
              </a:rPr>
              <a:t>::</a:t>
            </a:r>
            <a:r>
              <a:rPr lang="en-US" dirty="0" err="1">
                <a:solidFill>
                  <a:schemeClr val="tx1"/>
                </a:solidFill>
              </a:rPr>
              <a:t>lock_guard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std</a:t>
            </a:r>
            <a:r>
              <a:rPr lang="en-US" dirty="0">
                <a:solidFill>
                  <a:schemeClr val="tx1"/>
                </a:solidFill>
              </a:rPr>
              <a:t>::</a:t>
            </a:r>
            <a:r>
              <a:rPr lang="en-US" dirty="0" err="1">
                <a:solidFill>
                  <a:schemeClr val="tx1"/>
                </a:solidFill>
              </a:rPr>
              <a:t>unique_lock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std</a:t>
            </a:r>
            <a:r>
              <a:rPr lang="en-US" dirty="0">
                <a:solidFill>
                  <a:schemeClr val="tx1"/>
                </a:solidFill>
              </a:rPr>
              <a:t>::</a:t>
            </a:r>
            <a:r>
              <a:rPr lang="en-US" dirty="0" err="1">
                <a:solidFill>
                  <a:schemeClr val="tx1"/>
                </a:solidFill>
              </a:rPr>
              <a:t>condition_variable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Tasked based programming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std</a:t>
            </a:r>
            <a:r>
              <a:rPr lang="en-US" dirty="0">
                <a:solidFill>
                  <a:schemeClr val="tx1"/>
                </a:solidFill>
              </a:rPr>
              <a:t>::</a:t>
            </a:r>
            <a:r>
              <a:rPr lang="en-US" dirty="0" err="1">
                <a:solidFill>
                  <a:schemeClr val="tx1"/>
                </a:solidFill>
              </a:rPr>
              <a:t>async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std</a:t>
            </a:r>
            <a:r>
              <a:rPr lang="en-US" dirty="0">
                <a:solidFill>
                  <a:schemeClr val="tx1"/>
                </a:solidFill>
              </a:rPr>
              <a:t>::future, </a:t>
            </a:r>
            <a:r>
              <a:rPr lang="en-US" dirty="0" err="1">
                <a:solidFill>
                  <a:schemeClr val="tx1"/>
                </a:solidFill>
              </a:rPr>
              <a:t>std</a:t>
            </a:r>
            <a:r>
              <a:rPr lang="en-US" dirty="0">
                <a:solidFill>
                  <a:schemeClr val="tx1"/>
                </a:solidFill>
              </a:rPr>
              <a:t>::promise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08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7 – Code </a:t>
            </a:r>
            <a:r>
              <a:rPr lang="en-US" dirty="0" smtClean="0"/>
              <a:t>Smells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46167"/>
            <a:ext cx="8815801" cy="4788131"/>
          </a:xfrm>
        </p:spPr>
        <p:txBody>
          <a:bodyPr/>
          <a:lstStyle/>
          <a:p>
            <a:r>
              <a:rPr lang="en-US" dirty="0" smtClean="0"/>
              <a:t>Tight Coupling</a:t>
            </a:r>
          </a:p>
          <a:p>
            <a:r>
              <a:rPr lang="en-US" dirty="0" smtClean="0"/>
              <a:t>Low </a:t>
            </a:r>
            <a:r>
              <a:rPr lang="en-US" dirty="0" smtClean="0"/>
              <a:t>Cohesion</a:t>
            </a:r>
          </a:p>
          <a:p>
            <a:r>
              <a:rPr lang="en-US" dirty="0" smtClean="0"/>
              <a:t>Complex Conditionals</a:t>
            </a:r>
          </a:p>
          <a:p>
            <a:r>
              <a:rPr lang="en-US" dirty="0" smtClean="0"/>
              <a:t>Primitive </a:t>
            </a:r>
            <a:r>
              <a:rPr lang="en-US" dirty="0" smtClean="0"/>
              <a:t>Obsession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77334" y="5887473"/>
            <a:ext cx="83335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2"/>
              </a:rPr>
              <a:t>https://sourcemaking.com/refactoring/smells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63046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7 – Common C++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45920"/>
            <a:ext cx="8915553" cy="4821381"/>
          </a:xfrm>
        </p:spPr>
        <p:txBody>
          <a:bodyPr/>
          <a:lstStyle/>
          <a:p>
            <a:r>
              <a:rPr lang="en-US" dirty="0" smtClean="0"/>
              <a:t>Resource Allocation is Initialization (RAII)</a:t>
            </a:r>
          </a:p>
          <a:p>
            <a:r>
              <a:rPr lang="en-US" dirty="0" smtClean="0"/>
              <a:t>Curiously </a:t>
            </a:r>
            <a:r>
              <a:rPr lang="en-US" dirty="0"/>
              <a:t>Recurring Template </a:t>
            </a:r>
            <a:r>
              <a:rPr lang="en-US" dirty="0" smtClean="0"/>
              <a:t>Pattern (CRTP)</a:t>
            </a:r>
            <a:endParaRPr lang="en-US" dirty="0"/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Mixins</a:t>
            </a:r>
            <a:endParaRPr lang="en-US" dirty="0"/>
          </a:p>
          <a:p>
            <a:r>
              <a:rPr lang="en-US" dirty="0"/>
              <a:t>Double </a:t>
            </a:r>
            <a:r>
              <a:rPr lang="en-US" dirty="0" smtClean="0"/>
              <a:t>Dispatch</a:t>
            </a:r>
          </a:p>
          <a:p>
            <a:r>
              <a:rPr lang="en-US" dirty="0"/>
              <a:t>Composition over Inheritance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5887473"/>
            <a:ext cx="83335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2"/>
              </a:rPr>
              <a:t>https://en.wikibooks.org/wiki/More_C%2B%2B_Idioms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8747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Curriculum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653580"/>
              </p:ext>
            </p:extLst>
          </p:nvPr>
        </p:nvGraphicFramePr>
        <p:xfrm>
          <a:off x="677334" y="1270000"/>
          <a:ext cx="84582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2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219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r>
                        <a:rPr lang="en-US" dirty="0" smtClean="0"/>
                        <a:t>Lesson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Overview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dirty="0" smtClean="0"/>
                        <a:t>Using Modern C++ in Test Driven Design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295446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r>
                        <a:rPr lang="en-US" dirty="0" smtClean="0"/>
                        <a:t>Lesson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r>
                        <a:rPr lang="en-US" baseline="0" dirty="0" smtClean="0"/>
                        <a:t> Code for Humans: </a:t>
                      </a:r>
                      <a:r>
                        <a:rPr lang="en-US" dirty="0" smtClean="0"/>
                        <a:t>Present Your</a:t>
                      </a:r>
                      <a:r>
                        <a:rPr lang="en-US" baseline="0" dirty="0" smtClean="0"/>
                        <a:t> Intentions Clearly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r>
                        <a:rPr lang="en-US" dirty="0" smtClean="0"/>
                        <a:t>Lesson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Managing</a:t>
                      </a:r>
                      <a:r>
                        <a:rPr lang="en-US" baseline="0" dirty="0" smtClean="0"/>
                        <a:t> Memory Smartly: </a:t>
                      </a:r>
                      <a:r>
                        <a:rPr lang="en-US" dirty="0" smtClean="0"/>
                        <a:t>Smart</a:t>
                      </a:r>
                      <a:r>
                        <a:rPr lang="en-US" baseline="0" dirty="0" smtClean="0"/>
                        <a:t> Pointers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r>
                        <a:rPr lang="en-US" dirty="0" smtClean="0"/>
                        <a:t>Lesson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Efficiency: </a:t>
                      </a:r>
                      <a:r>
                        <a:rPr lang="en-US" baseline="0" dirty="0" smtClean="0"/>
                        <a:t>Rvalue Reference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r>
                        <a:rPr lang="en-US" dirty="0" smtClean="0"/>
                        <a:t>Lesson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Functional Programming 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r>
                        <a:rPr lang="en-US" dirty="0" smtClean="0"/>
                        <a:t>Lesson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Concurrency: Threads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err="1" smtClean="0"/>
                        <a:t>Mutexes</a:t>
                      </a:r>
                      <a:endParaRPr lang="en-US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Lesson 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Identifying Code Smells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67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2429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solidFill>
                  <a:schemeClr val="accent1">
                    <a:lumMod val="75000"/>
                  </a:schemeClr>
                </a:solidFill>
              </a:rPr>
              <a:t>Lesson 1 – Using Modern C++ in Test Driven Design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82029"/>
            <a:ext cx="8596668" cy="4859333"/>
          </a:xfrm>
        </p:spPr>
        <p:txBody>
          <a:bodyPr>
            <a:normAutofit/>
          </a:bodyPr>
          <a:lstStyle/>
          <a:p>
            <a:pPr marL="285750" lvl="0" indent="-285750" defTabSz="91440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What does tests have to do with Modern C++? </a:t>
            </a:r>
          </a:p>
          <a:p>
            <a:pPr lvl="1" defTabSz="91440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/>
                </a:solidFill>
              </a:rPr>
              <a:t>The rest of this class uses Google Test Framework</a:t>
            </a:r>
          </a:p>
          <a:p>
            <a:pPr lvl="1" defTabSz="91440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/>
                </a:solidFill>
              </a:rPr>
              <a:t>Writing test is a easy way to explore modern C++ </a:t>
            </a:r>
            <a:r>
              <a:rPr lang="en-US" sz="1400" dirty="0" smtClean="0">
                <a:solidFill>
                  <a:schemeClr val="tx1"/>
                </a:solidFill>
              </a:rPr>
              <a:t>idioms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Why </a:t>
            </a:r>
            <a:r>
              <a:rPr lang="en-US" dirty="0">
                <a:solidFill>
                  <a:schemeClr val="tx1"/>
                </a:solidFill>
              </a:rPr>
              <a:t>TDD?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Know when you are done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Shorten feedback </a:t>
            </a:r>
            <a:r>
              <a:rPr lang="en-US" sz="1400" dirty="0" smtClean="0">
                <a:solidFill>
                  <a:schemeClr val="tx1"/>
                </a:solidFill>
              </a:rPr>
              <a:t>loop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Encourage </a:t>
            </a:r>
            <a:r>
              <a:rPr lang="en-US" sz="1400" dirty="0">
                <a:solidFill>
                  <a:schemeClr val="tx1"/>
                </a:solidFill>
              </a:rPr>
              <a:t>good designs such as separate of concerns and single </a:t>
            </a:r>
            <a:r>
              <a:rPr lang="en-US" sz="1400" dirty="0" smtClean="0">
                <a:solidFill>
                  <a:schemeClr val="tx1"/>
                </a:solidFill>
              </a:rPr>
              <a:t>responsibility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Google </a:t>
            </a:r>
            <a:r>
              <a:rPr lang="en-US" dirty="0">
                <a:solidFill>
                  <a:schemeClr val="tx1"/>
                </a:solidFill>
              </a:rPr>
              <a:t>Test and Mock Framework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Basic Tests</a:t>
            </a:r>
          </a:p>
          <a:p>
            <a:pPr lvl="1" defTabSz="91440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/>
                </a:solidFill>
              </a:rPr>
              <a:t>Test Fixture</a:t>
            </a:r>
          </a:p>
          <a:p>
            <a:pPr lvl="1" defTabSz="91440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/>
                </a:solidFill>
              </a:rPr>
              <a:t>Mock </a:t>
            </a:r>
            <a:r>
              <a:rPr lang="en-US" sz="1400" dirty="0" smtClean="0">
                <a:solidFill>
                  <a:schemeClr val="tx1"/>
                </a:solidFill>
              </a:rPr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348944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660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Lesson 1 – Using Modern C++ in Test Driven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Design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57340"/>
            <a:ext cx="8596668" cy="3880773"/>
          </a:xfrm>
        </p:spPr>
        <p:txBody>
          <a:bodyPr>
            <a:normAutofit lnSpcReduction="10000"/>
          </a:bodyPr>
          <a:lstStyle/>
          <a:p>
            <a:pPr marL="285750" lvl="0" indent="-285750" defTabSz="91440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Terminologies</a:t>
            </a:r>
          </a:p>
          <a:p>
            <a:pPr lvl="1" defTabSz="91440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/>
                </a:solidFill>
              </a:rPr>
              <a:t>A </a:t>
            </a:r>
            <a:r>
              <a:rPr lang="en-US" sz="1400" dirty="0">
                <a:solidFill>
                  <a:srgbClr val="C00000"/>
                </a:solidFill>
              </a:rPr>
              <a:t>test program </a:t>
            </a:r>
            <a:r>
              <a:rPr lang="en-US" sz="1400" dirty="0">
                <a:solidFill>
                  <a:schemeClr val="tx1"/>
                </a:solidFill>
              </a:rPr>
              <a:t>is an executable containing one or more test cases</a:t>
            </a:r>
          </a:p>
          <a:p>
            <a:pPr lvl="1" defTabSz="91440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/>
                </a:solidFill>
              </a:rPr>
              <a:t>A </a:t>
            </a:r>
            <a:r>
              <a:rPr lang="en-US" sz="1400" dirty="0">
                <a:solidFill>
                  <a:srgbClr val="C00000"/>
                </a:solidFill>
              </a:rPr>
              <a:t>test case </a:t>
            </a:r>
            <a:r>
              <a:rPr lang="en-US" sz="1400" dirty="0">
                <a:solidFill>
                  <a:schemeClr val="tx1"/>
                </a:solidFill>
              </a:rPr>
              <a:t>contains one or more tests</a:t>
            </a:r>
          </a:p>
          <a:p>
            <a:pPr lvl="1" defTabSz="91440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/>
                </a:solidFill>
              </a:rPr>
              <a:t>A </a:t>
            </a:r>
            <a:r>
              <a:rPr lang="en-US" sz="1400" dirty="0">
                <a:solidFill>
                  <a:srgbClr val="C00000"/>
                </a:solidFill>
              </a:rPr>
              <a:t>test </a:t>
            </a:r>
            <a:r>
              <a:rPr lang="en-US" sz="1400" dirty="0">
                <a:solidFill>
                  <a:schemeClr val="tx1"/>
                </a:solidFill>
              </a:rPr>
              <a:t>contains one or more assertions or expectations to verify the tested code’s behavior.</a:t>
            </a:r>
          </a:p>
          <a:p>
            <a:pPr lvl="1" defTabSz="91440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/>
                </a:solidFill>
              </a:rPr>
              <a:t>A </a:t>
            </a:r>
            <a:r>
              <a:rPr lang="en-US" sz="1400" dirty="0">
                <a:solidFill>
                  <a:schemeClr val="accent5"/>
                </a:solidFill>
              </a:rPr>
              <a:t>failed assertion </a:t>
            </a:r>
            <a:r>
              <a:rPr lang="en-US" sz="1400" dirty="0">
                <a:solidFill>
                  <a:schemeClr val="tx1"/>
                </a:solidFill>
              </a:rPr>
              <a:t>marks the failure of the test and aborts the current test (which is a function).</a:t>
            </a:r>
          </a:p>
          <a:p>
            <a:pPr lvl="1" defTabSz="91440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/>
                </a:solidFill>
              </a:rPr>
              <a:t>A </a:t>
            </a:r>
            <a:r>
              <a:rPr lang="en-US" sz="1400" dirty="0">
                <a:solidFill>
                  <a:schemeClr val="accent5"/>
                </a:solidFill>
              </a:rPr>
              <a:t>failed expectation </a:t>
            </a:r>
            <a:r>
              <a:rPr lang="en-US" sz="1400" dirty="0">
                <a:solidFill>
                  <a:schemeClr val="tx1"/>
                </a:solidFill>
              </a:rPr>
              <a:t>marks the failure of the test, but continues to execute the rest of the test.</a:t>
            </a:r>
          </a:p>
          <a:p>
            <a:pPr lvl="1" defTabSz="91440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/>
                </a:solidFill>
              </a:rPr>
              <a:t>A </a:t>
            </a:r>
            <a:r>
              <a:rPr lang="en-US" sz="1400" dirty="0">
                <a:solidFill>
                  <a:schemeClr val="accent5"/>
                </a:solidFill>
              </a:rPr>
              <a:t>test fixture </a:t>
            </a:r>
            <a:r>
              <a:rPr lang="en-US" sz="1400" dirty="0">
                <a:solidFill>
                  <a:schemeClr val="tx1"/>
                </a:solidFill>
              </a:rPr>
              <a:t>is a set of related tests that use the same configuration</a:t>
            </a:r>
          </a:p>
          <a:p>
            <a:pPr lvl="1" defTabSz="91440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285750" lvl="0" indent="-285750" defTabSz="91440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/>
                </a:solidFill>
              </a:rPr>
              <a:t>Best Practices</a:t>
            </a:r>
            <a:endParaRPr lang="en-US" sz="1400" dirty="0">
              <a:solidFill>
                <a:srgbClr val="C00000"/>
              </a:solidFill>
            </a:endParaRPr>
          </a:p>
          <a:p>
            <a:pPr lvl="1" defTabSz="91440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/>
                </a:solidFill>
              </a:rPr>
              <a:t>Tests should be fast, independent and repeatable</a:t>
            </a:r>
          </a:p>
          <a:p>
            <a:pPr lvl="1" defTabSz="91440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/>
                </a:solidFill>
              </a:rPr>
              <a:t>Test should provide as much information about the failure as possible</a:t>
            </a:r>
          </a:p>
          <a:p>
            <a:pPr lvl="1" defTabSz="91440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/>
                </a:solidFill>
              </a:rPr>
              <a:t>Test should reflect the behavior described by </a:t>
            </a:r>
            <a:r>
              <a:rPr lang="en-US" sz="1400" dirty="0" smtClean="0">
                <a:solidFill>
                  <a:schemeClr val="tx1"/>
                </a:solidFill>
              </a:rPr>
              <a:t>stakeholders</a:t>
            </a:r>
          </a:p>
          <a:p>
            <a:pPr lvl="1" defTabSz="91440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400" dirty="0" smtClean="0">
              <a:solidFill>
                <a:schemeClr val="tx1"/>
              </a:solidFill>
            </a:endParaRPr>
          </a:p>
          <a:p>
            <a:pPr lvl="1" defTabSz="91440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4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2887" y="5461986"/>
            <a:ext cx="878298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Source: </a:t>
            </a:r>
          </a:p>
          <a:p>
            <a:r>
              <a:rPr lang="en-US" sz="1200" dirty="0" smtClean="0">
                <a:hlinkClick r:id="rId2"/>
              </a:rPr>
              <a:t>https</a:t>
            </a:r>
            <a:r>
              <a:rPr lang="en-US" sz="1200" dirty="0">
                <a:hlinkClick r:id="rId2"/>
              </a:rPr>
              <a:t>://code.google.com/p/googletest/wiki/Primer#Introduction:_Why_Google_C++_</a:t>
            </a:r>
            <a:r>
              <a:rPr lang="en-US" sz="1200" dirty="0" smtClean="0">
                <a:hlinkClick r:id="rId2"/>
              </a:rPr>
              <a:t>Testing_Framework</a:t>
            </a:r>
            <a:endParaRPr lang="en-US" sz="1200" dirty="0"/>
          </a:p>
          <a:p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googletesting.blogspot.com/2011/03/how-google-tests-software-part-five.html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786725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7034"/>
          </a:xfrm>
        </p:spPr>
        <p:txBody>
          <a:bodyPr>
            <a:noAutofit/>
          </a:bodyPr>
          <a:lstStyle/>
          <a:p>
            <a:pPr defTabSz="914400">
              <a:spcBef>
                <a:spcPts val="0"/>
              </a:spcBef>
              <a:defRPr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Lesson 2 - Write Code for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Humans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69278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Declare your intent</a:t>
            </a:r>
            <a:r>
              <a:rPr lang="en-US" dirty="0">
                <a:solidFill>
                  <a:schemeClr val="tx1"/>
                </a:solidFill>
              </a:rPr>
              <a:t>: use final, override, default and delete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Do Not Repeat Yourself</a:t>
            </a:r>
            <a:r>
              <a:rPr lang="en-US" dirty="0">
                <a:solidFill>
                  <a:schemeClr val="tx1"/>
                </a:solidFill>
              </a:rPr>
              <a:t>: use delegating constructor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Minimize Confusion</a:t>
            </a:r>
            <a:r>
              <a:rPr lang="en-US" dirty="0">
                <a:solidFill>
                  <a:schemeClr val="tx1"/>
                </a:solidFill>
              </a:rPr>
              <a:t>: use uniform </a:t>
            </a:r>
            <a:r>
              <a:rPr lang="en-US" dirty="0" smtClean="0">
                <a:solidFill>
                  <a:schemeClr val="tx1"/>
                </a:solidFill>
              </a:rPr>
              <a:t>Initialization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Enhance Readability: </a:t>
            </a:r>
            <a:r>
              <a:rPr lang="en-US" dirty="0">
                <a:solidFill>
                  <a:schemeClr val="tx1"/>
                </a:solidFill>
              </a:rPr>
              <a:t>use range-based for loop, </a:t>
            </a:r>
            <a:r>
              <a:rPr lang="en-US" dirty="0" smtClean="0">
                <a:solidFill>
                  <a:schemeClr val="tx1"/>
                </a:solidFill>
              </a:rPr>
              <a:t>auto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Take </a:t>
            </a:r>
            <a:r>
              <a:rPr lang="en-US" b="1" dirty="0">
                <a:solidFill>
                  <a:schemeClr val="tx1"/>
                </a:solidFill>
              </a:rPr>
              <a:t>Advantage of Standard Libraries</a:t>
            </a:r>
            <a:r>
              <a:rPr lang="en-US" dirty="0">
                <a:solidFill>
                  <a:schemeClr val="tx1"/>
                </a:solidFill>
              </a:rPr>
              <a:t>: standard containers, concurrency</a:t>
            </a:r>
          </a:p>
        </p:txBody>
      </p:sp>
      <p:sp>
        <p:nvSpPr>
          <p:cNvPr id="5" name="Rectangle 4"/>
          <p:cNvSpPr/>
          <p:nvPr/>
        </p:nvSpPr>
        <p:spPr>
          <a:xfrm>
            <a:off x="940418" y="5150773"/>
            <a:ext cx="83335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2"/>
              </a:rPr>
              <a:t>http://seshbot.com/blog/2014/08/16/modern-c-plus-plus-idioms-i-use-every-day/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9635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6244"/>
          </a:xfrm>
        </p:spPr>
        <p:txBody>
          <a:bodyPr>
            <a:normAutofit fontScale="90000"/>
          </a:bodyPr>
          <a:lstStyle/>
          <a:p>
            <a:r>
              <a:rPr lang="en-US" dirty="0"/>
              <a:t>Lesson 3: Effective Use of Smart Pointers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15844"/>
            <a:ext cx="9704451" cy="470581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Why use pointers?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access memory from the heap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 way to pass optional objects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Unique pointer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Shared pointer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Weak pointer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Dynamic pointer cast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More on smart pointers: </a:t>
            </a:r>
            <a:r>
              <a:rPr lang="en-US" sz="1400" dirty="0">
                <a:solidFill>
                  <a:schemeClr val="tx1"/>
                </a:solidFill>
                <a:hlinkClick r:id="rId2"/>
              </a:rPr>
              <a:t>http://ootips.org/yonat/4dev/smart-pointers.html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2775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/>
          <a:lstStyle/>
          <a:p>
            <a:r>
              <a:rPr lang="en-US" dirty="0"/>
              <a:t>Lesson 3: Pointers and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2751"/>
            <a:ext cx="10273164" cy="4694664"/>
          </a:xfrm>
        </p:spPr>
        <p:txBody>
          <a:bodyPr>
            <a:normAutofit fontScale="92500" lnSpcReduction="20000"/>
          </a:bodyPr>
          <a:lstStyle/>
          <a:p>
            <a:pPr marL="0" lvl="0" indent="0" defTabSz="914400">
              <a:lnSpc>
                <a:spcPct val="2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Basic Ways to Pass Parameters (omitting </a:t>
            </a:r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0" indent="0" defTabSz="914400">
              <a:lnSpc>
                <a:spcPct val="2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Source: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http://herbsutter.com/2013/06/05/gotw-91-solution-smart-pointer-parameters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/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Use reference wherever you can; pointers wherever you must; avoid pointers until you can’t</a:t>
            </a:r>
            <a:endParaRPr lang="en-US" sz="1400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void f( widget* ); // non-owning optional, lifetime management agnostic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void f( widget&amp; ); // non-owning required, lifetime management agnostics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void f( </a:t>
            </a:r>
            <a:r>
              <a:rPr lang="en-US" dirty="0" err="1">
                <a:solidFill>
                  <a:schemeClr val="dk1"/>
                </a:solidFill>
              </a:rPr>
              <a:t>std</a:t>
            </a:r>
            <a:r>
              <a:rPr lang="en-US" dirty="0">
                <a:solidFill>
                  <a:schemeClr val="dk1"/>
                </a:solidFill>
              </a:rPr>
              <a:t>::</a:t>
            </a:r>
            <a:r>
              <a:rPr lang="en-US" dirty="0" err="1">
                <a:solidFill>
                  <a:schemeClr val="dk1"/>
                </a:solidFill>
              </a:rPr>
              <a:t>unique_ptr</a:t>
            </a:r>
            <a:r>
              <a:rPr lang="en-US" dirty="0">
                <a:solidFill>
                  <a:schemeClr val="dk1"/>
                </a:solidFill>
              </a:rPr>
              <a:t>&lt;widget&gt; ); // sink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void f( </a:t>
            </a:r>
            <a:r>
              <a:rPr lang="en-US" dirty="0" err="1">
                <a:solidFill>
                  <a:schemeClr val="dk1"/>
                </a:solidFill>
              </a:rPr>
              <a:t>std</a:t>
            </a:r>
            <a:r>
              <a:rPr lang="en-US" dirty="0">
                <a:solidFill>
                  <a:schemeClr val="dk1"/>
                </a:solidFill>
              </a:rPr>
              <a:t>::</a:t>
            </a:r>
            <a:r>
              <a:rPr lang="en-US" dirty="0" err="1">
                <a:solidFill>
                  <a:schemeClr val="dk1"/>
                </a:solidFill>
              </a:rPr>
              <a:t>unique_ptr</a:t>
            </a:r>
            <a:r>
              <a:rPr lang="en-US" dirty="0">
                <a:solidFill>
                  <a:schemeClr val="dk1"/>
                </a:solidFill>
              </a:rPr>
              <a:t>&lt;widget&gt;&amp; ); // in-out transfer ownership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void f( </a:t>
            </a:r>
            <a:r>
              <a:rPr lang="en-US" dirty="0" err="1">
                <a:solidFill>
                  <a:schemeClr val="dk1"/>
                </a:solidFill>
              </a:rPr>
              <a:t>std</a:t>
            </a:r>
            <a:r>
              <a:rPr lang="en-US" dirty="0">
                <a:solidFill>
                  <a:schemeClr val="dk1"/>
                </a:solidFill>
              </a:rPr>
              <a:t>::</a:t>
            </a:r>
            <a:r>
              <a:rPr lang="en-US" dirty="0" err="1">
                <a:solidFill>
                  <a:schemeClr val="dk1"/>
                </a:solidFill>
              </a:rPr>
              <a:t>shared_ptr</a:t>
            </a:r>
            <a:r>
              <a:rPr lang="en-US" dirty="0">
                <a:solidFill>
                  <a:schemeClr val="dk1"/>
                </a:solidFill>
              </a:rPr>
              <a:t>&lt;widget&gt; ); // taking shared ownership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void f( </a:t>
            </a:r>
            <a:r>
              <a:rPr lang="en-US" dirty="0" err="1">
                <a:solidFill>
                  <a:schemeClr val="dk1"/>
                </a:solidFill>
              </a:rPr>
              <a:t>std</a:t>
            </a:r>
            <a:r>
              <a:rPr lang="en-US" dirty="0">
                <a:solidFill>
                  <a:schemeClr val="dk1"/>
                </a:solidFill>
              </a:rPr>
              <a:t>::</a:t>
            </a:r>
            <a:r>
              <a:rPr lang="en-US" dirty="0" err="1">
                <a:solidFill>
                  <a:schemeClr val="dk1"/>
                </a:solidFill>
              </a:rPr>
              <a:t>shared_ptr</a:t>
            </a:r>
            <a:r>
              <a:rPr lang="en-US" dirty="0">
                <a:solidFill>
                  <a:schemeClr val="dk1"/>
                </a:solidFill>
              </a:rPr>
              <a:t>&lt;widget&gt;&amp; ); // in-out shared ownership</a:t>
            </a:r>
            <a:endParaRPr lang="en-US"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179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7395"/>
          </a:xfrm>
        </p:spPr>
        <p:txBody>
          <a:bodyPr>
            <a:normAutofit fontScale="90000"/>
          </a:bodyPr>
          <a:lstStyle/>
          <a:p>
            <a:r>
              <a:rPr lang="en-US" dirty="0"/>
              <a:t>Lesson 4: Efficiency: </a:t>
            </a:r>
            <a:r>
              <a:rPr lang="en-US" dirty="0" err="1"/>
              <a:t>Rvalue</a:t>
            </a:r>
            <a:r>
              <a:rPr lang="en-US" dirty="0"/>
              <a:t> Reference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6995"/>
            <a:ext cx="9860568" cy="4471640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It’s about minimizing copy construction and copy assignment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Usage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Achieve compile time branching on whether foo is called with l-value or </a:t>
            </a:r>
            <a:r>
              <a:rPr lang="en-US" sz="1400" dirty="0" err="1">
                <a:solidFill>
                  <a:schemeClr val="tx1"/>
                </a:solidFill>
              </a:rPr>
              <a:t>r-value</a:t>
            </a:r>
            <a:endParaRPr lang="en-US" sz="1400" dirty="0">
              <a:solidFill>
                <a:schemeClr val="tx1"/>
              </a:solidFill>
            </a:endParaRPr>
          </a:p>
          <a:p>
            <a:pPr marL="914400" lvl="2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void foo(X&amp; x);</a:t>
            </a:r>
          </a:p>
          <a:p>
            <a:pPr marL="914400" lvl="2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void foo(X&amp;&amp; x);</a:t>
            </a:r>
          </a:p>
          <a:p>
            <a:pPr marL="914400" lvl="2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2865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std</a:t>
            </a:r>
            <a:r>
              <a:rPr lang="en-US" sz="1400" dirty="0">
                <a:solidFill>
                  <a:schemeClr val="tx1"/>
                </a:solidFill>
              </a:rPr>
              <a:t>::move turns </a:t>
            </a:r>
            <a:r>
              <a:rPr lang="en-US" sz="1400" dirty="0" smtClean="0">
                <a:solidFill>
                  <a:schemeClr val="tx1"/>
                </a:solidFill>
              </a:rPr>
              <a:t>its </a:t>
            </a:r>
            <a:r>
              <a:rPr lang="en-US" sz="1400" dirty="0">
                <a:solidFill>
                  <a:schemeClr val="tx1"/>
                </a:solidFill>
              </a:rPr>
              <a:t>argument into </a:t>
            </a:r>
            <a:r>
              <a:rPr lang="en-US" sz="1400" dirty="0" err="1">
                <a:solidFill>
                  <a:schemeClr val="tx1"/>
                </a:solidFill>
              </a:rPr>
              <a:t>r-value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pPr marL="62865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std</a:t>
            </a:r>
            <a:r>
              <a:rPr lang="en-US" sz="1400" dirty="0">
                <a:solidFill>
                  <a:schemeClr val="tx1"/>
                </a:solidFill>
              </a:rPr>
              <a:t>::forward allows you to achieve perfect forwarding if you use it like this: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pPr marL="914400" lvl="2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sz="1200" dirty="0"/>
              <a:t>template&lt;</a:t>
            </a:r>
            <a:r>
              <a:rPr lang="en-US" sz="1200" dirty="0" err="1"/>
              <a:t>typename</a:t>
            </a:r>
            <a:r>
              <a:rPr lang="en-US" sz="1200" dirty="0"/>
              <a:t>… </a:t>
            </a:r>
            <a:r>
              <a:rPr lang="en-US" sz="1200" dirty="0" err="1"/>
              <a:t>Args</a:t>
            </a:r>
            <a:r>
              <a:rPr lang="en-US" sz="1200" dirty="0"/>
              <a:t>&gt; Foo(</a:t>
            </a:r>
            <a:r>
              <a:rPr lang="en-US" sz="1200" dirty="0" err="1"/>
              <a:t>Args</a:t>
            </a:r>
            <a:r>
              <a:rPr lang="en-US" sz="1200" dirty="0"/>
              <a:t>&amp;&amp;… </a:t>
            </a:r>
            <a:r>
              <a:rPr lang="en-US" sz="1200" dirty="0" err="1"/>
              <a:t>args</a:t>
            </a:r>
            <a:r>
              <a:rPr lang="en-US" sz="1200" dirty="0"/>
              <a:t>) </a:t>
            </a:r>
          </a:p>
          <a:p>
            <a:pPr marL="914400" lvl="2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sz="1200" dirty="0"/>
              <a:t>{ </a:t>
            </a:r>
          </a:p>
          <a:p>
            <a:pPr marL="914400" lvl="2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sz="1200" dirty="0"/>
              <a:t>    bar(</a:t>
            </a:r>
            <a:r>
              <a:rPr lang="en-US" sz="1200" dirty="0" err="1"/>
              <a:t>std</a:t>
            </a:r>
            <a:r>
              <a:rPr lang="en-US" sz="1200" dirty="0"/>
              <a:t>::forward&lt;</a:t>
            </a:r>
            <a:r>
              <a:rPr lang="en-US" sz="1200" dirty="0" err="1"/>
              <a:t>Args</a:t>
            </a:r>
            <a:r>
              <a:rPr lang="en-US" sz="1200" dirty="0"/>
              <a:t>&gt;(</a:t>
            </a:r>
            <a:r>
              <a:rPr lang="en-US" sz="1200" dirty="0" err="1"/>
              <a:t>args</a:t>
            </a:r>
            <a:r>
              <a:rPr lang="en-US" sz="1200" dirty="0"/>
              <a:t>)…);</a:t>
            </a:r>
          </a:p>
          <a:p>
            <a:pPr marL="914400" lvl="2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sz="1200" dirty="0"/>
              <a:t>} </a:t>
            </a:r>
            <a:endParaRPr lang="en-US" sz="1200" dirty="0" smtClean="0"/>
          </a:p>
          <a:p>
            <a:pPr marL="914400" lvl="2" indent="0" defTabSz="914400">
              <a:spcBef>
                <a:spcPts val="0"/>
              </a:spcBef>
              <a:buClrTx/>
              <a:buSzTx/>
              <a:buNone/>
              <a:defRPr/>
            </a:pPr>
            <a:endParaRPr lang="en-US" sz="1200" dirty="0">
              <a:solidFill>
                <a:schemeClr val="tx1"/>
              </a:solidFill>
            </a:endParaRPr>
          </a:p>
          <a:p>
            <a:pPr marL="914400" lvl="2" indent="0" defTabSz="914400">
              <a:spcBef>
                <a:spcPts val="0"/>
              </a:spcBef>
              <a:buClrTx/>
              <a:buSzTx/>
              <a:buNone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2697" y="6004701"/>
            <a:ext cx="83745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Source</a:t>
            </a:r>
          </a:p>
          <a:p>
            <a:r>
              <a:rPr lang="en-US" sz="1600" dirty="0">
                <a:hlinkClick r:id="rId2"/>
              </a:rPr>
              <a:t>http://thbecker.net/articles/rvalue_references/section_01.html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http://www.aristeia.com/TalkNotes/ACCU2011_MoveSemantics.pdf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9887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93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Lesson 4: </a:t>
            </a:r>
            <a:r>
              <a:rPr lang="en-US" dirty="0" err="1" smtClean="0"/>
              <a:t>Rvalue</a:t>
            </a:r>
            <a:r>
              <a:rPr lang="en-US" dirty="0" smtClean="0"/>
              <a:t> Reference Related Concepts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695" y="1248937"/>
            <a:ext cx="8596668" cy="442703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lvalue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rvalue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rvalue</a:t>
            </a:r>
            <a:r>
              <a:rPr lang="en-US" dirty="0">
                <a:solidFill>
                  <a:schemeClr val="tx1"/>
                </a:solidFill>
              </a:rPr>
              <a:t> reference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move constructors</a:t>
            </a:r>
          </a:p>
          <a:p>
            <a:pPr marL="285750" indent="-285750" defTabSz="914400">
              <a:lnSpc>
                <a:spcPct val="2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move assignment operator</a:t>
            </a:r>
          </a:p>
          <a:p>
            <a:pPr marL="285750" indent="-285750" defTabSz="914400">
              <a:lnSpc>
                <a:spcPct val="2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1"/>
                </a:solidFill>
              </a:rPr>
              <a:t>std</a:t>
            </a:r>
            <a:r>
              <a:rPr lang="en-US" dirty="0">
                <a:solidFill>
                  <a:schemeClr val="tx1"/>
                </a:solidFill>
              </a:rPr>
              <a:t>::move</a:t>
            </a:r>
          </a:p>
          <a:p>
            <a:pPr marL="285750" indent="-285750" defTabSz="914400">
              <a:lnSpc>
                <a:spcPct val="2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1"/>
                </a:solidFill>
              </a:rPr>
              <a:t>std</a:t>
            </a:r>
            <a:r>
              <a:rPr lang="en-US" dirty="0">
                <a:solidFill>
                  <a:schemeClr val="tx1"/>
                </a:solidFill>
              </a:rPr>
              <a:t>::forward</a:t>
            </a:r>
          </a:p>
          <a:p>
            <a:pPr marL="285750" indent="-285750" defTabSz="914400">
              <a:lnSpc>
                <a:spcPct val="2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understating return value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079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263</TotalTime>
  <Words>625</Words>
  <Application>Microsoft Office PowerPoint</Application>
  <PresentationFormat>Widescreen</PresentationFormat>
  <Paragraphs>128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Modern C++ with TDD use C++11/14/17 capabilities for better productivity and designs</vt:lpstr>
      <vt:lpstr>Curriculum</vt:lpstr>
      <vt:lpstr>Lesson 1 – Using Modern C++ in Test Driven Design   </vt:lpstr>
      <vt:lpstr>Lesson 1 – Using Modern C++ in Test Driven Design</vt:lpstr>
      <vt:lpstr>Lesson 2 - Write Code for Humans</vt:lpstr>
      <vt:lpstr>Lesson 3: Effective Use of Smart Pointers </vt:lpstr>
      <vt:lpstr>Lesson 3: Pointers and Parameters</vt:lpstr>
      <vt:lpstr>Lesson 4: Efficiency: Rvalue Reference  </vt:lpstr>
      <vt:lpstr>Lesson 4: Rvalue Reference Related Concepts </vt:lpstr>
      <vt:lpstr>Lesson 5: Functional Programming in C++    </vt:lpstr>
      <vt:lpstr>Lesson 6 – Concurrency Support in C++</vt:lpstr>
      <vt:lpstr>Lesson 7 – Code Smells</vt:lpstr>
      <vt:lpstr>Lesson 7 – Common C++ Idioms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Modern C++</dc:title>
  <dc:creator>May Chan</dc:creator>
  <cp:lastModifiedBy>May Chan</cp:lastModifiedBy>
  <cp:revision>15</cp:revision>
  <dcterms:created xsi:type="dcterms:W3CDTF">2017-09-17T18:55:02Z</dcterms:created>
  <dcterms:modified xsi:type="dcterms:W3CDTF">2018-08-25T14:37:41Z</dcterms:modified>
</cp:coreProperties>
</file>