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49A2-94E7-47CA-A25C-7B403C4A42A6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FD1-12DC-48ED-90C0-9EE66187D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71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49A2-94E7-47CA-A25C-7B403C4A42A6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FD1-12DC-48ED-90C0-9EE66187D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937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49A2-94E7-47CA-A25C-7B403C4A42A6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FD1-12DC-48ED-90C0-9EE66187D58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69234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49A2-94E7-47CA-A25C-7B403C4A42A6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FD1-12DC-48ED-90C0-9EE66187D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82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49A2-94E7-47CA-A25C-7B403C4A42A6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FD1-12DC-48ED-90C0-9EE66187D58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7981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49A2-94E7-47CA-A25C-7B403C4A42A6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FD1-12DC-48ED-90C0-9EE66187D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121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49A2-94E7-47CA-A25C-7B403C4A42A6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FD1-12DC-48ED-90C0-9EE66187D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63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49A2-94E7-47CA-A25C-7B403C4A42A6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FD1-12DC-48ED-90C0-9EE66187D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036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49A2-94E7-47CA-A25C-7B403C4A42A6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FD1-12DC-48ED-90C0-9EE66187D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43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49A2-94E7-47CA-A25C-7B403C4A42A6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FD1-12DC-48ED-90C0-9EE66187D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010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49A2-94E7-47CA-A25C-7B403C4A42A6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FD1-12DC-48ED-90C0-9EE66187D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634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49A2-94E7-47CA-A25C-7B403C4A42A6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FD1-12DC-48ED-90C0-9EE66187D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863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49A2-94E7-47CA-A25C-7B403C4A42A6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FD1-12DC-48ED-90C0-9EE66187D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599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49A2-94E7-47CA-A25C-7B403C4A42A6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FD1-12DC-48ED-90C0-9EE66187D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664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49A2-94E7-47CA-A25C-7B403C4A42A6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FD1-12DC-48ED-90C0-9EE66187D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21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FD1-12DC-48ED-90C0-9EE66187D58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49A2-94E7-47CA-A25C-7B403C4A42A6}" type="datetimeFigureOut">
              <a:rPr lang="en-US" smtClean="0"/>
              <a:t>8/25/2018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465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749A2-94E7-47CA-A25C-7B403C4A42A6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ED36FD1-12DC-48ED-90C0-9EE66187D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12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books.org/wiki/More_C++_Idiom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cppreference.com/" TargetMode="External"/><Relationship Id="rId2" Type="http://schemas.openxmlformats.org/officeDocument/2006/relationships/hyperlink" Target="http://www.stroustrup.com/C++11FAQ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learncpp.com/" TargetMode="External"/><Relationship Id="rId5" Type="http://schemas.openxmlformats.org/officeDocument/2006/relationships/hyperlink" Target="http://gcc.gnu.org/projects/cxx0x.html" TargetMode="External"/><Relationship Id="rId4" Type="http://schemas.openxmlformats.org/officeDocument/2006/relationships/hyperlink" Target="http://isocpp.org/blog/2012/12/c11-a-cheat-sheet-alex-sinyakov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thonyCalandra/modern-cpp-featur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Modern C++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May Chan</a:t>
            </a:r>
          </a:p>
          <a:p>
            <a:r>
              <a:rPr lang="en-US" dirty="0" smtClean="0"/>
              <a:t>May 10, 2016</a:t>
            </a:r>
          </a:p>
        </p:txBody>
      </p:sp>
    </p:spTree>
    <p:extLst>
      <p:ext uri="{BB962C8B-B14F-4D97-AF65-F5344CB8AC3E}">
        <p14:creationId xmlns:p14="http://schemas.microsoft.com/office/powerpoint/2010/main" val="3987283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8546"/>
          </a:xfrm>
        </p:spPr>
        <p:txBody>
          <a:bodyPr/>
          <a:lstStyle/>
          <a:p>
            <a:r>
              <a:rPr lang="en-US" dirty="0"/>
              <a:t>What’s New?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7936166"/>
              </p:ext>
            </p:extLst>
          </p:nvPr>
        </p:nvGraphicFramePr>
        <p:xfrm>
          <a:off x="677334" y="1338146"/>
          <a:ext cx="8596312" cy="284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6312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Variadic Template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C++11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template&lt;typename T1, typename T2&gt;</a:t>
                      </a:r>
                    </a:p>
                    <a:p>
                      <a:r>
                        <a:rPr lang="fr-FR" sz="1200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double add(T1 t1, T2 t2) {</a:t>
                      </a:r>
                    </a:p>
                    <a:p>
                      <a:r>
                        <a:rPr lang="fr-FR" sz="1200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return (double) t1 + (double) t2;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</a:p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template&lt;typename First, typename ...Rest&gt;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double add(First first, Rest...rest) {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return add(first, add(rest...));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</a:p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cout &lt;&lt; add(1, 3.5, 7, 0.9);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5-Point Star 4"/>
          <p:cNvSpPr/>
          <p:nvPr/>
        </p:nvSpPr>
        <p:spPr>
          <a:xfrm>
            <a:off x="1571730" y="4778101"/>
            <a:ext cx="489466" cy="48946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61196" y="4909066"/>
            <a:ext cx="6292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Also: “sizeof…” operator</a:t>
            </a:r>
          </a:p>
        </p:txBody>
      </p:sp>
    </p:spTree>
    <p:extLst>
      <p:ext uri="{BB962C8B-B14F-4D97-AF65-F5344CB8AC3E}">
        <p14:creationId xmlns:p14="http://schemas.microsoft.com/office/powerpoint/2010/main" val="3191512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6605"/>
          </a:xfrm>
        </p:spPr>
        <p:txBody>
          <a:bodyPr/>
          <a:lstStyle/>
          <a:p>
            <a:r>
              <a:rPr lang="en-US" dirty="0"/>
              <a:t>What’s New?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2455609"/>
              </p:ext>
            </p:extLst>
          </p:nvPr>
        </p:nvGraphicFramePr>
        <p:xfrm>
          <a:off x="677690" y="1416205"/>
          <a:ext cx="8596312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/>
                <a:gridCol w="4298156"/>
              </a:tblGrid>
              <a:tr h="37084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Smart Pointers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C++03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C++11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 *p1 = new int(42);</a:t>
                      </a:r>
                    </a:p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 *p2 = p1;</a:t>
                      </a:r>
                    </a:p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cout &lt;&lt; *p1;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cout &lt;&lt; *p2;</a:t>
                      </a:r>
                    </a:p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delete p1;</a:t>
                      </a:r>
                    </a:p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delete</a:t>
                      </a:r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p2;  &lt;- will cause runtime error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auto p1 =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std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::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make_shared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&gt;(42);</a:t>
                      </a:r>
                    </a:p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auto p2 = p1;</a:t>
                      </a:r>
                    </a:p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cout &lt;&lt; *p1;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cout &lt;&lt; *p2;</a:t>
                      </a:r>
                    </a:p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no need to delete anything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delete p1;</a:t>
                      </a:r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&lt;- won’t compile</a:t>
                      </a:r>
                      <a:endParaRPr lang="en-US" sz="12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5-Point Star 4"/>
          <p:cNvSpPr/>
          <p:nvPr/>
        </p:nvSpPr>
        <p:spPr>
          <a:xfrm>
            <a:off x="2590800" y="4539734"/>
            <a:ext cx="489466" cy="48946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80266" y="4659868"/>
            <a:ext cx="3701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Also: unique_ptr, weak_ptr</a:t>
            </a:r>
          </a:p>
        </p:txBody>
      </p:sp>
    </p:spTree>
    <p:extLst>
      <p:ext uri="{BB962C8B-B14F-4D97-AF65-F5344CB8AC3E}">
        <p14:creationId xmlns:p14="http://schemas.microsoft.com/office/powerpoint/2010/main" val="3416727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New?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7050201"/>
              </p:ext>
            </p:extLst>
          </p:nvPr>
        </p:nvGraphicFramePr>
        <p:xfrm>
          <a:off x="677690" y="1270000"/>
          <a:ext cx="8596312" cy="448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6312"/>
              </a:tblGrid>
              <a:tr h="3011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Concurrency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C++11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// Example code only, std::cout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is not thread-safe. 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struct A {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void Hello() {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std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::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cout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&lt;&lt; "hello from A"; }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};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 a;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struct B 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void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operator()()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{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std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::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cout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&lt;&lt; "hello from B"; }</a:t>
                      </a:r>
                      <a:br>
                        <a:rPr lang="en-US" sz="12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</a:b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};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 b;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auto worker = [](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std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::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string s){ cout &lt;&lt; s; };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std::thread t1(worker, "hello");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std::thread t2(worker, "world");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std::thread t3(std::bind(&amp;A::Hello, a));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std::thread t4(std::ref(b));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t1.join();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...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5-Point Star 6"/>
          <p:cNvSpPr/>
          <p:nvPr/>
        </p:nvSpPr>
        <p:spPr>
          <a:xfrm>
            <a:off x="1371600" y="5987534"/>
            <a:ext cx="489466" cy="48946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01495" y="6031468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Also: mutex, conditional variables, futures, lock guards </a:t>
            </a:r>
          </a:p>
        </p:txBody>
      </p:sp>
    </p:spTree>
    <p:extLst>
      <p:ext uri="{BB962C8B-B14F-4D97-AF65-F5344CB8AC3E}">
        <p14:creationId xmlns:p14="http://schemas.microsoft.com/office/powerpoint/2010/main" val="3830837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3941"/>
          </a:xfrm>
        </p:spPr>
        <p:txBody>
          <a:bodyPr/>
          <a:lstStyle/>
          <a:p>
            <a:r>
              <a:rPr lang="en-US" dirty="0"/>
              <a:t>“New” Best Practice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430023"/>
              </p:ext>
            </p:extLst>
          </p:nvPr>
        </p:nvGraphicFramePr>
        <p:xfrm>
          <a:off x="677334" y="1293541"/>
          <a:ext cx="8596312" cy="448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6312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Return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Value Optimization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class Thing {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public: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Thing()  { /* non-trivial code here */ }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~Thing() { /* non-trivial code here */ }</a:t>
                      </a:r>
                    </a:p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Thing(const Thing&amp; rhs) { /* copy rhs */ } 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Thing(Thing&amp;&amp;rhs)       { /* move rhs */ }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};</a:t>
                      </a:r>
                    </a:p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Thing f() {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Thing t;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return t;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</a:p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Thing t2 = f();</a:t>
                      </a:r>
                    </a:p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Therefore, try</a:t>
                      </a:r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not to do this anymore:</a:t>
                      </a:r>
                    </a:p>
                    <a:p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std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::</a:t>
                      </a:r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vector&lt;string&gt; strings;</a:t>
                      </a:r>
                    </a:p>
                    <a:p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void fillStrings(vector&lt;string&gt;&amp; strings);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// Instead, d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 this:</a:t>
                      </a:r>
                    </a:p>
                    <a:p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std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::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vector&lt;string&gt; getStrings();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ular Callout 5"/>
          <p:cNvSpPr/>
          <p:nvPr/>
        </p:nvSpPr>
        <p:spPr>
          <a:xfrm>
            <a:off x="2514600" y="3339084"/>
            <a:ext cx="3048000" cy="242316"/>
          </a:xfrm>
          <a:prstGeom prst="wedgeRectCallout">
            <a:avLst>
              <a:gd name="adj1" fmla="val -67536"/>
              <a:gd name="adj2" fmla="val -27800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Only the default constructor is called.</a:t>
            </a:r>
          </a:p>
        </p:txBody>
      </p:sp>
      <p:sp>
        <p:nvSpPr>
          <p:cNvPr id="7" name="5-Point Star 6"/>
          <p:cNvSpPr/>
          <p:nvPr/>
        </p:nvSpPr>
        <p:spPr>
          <a:xfrm>
            <a:off x="620748" y="5987534"/>
            <a:ext cx="489466" cy="48946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06547" y="6107668"/>
            <a:ext cx="767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RVO limitations</a:t>
            </a:r>
            <a:r>
              <a:rPr lang="en-US" dirty="0"/>
              <a:t>: </a:t>
            </a:r>
            <a:r>
              <a:rPr lang="en-US" sz="1600" dirty="0"/>
              <a:t>conditional initialization, exceptions, trivial constructors</a:t>
            </a:r>
          </a:p>
        </p:txBody>
      </p:sp>
    </p:spTree>
    <p:extLst>
      <p:ext uri="{BB962C8B-B14F-4D97-AF65-F5344CB8AC3E}">
        <p14:creationId xmlns:p14="http://schemas.microsoft.com/office/powerpoint/2010/main" val="2375629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6244"/>
          </a:xfrm>
        </p:spPr>
        <p:txBody>
          <a:bodyPr/>
          <a:lstStyle/>
          <a:p>
            <a:r>
              <a:rPr lang="en-US" dirty="0"/>
              <a:t>“New” Best Practice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3670250"/>
              </p:ext>
            </p:extLst>
          </p:nvPr>
        </p:nvGraphicFramePr>
        <p:xfrm>
          <a:off x="677334" y="1201583"/>
          <a:ext cx="8596312" cy="449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/>
                <a:gridCol w="4298156"/>
              </a:tblGrid>
              <a:tr h="37084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In-place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Construction and Move Semantics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C++03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C++11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struct BigClass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BigClass(int n);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};</a:t>
                      </a:r>
                    </a:p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std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::vector&lt;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BigClass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*&gt; v;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v.push_back(new BigClass(3));</a:t>
                      </a:r>
                      <a:endParaRPr lang="en-US" sz="1200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struct BigClass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BigClass(int n);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BigClass(const BigClass&amp; rhs);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BigClass(BigClass&amp;&amp; rhs);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};</a:t>
                      </a:r>
                    </a:p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std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::vector&lt;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BigClass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&gt; v;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v.emplace_back(3);           // first</a:t>
                      </a:r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constructor called</a:t>
                      </a:r>
                    </a:p>
                    <a:p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                  // uses perfect forwarding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BigClass b(3);</a:t>
                      </a:r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    //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first</a:t>
                      </a:r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constructor called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v.push_back(std::move(b));   //</a:t>
                      </a:r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move constructor called</a:t>
                      </a:r>
                    </a:p>
                    <a:p>
                      <a:endParaRPr lang="en-US" sz="1200" kern="1200" baseline="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v.push_back(b);           </a:t>
                      </a:r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copy constructor called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5-Point Star 7"/>
          <p:cNvSpPr/>
          <p:nvPr/>
        </p:nvSpPr>
        <p:spPr>
          <a:xfrm>
            <a:off x="1013497" y="5926202"/>
            <a:ext cx="489466" cy="48946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91699" y="6000914"/>
            <a:ext cx="6934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“Rule of Five”</a:t>
            </a:r>
            <a:r>
              <a:rPr lang="en-US" sz="1600" dirty="0"/>
              <a:t>:</a:t>
            </a:r>
            <a:r>
              <a:rPr lang="en-US" sz="1600" dirty="0">
                <a:solidFill>
                  <a:srgbClr val="00B0F0"/>
                </a:solidFill>
              </a:rPr>
              <a:t> </a:t>
            </a:r>
            <a:r>
              <a:rPr lang="en-US" sz="1400" dirty="0"/>
              <a:t>copy/move constructors &amp; assignment operators, destructor</a:t>
            </a:r>
          </a:p>
        </p:txBody>
      </p:sp>
    </p:spTree>
    <p:extLst>
      <p:ext uri="{BB962C8B-B14F-4D97-AF65-F5344CB8AC3E}">
        <p14:creationId xmlns:p14="http://schemas.microsoft.com/office/powerpoint/2010/main" val="2014627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5454"/>
          </a:xfrm>
        </p:spPr>
        <p:txBody>
          <a:bodyPr/>
          <a:lstStyle/>
          <a:p>
            <a:r>
              <a:rPr lang="en-US" dirty="0"/>
              <a:t>More </a:t>
            </a:r>
            <a:r>
              <a:rPr lang="en-US" dirty="0" smtClean="0"/>
              <a:t>New Best </a:t>
            </a:r>
            <a:r>
              <a:rPr lang="en-US" dirty="0"/>
              <a:t>Practices (for now 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405054"/>
            <a:ext cx="9537183" cy="4806175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Use standard library (containers, threading, iterators, algorithms, etc.)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Use standard types (int8_t, uint8_t, … int64_t, uint64_t, etc.)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Prefer smart pointers over raw pointers when managing object lifetime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Prefer variables on stack over heap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Pass-by-value should be avoided for objects unless a copy will be made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const</a:t>
            </a:r>
            <a:r>
              <a:rPr lang="en-US" dirty="0"/>
              <a:t> instead of #define of constants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“</a:t>
            </a:r>
            <a:r>
              <a:rPr lang="en-US" dirty="0" err="1"/>
              <a:t>enum</a:t>
            </a:r>
            <a:r>
              <a:rPr lang="en-US" dirty="0"/>
              <a:t> class” instead of “</a:t>
            </a:r>
            <a:r>
              <a:rPr lang="en-US" dirty="0" err="1"/>
              <a:t>enum</a:t>
            </a:r>
            <a:r>
              <a:rPr lang="en-US" dirty="0"/>
              <a:t>”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static_cast</a:t>
            </a:r>
            <a:r>
              <a:rPr lang="en-US" dirty="0"/>
              <a:t> instead of C style cast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nullptr</a:t>
            </a:r>
            <a:r>
              <a:rPr lang="en-US" dirty="0"/>
              <a:t> instead of NULL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Declare </a:t>
            </a:r>
            <a:r>
              <a:rPr lang="en-US" dirty="0" err="1"/>
              <a:t>const</a:t>
            </a:r>
            <a:r>
              <a:rPr lang="en-US" dirty="0"/>
              <a:t> whenever possible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Declare destructor virtual if and only if there are virtual functions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Use the “override” and “final” identifiers whenever possible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Group “global” functions by namespace instead of “static” class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Resource Acquisition Is Initialization (RAII)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More C++ Idioms: </a:t>
            </a:r>
            <a:r>
              <a:rPr lang="en-US" dirty="0">
                <a:hlinkClick r:id="rId2"/>
              </a:rPr>
              <a:t>https://en.wikibooks.org/wiki/More_C%2B%2B_Idioms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676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8546"/>
          </a:xfrm>
        </p:spPr>
        <p:txBody>
          <a:bodyPr/>
          <a:lstStyle/>
          <a:p>
            <a:r>
              <a:rPr lang="en-US" smtClean="0"/>
              <a:t>Benefits Over C++98 or C++0x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38146"/>
            <a:ext cx="8596668" cy="4839630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Increase productivity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Allow more expressive code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Easier to write cross platform code</a:t>
            </a:r>
            <a:br>
              <a:rPr lang="en-US" dirty="0"/>
            </a:br>
            <a:endParaRPr lang="en-US" dirty="0"/>
          </a:p>
          <a:p>
            <a:pPr marL="3429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tx1"/>
                </a:solidFill>
              </a:rPr>
              <a:t>Better quality code</a:t>
            </a:r>
          </a:p>
          <a:p>
            <a:pPr marL="742950" lvl="2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Standardize memory management</a:t>
            </a:r>
          </a:p>
          <a:p>
            <a:pPr marL="742950" lvl="2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Standard library is greatly expanded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Latest compiler generates more efficient code.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move semantics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constexpr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variadic</a:t>
            </a:r>
            <a:r>
              <a:rPr lang="en-US" dirty="0"/>
              <a:t> template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standard library is faster than ever.</a:t>
            </a:r>
            <a:br>
              <a:rPr lang="en-US" dirty="0"/>
            </a:b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Backwards compatible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- </a:t>
            </a:r>
            <a:r>
              <a:rPr lang="en-US" sz="1600" dirty="0"/>
              <a:t>can still write C/C++ like it’s 1998.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14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750849"/>
          </a:xfrm>
        </p:spPr>
        <p:txBody>
          <a:bodyPr>
            <a:normAutofit/>
          </a:bodyPr>
          <a:lstStyle/>
          <a:p>
            <a:r>
              <a:rPr lang="en-US" dirty="0"/>
              <a:t>Cost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471960"/>
            <a:ext cx="9336461" cy="453854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Very complex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It takes time to learn new features.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Must use latest development </a:t>
            </a:r>
            <a:r>
              <a:rPr lang="en-US" sz="2000" dirty="0" smtClean="0">
                <a:solidFill>
                  <a:schemeClr val="tx1"/>
                </a:solidFill>
              </a:rPr>
              <a:t>tools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289941"/>
              </p:ext>
            </p:extLst>
          </p:nvPr>
        </p:nvGraphicFramePr>
        <p:xfrm>
          <a:off x="1052963" y="2736447"/>
          <a:ext cx="851013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661"/>
                <a:gridCol w="3789671"/>
                <a:gridCol w="3668806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Visual Studio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GCC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C++11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VS</a:t>
                      </a:r>
                      <a:r>
                        <a:rPr lang="en-US" baseline="0" dirty="0" smtClean="0"/>
                        <a:t> 2013 (with some exceptions)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4.9 </a:t>
                      </a:r>
                      <a:r>
                        <a:rPr lang="en-US" baseline="0" dirty="0" smtClean="0"/>
                        <a:t>(with some exceptions)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C++14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VS 2015 </a:t>
                      </a:r>
                      <a:r>
                        <a:rPr lang="en-US" baseline="0" dirty="0" smtClean="0"/>
                        <a:t>(with some exceptions)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C++17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VS 2017 </a:t>
                      </a:r>
                      <a:r>
                        <a:rPr lang="en-US" baseline="0" dirty="0" smtClean="0"/>
                        <a:t>(with some exceptions)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0730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435760"/>
            <a:ext cx="9392217" cy="468626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Original author: </a:t>
            </a:r>
            <a:r>
              <a:rPr lang="en-US" dirty="0">
                <a:hlinkClick r:id="rId2"/>
              </a:rPr>
              <a:t>http://www.stroustrup.com/C++11FAQ.html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Complete online reference: </a:t>
            </a:r>
            <a:r>
              <a:rPr lang="en-US" dirty="0">
                <a:hlinkClick r:id="rId3"/>
              </a:rPr>
              <a:t>http://cppreference.com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C++0x and C++11 comparison shamelessly stolen from: </a:t>
            </a:r>
            <a:r>
              <a:rPr lang="en-US" dirty="0">
                <a:hlinkClick r:id="rId4"/>
              </a:rPr>
              <a:t>http://isocpp.org/blog/2012/12/c11-a-cheat-sheet-alex-sinyakov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C++ Coding Standards: 101 Rules, Guidelines by Herb Sutter, et. Al</a:t>
            </a:r>
            <a:br>
              <a:rPr lang="en-US" dirty="0"/>
            </a:b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GNU C++11 Language Features: </a:t>
            </a:r>
            <a:r>
              <a:rPr lang="en-US" dirty="0">
                <a:hlinkClick r:id="rId5"/>
              </a:rPr>
              <a:t>http://gcc.gnu.org/projects/cxx0x.html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C++ Tutorials: </a:t>
            </a:r>
            <a:r>
              <a:rPr lang="en-US" dirty="0">
                <a:hlinkClick r:id="rId6"/>
              </a:rPr>
              <a:t>www.learncpp.com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490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Modern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304693"/>
            <a:ext cx="9459125" cy="493999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ISO approved a new version of C++ on August, 2011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 whole new set of features was added.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Some features available since 2003 (GCC, Visual Studio</a:t>
            </a:r>
            <a:r>
              <a:rPr lang="en-US" sz="2400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Design Goals Stated by C++ Committee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Backward compatibility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Prefer changes in standard library rather than the language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Improve performance to allow direct interaction with HW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Make C++ easier to learn, use and teach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273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5093"/>
          </a:xfrm>
        </p:spPr>
        <p:txBody>
          <a:bodyPr/>
          <a:lstStyle/>
          <a:p>
            <a:r>
              <a:rPr lang="en-US" dirty="0" smtClean="0"/>
              <a:t>History of C++ (not C)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966447"/>
              </p:ext>
            </p:extLst>
          </p:nvPr>
        </p:nvGraphicFramePr>
        <p:xfrm>
          <a:off x="677332" y="1304691"/>
          <a:ext cx="8868112" cy="4903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2844"/>
                <a:gridCol w="7025268"/>
              </a:tblGrid>
              <a:tr h="334081">
                <a:tc>
                  <a:txBody>
                    <a:bodyPr/>
                    <a:lstStyle/>
                    <a:p>
                      <a:r>
                        <a:rPr lang="en-US" dirty="0"/>
                        <a:t>Milestone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Event/Changes</a:t>
                      </a:r>
                      <a:r>
                        <a:rPr lang="en-US" baseline="0" dirty="0"/>
                        <a:t> to Language &amp; Library</a:t>
                      </a:r>
                      <a:endParaRPr lang="en-US" dirty="0"/>
                    </a:p>
                  </a:txBody>
                  <a:tcPr/>
                </a:tc>
              </a:tr>
              <a:tr h="334081">
                <a:tc>
                  <a:txBody>
                    <a:bodyPr/>
                    <a:lstStyle/>
                    <a:p>
                      <a:r>
                        <a:rPr lang="en-US" dirty="0"/>
                        <a:t>1991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ISO C++ Committee founded</a:t>
                      </a:r>
                    </a:p>
                  </a:txBody>
                  <a:tcPr/>
                </a:tc>
              </a:tr>
              <a:tr h="334081">
                <a:tc>
                  <a:txBody>
                    <a:bodyPr/>
                    <a:lstStyle/>
                    <a:p>
                      <a:r>
                        <a:rPr lang="en-US" dirty="0"/>
                        <a:t>1998 (C++98)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RTTI, bool, templates, auto_ptr, etc.</a:t>
                      </a:r>
                    </a:p>
                  </a:txBody>
                  <a:tcPr/>
                </a:tc>
              </a:tr>
              <a:tr h="334081">
                <a:tc>
                  <a:txBody>
                    <a:bodyPr/>
                    <a:lstStyle/>
                    <a:p>
                      <a:r>
                        <a:rPr lang="en-US" dirty="0"/>
                        <a:t>2003 (C++03)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Considered a minor revision only</a:t>
                      </a:r>
                    </a:p>
                  </a:txBody>
                  <a:tcPr/>
                </a:tc>
              </a:tr>
              <a:tr h="823759">
                <a:tc>
                  <a:txBody>
                    <a:bodyPr/>
                    <a:lstStyle/>
                    <a:p>
                      <a:r>
                        <a:rPr lang="en-US" dirty="0"/>
                        <a:t>2006 (C++ TR1)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Library extension only: Smart pointers,</a:t>
                      </a:r>
                      <a:r>
                        <a:rPr lang="en-US" baseline="0" dirty="0"/>
                        <a:t> function pointers, type traits, some features from C99</a:t>
                      </a:r>
                      <a:endParaRPr lang="en-US" dirty="0"/>
                    </a:p>
                  </a:txBody>
                  <a:tcPr/>
                </a:tc>
              </a:tr>
              <a:tr h="82375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2011 (C++11)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Many new language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features, incorporated most of TR1, also: threading, iterator improvements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7663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2014 (C++14)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Variable templates, polymorphic lambdas, etc.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76631">
                <a:tc>
                  <a:txBody>
                    <a:bodyPr/>
                    <a:lstStyle/>
                    <a:p>
                      <a:r>
                        <a:rPr lang="en-US" dirty="0"/>
                        <a:t>2017 (C++17)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coroutines</a:t>
                      </a:r>
                      <a:r>
                        <a:rPr lang="en-US" dirty="0"/>
                        <a:t>, </a:t>
                      </a:r>
                      <a:r>
                        <a:rPr lang="en-US" dirty="0" smtClean="0"/>
                        <a:t>concepts, new</a:t>
                      </a:r>
                      <a:r>
                        <a:rPr lang="en-US" baseline="0" dirty="0" smtClean="0"/>
                        <a:t> additions to standard library</a:t>
                      </a:r>
                    </a:p>
                    <a:p>
                      <a:r>
                        <a:rPr lang="en-US" baseline="0" dirty="0" smtClean="0"/>
                        <a:t>(</a:t>
                      </a:r>
                      <a:r>
                        <a:rPr lang="en-US" baseline="0" dirty="0" smtClean="0">
                          <a:hlinkClick r:id="rId2"/>
                        </a:rPr>
                        <a:t>https://github.com/AnthonyCalandra/modern-cpp-features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576631">
                <a:tc>
                  <a:txBody>
                    <a:bodyPr/>
                    <a:lstStyle/>
                    <a:p>
                      <a:r>
                        <a:rPr lang="en-US" dirty="0" smtClean="0"/>
                        <a:t>2020</a:t>
                      </a:r>
                      <a:r>
                        <a:rPr lang="en-US" baseline="0" dirty="0" smtClean="0"/>
                        <a:t> (C++20)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Next planned release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9757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07" y="598449"/>
            <a:ext cx="8596668" cy="706244"/>
          </a:xfrm>
        </p:spPr>
        <p:txBody>
          <a:bodyPr/>
          <a:lstStyle/>
          <a:p>
            <a:r>
              <a:rPr lang="en-US" dirty="0"/>
              <a:t>What’s New?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3297565"/>
              </p:ext>
            </p:extLst>
          </p:nvPr>
        </p:nvGraphicFramePr>
        <p:xfrm>
          <a:off x="677862" y="1304692"/>
          <a:ext cx="8878733" cy="2062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7523"/>
                <a:gridCol w="4661210"/>
              </a:tblGrid>
              <a:tr h="483825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Null pointer constant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9054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C++03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C++11</a:t>
                      </a:r>
                    </a:p>
                  </a:txBody>
                  <a:tcPr/>
                </a:tc>
              </a:tr>
              <a:tr h="1088605">
                <a:tc>
                  <a:txBody>
                    <a:bodyPr/>
                    <a:lstStyle/>
                    <a:p>
                      <a:pPr lvl="0"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void foo(char *);</a:t>
                      </a:r>
                    </a:p>
                    <a:p>
                      <a:pPr lvl="0"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void foo(int);</a:t>
                      </a:r>
                    </a:p>
                    <a:p>
                      <a:pPr lvl="0"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foo(NULL); 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// calls 2</a:t>
                      </a:r>
                      <a:r>
                        <a:rPr lang="en-US" sz="1200" baseline="30000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nd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foo</a:t>
                      </a:r>
                    </a:p>
                    <a:p>
                      <a:pPr lvl="0"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foo((char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*) NULL); // calls 1</a:t>
                      </a:r>
                      <a:r>
                        <a:rPr lang="en-US" sz="1200" baseline="300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st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foo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void foo(char *);</a:t>
                      </a:r>
                    </a:p>
                    <a:p>
                      <a:pPr lvl="0"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void foo(int);</a:t>
                      </a:r>
                    </a:p>
                    <a:p>
                      <a:pPr lvl="0"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foo(nullptr); 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// calls 1st foo</a:t>
                      </a:r>
                      <a:endParaRPr lang="en-US" sz="12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5-Point Star 4"/>
          <p:cNvSpPr/>
          <p:nvPr/>
        </p:nvSpPr>
        <p:spPr>
          <a:xfrm>
            <a:off x="1028788" y="4104364"/>
            <a:ext cx="489466" cy="48946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14588" y="4205059"/>
            <a:ext cx="6444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Also: </a:t>
            </a:r>
            <a:r>
              <a:rPr lang="en-US" dirty="0">
                <a:solidFill>
                  <a:srgbClr val="FF0000"/>
                </a:solidFill>
              </a:rPr>
              <a:t>raw string literal</a:t>
            </a:r>
            <a:r>
              <a:rPr lang="en-US" dirty="0"/>
              <a:t>, </a:t>
            </a:r>
            <a:r>
              <a:rPr lang="en-US" dirty="0" err="1">
                <a:solidFill>
                  <a:srgbClr val="00B050"/>
                </a:solidFill>
              </a:rPr>
              <a:t>enum</a:t>
            </a:r>
            <a:r>
              <a:rPr lang="en-US" dirty="0">
                <a:solidFill>
                  <a:srgbClr val="00B050"/>
                </a:solidFill>
              </a:rPr>
              <a:t> class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fixed width integer types</a:t>
            </a:r>
          </a:p>
        </p:txBody>
      </p:sp>
    </p:spTree>
    <p:extLst>
      <p:ext uri="{BB962C8B-B14F-4D97-AF65-F5344CB8AC3E}">
        <p14:creationId xmlns:p14="http://schemas.microsoft.com/office/powerpoint/2010/main" val="276278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9698"/>
          </a:xfrm>
        </p:spPr>
        <p:txBody>
          <a:bodyPr/>
          <a:lstStyle/>
          <a:p>
            <a:r>
              <a:rPr lang="en-US" dirty="0"/>
              <a:t>What’s </a:t>
            </a:r>
            <a:r>
              <a:rPr lang="en-US" dirty="0" smtClean="0"/>
              <a:t>New?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3106661"/>
              </p:ext>
            </p:extLst>
          </p:nvPr>
        </p:nvGraphicFramePr>
        <p:xfrm>
          <a:off x="677690" y="1349298"/>
          <a:ext cx="8596312" cy="211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/>
                <a:gridCol w="4298156"/>
              </a:tblGrid>
              <a:tr h="37084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Delegating Constructor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C++03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C++11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class A {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public: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A(int x) { init(x); }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A()      { init(0); }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private: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void init(int x) { /* common code */ }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};</a:t>
                      </a:r>
                      <a:endParaRPr lang="en-US" sz="1200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class A {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public: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A() : A(0) {}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A(int x) {  /* more code */ }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};</a:t>
                      </a:r>
                      <a:endParaRPr lang="en-US" sz="12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5-Point Star 6"/>
          <p:cNvSpPr/>
          <p:nvPr/>
        </p:nvSpPr>
        <p:spPr>
          <a:xfrm>
            <a:off x="1066800" y="4692134"/>
            <a:ext cx="489466" cy="48946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08666" y="4596495"/>
            <a:ext cx="5149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Also: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inheriting constructor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</a:rPr>
              <a:t>move constructor</a:t>
            </a:r>
            <a:r>
              <a:rPr lang="en-US" dirty="0"/>
              <a:t>, </a:t>
            </a:r>
          </a:p>
          <a:p>
            <a:r>
              <a:rPr lang="en-US" dirty="0">
                <a:solidFill>
                  <a:srgbClr val="00B050"/>
                </a:solidFill>
              </a:rPr>
              <a:t>class member initialization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initializer_list</a:t>
            </a:r>
          </a:p>
        </p:txBody>
      </p:sp>
    </p:spTree>
    <p:extLst>
      <p:ext uri="{BB962C8B-B14F-4D97-AF65-F5344CB8AC3E}">
        <p14:creationId xmlns:p14="http://schemas.microsoft.com/office/powerpoint/2010/main" val="321015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3941"/>
          </a:xfrm>
        </p:spPr>
        <p:txBody>
          <a:bodyPr/>
          <a:lstStyle/>
          <a:p>
            <a:r>
              <a:rPr lang="en-US" dirty="0"/>
              <a:t>What’s </a:t>
            </a:r>
            <a:r>
              <a:rPr lang="en-US" dirty="0" smtClean="0"/>
              <a:t>New?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032717"/>
              </p:ext>
            </p:extLst>
          </p:nvPr>
        </p:nvGraphicFramePr>
        <p:xfrm>
          <a:off x="677690" y="1293541"/>
          <a:ext cx="8596312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/>
                <a:gridCol w="4298156"/>
              </a:tblGrid>
              <a:tr h="37084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Automatic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Type Deduction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C++03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C++11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std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::map&lt;string, double&gt; prices;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prices.insert(make_pair("eggs", 2.5));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prices.insert(make_pair("milk", 3.5));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</a:p>
                    <a:p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std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::map&lt;string, double&gt;::iterator b;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 =</a:t>
                      </a:r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prices.begin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();</a:t>
                      </a:r>
                    </a:p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unsigned long</a:t>
                      </a:r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*n</a:t>
                      </a:r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new unsigned long [100];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auto prices =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std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::map&lt;string, double&gt; 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{ { "eggs", 2.5 }, 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{ {</a:t>
                      </a:r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"milk", 3.5 } };</a:t>
                      </a:r>
                    </a:p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auto b</a:t>
                      </a:r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= prices.begin();</a:t>
                      </a:r>
                    </a:p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auto n =</a:t>
                      </a:r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new unsigned long [100];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5-Point Star 4"/>
          <p:cNvSpPr/>
          <p:nvPr/>
        </p:nvSpPr>
        <p:spPr>
          <a:xfrm>
            <a:off x="1796534" y="4191000"/>
            <a:ext cx="489466" cy="48946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0" y="4311134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Also: </a:t>
            </a:r>
            <a:r>
              <a:rPr lang="en-US" dirty="0">
                <a:solidFill>
                  <a:srgbClr val="0070C0"/>
                </a:solidFill>
              </a:rPr>
              <a:t>decltype</a:t>
            </a:r>
            <a:r>
              <a:rPr lang="en-US" dirty="0"/>
              <a:t>,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type traits</a:t>
            </a:r>
            <a:r>
              <a:rPr lang="en-US" dirty="0"/>
              <a:t>, </a:t>
            </a:r>
            <a:r>
              <a:rPr lang="en-US" dirty="0" err="1">
                <a:solidFill>
                  <a:srgbClr val="7030A0"/>
                </a:solidFill>
              </a:rPr>
              <a:t>static_assert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692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5454"/>
          </a:xfrm>
        </p:spPr>
        <p:txBody>
          <a:bodyPr/>
          <a:lstStyle/>
          <a:p>
            <a:r>
              <a:rPr lang="en-US" dirty="0" smtClean="0"/>
              <a:t>What’s New?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0355466"/>
              </p:ext>
            </p:extLst>
          </p:nvPr>
        </p:nvGraphicFramePr>
        <p:xfrm>
          <a:off x="677690" y="1405054"/>
          <a:ext cx="8596312" cy="211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/>
                <a:gridCol w="4298156"/>
              </a:tblGrid>
              <a:tr h="37084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Range-for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Loops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C++03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C++11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std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::vector&lt;string&gt; v;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vector&lt;string&gt;::iterator it;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for (it = v.begin(); it != v.end(); it++)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cout &lt;&lt; *it;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std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::vector&lt;string&gt; v;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for (string&amp; s: v)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cout &lt;&lt; s;</a:t>
                      </a:r>
                    </a:p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</a:t>
                      </a:r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even better …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for (</a:t>
                      </a:r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auto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&amp; s: v)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cout &lt;&lt; s;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5-Point Star 4"/>
          <p:cNvSpPr/>
          <p:nvPr/>
        </p:nvSpPr>
        <p:spPr>
          <a:xfrm>
            <a:off x="1600200" y="4921405"/>
            <a:ext cx="489466" cy="48946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89666" y="4921405"/>
            <a:ext cx="6292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Also: </a:t>
            </a:r>
            <a:r>
              <a:rPr lang="en-US" dirty="0">
                <a:solidFill>
                  <a:srgbClr val="7030A0"/>
                </a:solidFill>
              </a:rPr>
              <a:t>for_each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find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count</a:t>
            </a:r>
            <a:r>
              <a:rPr lang="en-US" dirty="0"/>
              <a:t>, accumulate, transform … </a:t>
            </a:r>
          </a:p>
          <a:p>
            <a:r>
              <a:rPr lang="en-US" dirty="0"/>
              <a:t>(from algorithm and numeric library)</a:t>
            </a:r>
          </a:p>
        </p:txBody>
      </p:sp>
    </p:spTree>
    <p:extLst>
      <p:ext uri="{BB962C8B-B14F-4D97-AF65-F5344CB8AC3E}">
        <p14:creationId xmlns:p14="http://schemas.microsoft.com/office/powerpoint/2010/main" val="3763099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0488"/>
          </a:xfrm>
        </p:spPr>
        <p:txBody>
          <a:bodyPr/>
          <a:lstStyle/>
          <a:p>
            <a:r>
              <a:rPr lang="en-US" dirty="0"/>
              <a:t>What’s New?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6860751"/>
              </p:ext>
            </p:extLst>
          </p:nvPr>
        </p:nvGraphicFramePr>
        <p:xfrm>
          <a:off x="677863" y="1260475"/>
          <a:ext cx="7730157" cy="4544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0157"/>
              </a:tblGrid>
              <a:tr h="3626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Function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Objects and Lambdas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6260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C++11</a:t>
                      </a:r>
                    </a:p>
                  </a:txBody>
                  <a:tcPr/>
                </a:tc>
              </a:tr>
              <a:tr h="381294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struct A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{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void print() { cout &lt;&lt; "A" ; }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};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void print(int x) { cout &lt;&lt; x; }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void func()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{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A a;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auto print1 = std::bind(print, std::placeholders::_1);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auto print2 = std::bind(&amp;A::print, a);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auto print3 = [&amp;](int x){ cout &lt;&lt; x; a.print(); };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print1(10);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print2();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print3(4);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4425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846" y="475786"/>
            <a:ext cx="8596668" cy="1320800"/>
          </a:xfrm>
        </p:spPr>
        <p:txBody>
          <a:bodyPr/>
          <a:lstStyle/>
          <a:p>
            <a:r>
              <a:rPr lang="en-US" dirty="0" smtClean="0"/>
              <a:t>What’s New?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570014"/>
              </p:ext>
            </p:extLst>
          </p:nvPr>
        </p:nvGraphicFramePr>
        <p:xfrm>
          <a:off x="788846" y="1243773"/>
          <a:ext cx="8596668" cy="20455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8398"/>
                <a:gridCol w="3465532"/>
                <a:gridCol w="3332738"/>
              </a:tblGrid>
              <a:tr h="548983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Tuple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(structured binding)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4898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C++11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C++17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947560">
                <a:tc>
                  <a:txBody>
                    <a:bodyPr/>
                    <a:lstStyle/>
                    <a:p>
                      <a:r>
                        <a:rPr lang="fr-FR" sz="1200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 = (1, 'text')</a:t>
                      </a:r>
                    </a:p>
                    <a:p>
                      <a:r>
                        <a:rPr lang="fr-FR" sz="1200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x = t[0] </a:t>
                      </a:r>
                    </a:p>
                    <a:p>
                      <a:r>
                        <a:rPr lang="fr-FR" sz="1200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y = t[1]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std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::tuple&lt;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, string&gt; t(1,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"s");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 x = get&lt;0&gt;(t);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string y</a:t>
                      </a:r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= get&lt;1&gt;(t);</a:t>
                      </a:r>
                      <a:endParaRPr lang="en-US" sz="12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std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::tuple&lt;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, bool&gt; f();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auto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[</a:t>
                      </a:r>
                      <a:r>
                        <a:rPr lang="en-US" sz="1200" kern="1200" baseline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i, b] = f();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endParaRPr lang="en-US" sz="12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365" y="3393520"/>
            <a:ext cx="6797629" cy="5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52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704</TotalTime>
  <Words>1420</Words>
  <Application>Microsoft Office PowerPoint</Application>
  <PresentationFormat>Widescreen</PresentationFormat>
  <Paragraphs>303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Courier New</vt:lpstr>
      <vt:lpstr>Trebuchet MS</vt:lpstr>
      <vt:lpstr>Wingdings</vt:lpstr>
      <vt:lpstr>Wingdings 3</vt:lpstr>
      <vt:lpstr>Facet</vt:lpstr>
      <vt:lpstr>Modern C++ Overview</vt:lpstr>
      <vt:lpstr>What is Modern C++</vt:lpstr>
      <vt:lpstr>History of C++ (not C)</vt:lpstr>
      <vt:lpstr>What’s New?</vt:lpstr>
      <vt:lpstr>What’s New?</vt:lpstr>
      <vt:lpstr>What’s New?</vt:lpstr>
      <vt:lpstr>What’s New?</vt:lpstr>
      <vt:lpstr>What’s New?</vt:lpstr>
      <vt:lpstr>What’s New?</vt:lpstr>
      <vt:lpstr>What’s New?</vt:lpstr>
      <vt:lpstr>What’s New?</vt:lpstr>
      <vt:lpstr>What’s New?</vt:lpstr>
      <vt:lpstr>“New” Best Practice</vt:lpstr>
      <vt:lpstr>“New” Best Practice</vt:lpstr>
      <vt:lpstr>More New Best Practices (for now …)</vt:lpstr>
      <vt:lpstr>Benefits Over C++98 or C++0x</vt:lpstr>
      <vt:lpstr>Cost</vt:lpstr>
      <vt:lpstr>Sources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C++ Overview</dc:title>
  <dc:creator>May Chan</dc:creator>
  <cp:lastModifiedBy>May Chan</cp:lastModifiedBy>
  <cp:revision>10</cp:revision>
  <dcterms:created xsi:type="dcterms:W3CDTF">2017-09-17T19:43:20Z</dcterms:created>
  <dcterms:modified xsi:type="dcterms:W3CDTF">2018-08-26T01:54:51Z</dcterms:modified>
</cp:coreProperties>
</file>