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65" r:id="rId2"/>
    <p:sldId id="259" r:id="rId3"/>
    <p:sldId id="258" r:id="rId4"/>
    <p:sldId id="266" r:id="rId5"/>
    <p:sldId id="261" r:id="rId6"/>
    <p:sldId id="268" r:id="rId7"/>
    <p:sldId id="262" r:id="rId8"/>
    <p:sldId id="267" r:id="rId9"/>
    <p:sldId id="263" r:id="rId10"/>
    <p:sldId id="269" r:id="rId11"/>
    <p:sldId id="270" r:id="rId12"/>
    <p:sldId id="271" r:id="rId13"/>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302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223D"/>
    <a:srgbClr val="0D26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37" autoAdjust="0"/>
    <p:restoredTop sz="94598" autoAdjust="0"/>
  </p:normalViewPr>
  <p:slideViewPr>
    <p:cSldViewPr snapToGrid="0">
      <p:cViewPr varScale="1">
        <p:scale>
          <a:sx n="53" d="100"/>
          <a:sy n="53" d="100"/>
        </p:scale>
        <p:origin x="1500" y="96"/>
      </p:cViewPr>
      <p:guideLst>
        <p:guide orient="horz" pos="4032"/>
        <p:guide pos="30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8" d="100"/>
          <a:sy n="78" d="100"/>
        </p:scale>
        <p:origin x="324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169713-43F6-40DC-B4B4-5F098C6E7C99}" type="datetimeFigureOut">
              <a:rPr lang="pt-BR" smtClean="0"/>
              <a:t>06/05/2024</a:t>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E1E66-53DB-422E-97F6-695FCB77334D}" type="slidenum">
              <a:rPr lang="pt-BR" smtClean="0"/>
              <a:t>‹nº›</a:t>
            </a:fld>
            <a:endParaRPr lang="pt-BR"/>
          </a:p>
        </p:txBody>
      </p:sp>
    </p:spTree>
    <p:extLst>
      <p:ext uri="{BB962C8B-B14F-4D97-AF65-F5344CB8AC3E}">
        <p14:creationId xmlns:p14="http://schemas.microsoft.com/office/powerpoint/2010/main" val="2987230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309548A2-98AF-4359-98ED-E18FDD0790EE}" type="datetimeFigureOut">
              <a:rPr lang="pt-BR" smtClean="0"/>
              <a:t>06/05/2024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ECAFA09-75C4-420B-B125-CD0E8A4F88DF}" type="slidenum">
              <a:rPr lang="pt-BR" smtClean="0"/>
              <a:t>‹nº›</a:t>
            </a:fld>
            <a:endParaRPr lang="pt-BR"/>
          </a:p>
        </p:txBody>
      </p:sp>
    </p:spTree>
    <p:extLst>
      <p:ext uri="{BB962C8B-B14F-4D97-AF65-F5344CB8AC3E}">
        <p14:creationId xmlns:p14="http://schemas.microsoft.com/office/powerpoint/2010/main" val="354903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09548A2-98AF-4359-98ED-E18FDD0790EE}" type="datetimeFigureOut">
              <a:rPr lang="pt-BR" smtClean="0"/>
              <a:t>06/05/2024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ECAFA09-75C4-420B-B125-CD0E8A4F88DF}" type="slidenum">
              <a:rPr lang="pt-BR" smtClean="0"/>
              <a:t>‹nº›</a:t>
            </a:fld>
            <a:endParaRPr lang="pt-BR"/>
          </a:p>
        </p:txBody>
      </p:sp>
    </p:spTree>
    <p:extLst>
      <p:ext uri="{BB962C8B-B14F-4D97-AF65-F5344CB8AC3E}">
        <p14:creationId xmlns:p14="http://schemas.microsoft.com/office/powerpoint/2010/main" val="621110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09548A2-98AF-4359-98ED-E18FDD0790EE}" type="datetimeFigureOut">
              <a:rPr lang="pt-BR" smtClean="0"/>
              <a:t>06/05/2024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ECAFA09-75C4-420B-B125-CD0E8A4F88DF}" type="slidenum">
              <a:rPr lang="pt-BR" smtClean="0"/>
              <a:t>‹nº›</a:t>
            </a:fld>
            <a:endParaRPr lang="pt-BR"/>
          </a:p>
        </p:txBody>
      </p:sp>
    </p:spTree>
    <p:extLst>
      <p:ext uri="{BB962C8B-B14F-4D97-AF65-F5344CB8AC3E}">
        <p14:creationId xmlns:p14="http://schemas.microsoft.com/office/powerpoint/2010/main" val="122681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09548A2-98AF-4359-98ED-E18FDD0790EE}" type="datetimeFigureOut">
              <a:rPr lang="pt-BR" smtClean="0"/>
              <a:t>06/05/2024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ECAFA09-75C4-420B-B125-CD0E8A4F88DF}" type="slidenum">
              <a:rPr lang="pt-BR" smtClean="0"/>
              <a:t>‹nº›</a:t>
            </a:fld>
            <a:endParaRPr lang="pt-BR"/>
          </a:p>
        </p:txBody>
      </p:sp>
    </p:spTree>
    <p:extLst>
      <p:ext uri="{BB962C8B-B14F-4D97-AF65-F5344CB8AC3E}">
        <p14:creationId xmlns:p14="http://schemas.microsoft.com/office/powerpoint/2010/main" val="2004201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309548A2-98AF-4359-98ED-E18FDD0790EE}" type="datetimeFigureOut">
              <a:rPr lang="pt-BR" smtClean="0"/>
              <a:t>06/05/2024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ECAFA09-75C4-420B-B125-CD0E8A4F88DF}" type="slidenum">
              <a:rPr lang="pt-BR" smtClean="0"/>
              <a:t>‹nº›</a:t>
            </a:fld>
            <a:endParaRPr lang="pt-BR"/>
          </a:p>
        </p:txBody>
      </p:sp>
    </p:spTree>
    <p:extLst>
      <p:ext uri="{BB962C8B-B14F-4D97-AF65-F5344CB8AC3E}">
        <p14:creationId xmlns:p14="http://schemas.microsoft.com/office/powerpoint/2010/main" val="1436502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309548A2-98AF-4359-98ED-E18FDD0790EE}" type="datetimeFigureOut">
              <a:rPr lang="pt-BR" smtClean="0"/>
              <a:t>06/05/2024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ECAFA09-75C4-420B-B125-CD0E8A4F88DF}" type="slidenum">
              <a:rPr lang="pt-BR" smtClean="0"/>
              <a:t>‹nº›</a:t>
            </a:fld>
            <a:endParaRPr lang="pt-BR"/>
          </a:p>
        </p:txBody>
      </p:sp>
    </p:spTree>
    <p:extLst>
      <p:ext uri="{BB962C8B-B14F-4D97-AF65-F5344CB8AC3E}">
        <p14:creationId xmlns:p14="http://schemas.microsoft.com/office/powerpoint/2010/main" val="443051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309548A2-98AF-4359-98ED-E18FDD0790EE}" type="datetimeFigureOut">
              <a:rPr lang="pt-BR" smtClean="0"/>
              <a:t>06/05/2024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9ECAFA09-75C4-420B-B125-CD0E8A4F88DF}" type="slidenum">
              <a:rPr lang="pt-BR" smtClean="0"/>
              <a:t>‹nº›</a:t>
            </a:fld>
            <a:endParaRPr lang="pt-BR"/>
          </a:p>
        </p:txBody>
      </p:sp>
    </p:spTree>
    <p:extLst>
      <p:ext uri="{BB962C8B-B14F-4D97-AF65-F5344CB8AC3E}">
        <p14:creationId xmlns:p14="http://schemas.microsoft.com/office/powerpoint/2010/main" val="2379155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309548A2-98AF-4359-98ED-E18FDD0790EE}" type="datetimeFigureOut">
              <a:rPr lang="pt-BR" smtClean="0"/>
              <a:t>06/05/2024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9ECAFA09-75C4-420B-B125-CD0E8A4F88DF}" type="slidenum">
              <a:rPr lang="pt-BR" smtClean="0"/>
              <a:t>‹nº›</a:t>
            </a:fld>
            <a:endParaRPr lang="pt-BR"/>
          </a:p>
        </p:txBody>
      </p:sp>
    </p:spTree>
    <p:extLst>
      <p:ext uri="{BB962C8B-B14F-4D97-AF65-F5344CB8AC3E}">
        <p14:creationId xmlns:p14="http://schemas.microsoft.com/office/powerpoint/2010/main" val="3925713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9548A2-98AF-4359-98ED-E18FDD0790EE}" type="datetimeFigureOut">
              <a:rPr lang="pt-BR" smtClean="0"/>
              <a:t>06/05/2024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9ECAFA09-75C4-420B-B125-CD0E8A4F88DF}" type="slidenum">
              <a:rPr lang="pt-BR" smtClean="0"/>
              <a:t>‹nº›</a:t>
            </a:fld>
            <a:endParaRPr lang="pt-BR"/>
          </a:p>
        </p:txBody>
      </p:sp>
    </p:spTree>
    <p:extLst>
      <p:ext uri="{BB962C8B-B14F-4D97-AF65-F5344CB8AC3E}">
        <p14:creationId xmlns:p14="http://schemas.microsoft.com/office/powerpoint/2010/main" val="115910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309548A2-98AF-4359-98ED-E18FDD0790EE}" type="datetimeFigureOut">
              <a:rPr lang="pt-BR" smtClean="0"/>
              <a:t>06/05/2024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ECAFA09-75C4-420B-B125-CD0E8A4F88DF}" type="slidenum">
              <a:rPr lang="pt-BR" smtClean="0"/>
              <a:t>‹nº›</a:t>
            </a:fld>
            <a:endParaRPr lang="pt-BR"/>
          </a:p>
        </p:txBody>
      </p:sp>
    </p:spTree>
    <p:extLst>
      <p:ext uri="{BB962C8B-B14F-4D97-AF65-F5344CB8AC3E}">
        <p14:creationId xmlns:p14="http://schemas.microsoft.com/office/powerpoint/2010/main" val="3584101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309548A2-98AF-4359-98ED-E18FDD0790EE}" type="datetimeFigureOut">
              <a:rPr lang="pt-BR" smtClean="0"/>
              <a:t>06/05/2024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ECAFA09-75C4-420B-B125-CD0E8A4F88DF}" type="slidenum">
              <a:rPr lang="pt-BR" smtClean="0"/>
              <a:t>‹nº›</a:t>
            </a:fld>
            <a:endParaRPr lang="pt-BR"/>
          </a:p>
        </p:txBody>
      </p:sp>
    </p:spTree>
    <p:extLst>
      <p:ext uri="{BB962C8B-B14F-4D97-AF65-F5344CB8AC3E}">
        <p14:creationId xmlns:p14="http://schemas.microsoft.com/office/powerpoint/2010/main" val="284990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309548A2-98AF-4359-98ED-E18FDD0790EE}" type="datetimeFigureOut">
              <a:rPr lang="pt-BR" smtClean="0"/>
              <a:t>06/05/2024</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9ECAFA09-75C4-420B-B125-CD0E8A4F88DF}" type="slidenum">
              <a:rPr lang="pt-BR" smtClean="0"/>
              <a:t>‹nº›</a:t>
            </a:fld>
            <a:endParaRPr lang="pt-BR"/>
          </a:p>
        </p:txBody>
      </p:sp>
    </p:spTree>
    <p:extLst>
      <p:ext uri="{BB962C8B-B14F-4D97-AF65-F5344CB8AC3E}">
        <p14:creationId xmlns:p14="http://schemas.microsoft.com/office/powerpoint/2010/main" val="38440838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A6760940-C7A6-6F70-3BE2-F04E3B27C146}"/>
              </a:ext>
            </a:extLst>
          </p:cNvPr>
          <p:cNvSpPr/>
          <p:nvPr/>
        </p:nvSpPr>
        <p:spPr>
          <a:xfrm>
            <a:off x="0" y="0"/>
            <a:ext cx="9601200" cy="12801600"/>
          </a:xfrm>
          <a:prstGeom prst="rect">
            <a:avLst/>
          </a:prstGeom>
          <a:solidFill>
            <a:srgbClr val="0D22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7" name="Imagem 6">
            <a:extLst>
              <a:ext uri="{FF2B5EF4-FFF2-40B4-BE49-F238E27FC236}">
                <a16:creationId xmlns:a16="http://schemas.microsoft.com/office/drawing/2014/main" id="{EF37849C-DEB6-A378-E4D0-FFCD015DB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6736" y="687816"/>
            <a:ext cx="6967728" cy="6967728"/>
          </a:xfrm>
          <a:prstGeom prst="rect">
            <a:avLst/>
          </a:prstGeom>
        </p:spPr>
      </p:pic>
      <p:pic>
        <p:nvPicPr>
          <p:cNvPr id="12" name="Imagem 11">
            <a:extLst>
              <a:ext uri="{FF2B5EF4-FFF2-40B4-BE49-F238E27FC236}">
                <a16:creationId xmlns:a16="http://schemas.microsoft.com/office/drawing/2014/main" id="{9E4E8A3A-AA83-31E7-7F93-87C81E231138}"/>
              </a:ext>
            </a:extLst>
          </p:cNvPr>
          <p:cNvPicPr>
            <a:picLocks noChangeAspect="1"/>
          </p:cNvPicPr>
          <p:nvPr/>
        </p:nvPicPr>
        <p:blipFill>
          <a:blip r:embed="rId3">
            <a:extLst>
              <a:ext uri="{BEBA8EAE-BF5A-486C-A8C5-ECC9F3942E4B}">
                <a14:imgProps xmlns:a14="http://schemas.microsoft.com/office/drawing/2010/main">
                  <a14:imgLayer r:embed="rId4">
                    <a14:imgEffect>
                      <a14:artisticPencilGrayscale/>
                    </a14:imgEffect>
                  </a14:imgLayer>
                </a14:imgProps>
              </a:ext>
              <a:ext uri="{28A0092B-C50C-407E-A947-70E740481C1C}">
                <a14:useLocalDpi xmlns:a14="http://schemas.microsoft.com/office/drawing/2010/main" val="0"/>
              </a:ext>
            </a:extLst>
          </a:blip>
          <a:stretch>
            <a:fillRect/>
          </a:stretch>
        </p:blipFill>
        <p:spPr>
          <a:xfrm>
            <a:off x="3504057" y="8892775"/>
            <a:ext cx="2593086" cy="2593086"/>
          </a:xfrm>
          <a:prstGeom prst="rect">
            <a:avLst/>
          </a:prstGeom>
        </p:spPr>
      </p:pic>
      <p:sp>
        <p:nvSpPr>
          <p:cNvPr id="16" name="CaixaDeTexto 15">
            <a:extLst>
              <a:ext uri="{FF2B5EF4-FFF2-40B4-BE49-F238E27FC236}">
                <a16:creationId xmlns:a16="http://schemas.microsoft.com/office/drawing/2014/main" id="{17C73C5B-085F-0346-F72F-4F5436EE0508}"/>
              </a:ext>
            </a:extLst>
          </p:cNvPr>
          <p:cNvSpPr txBox="1"/>
          <p:nvPr/>
        </p:nvSpPr>
        <p:spPr>
          <a:xfrm>
            <a:off x="219456" y="8063441"/>
            <a:ext cx="9381744" cy="769441"/>
          </a:xfrm>
          <a:prstGeom prst="rect">
            <a:avLst/>
          </a:prstGeom>
          <a:noFill/>
        </p:spPr>
        <p:txBody>
          <a:bodyPr wrap="square" rtlCol="0">
            <a:spAutoFit/>
          </a:bodyPr>
          <a:lstStyle/>
          <a:p>
            <a:pPr algn="ctr"/>
            <a:r>
              <a:rPr lang="pt-BR" sz="4400" dirty="0">
                <a:solidFill>
                  <a:schemeClr val="bg1"/>
                </a:solidFill>
                <a:latin typeface="Arial Rounded MT Bold" panose="020F0704030504030204" pitchFamily="34" charset="0"/>
              </a:rPr>
              <a:t>Cibersegurança para Iniciantes</a:t>
            </a:r>
          </a:p>
        </p:txBody>
      </p:sp>
      <p:sp>
        <p:nvSpPr>
          <p:cNvPr id="17" name="CaixaDeTexto 16">
            <a:extLst>
              <a:ext uri="{FF2B5EF4-FFF2-40B4-BE49-F238E27FC236}">
                <a16:creationId xmlns:a16="http://schemas.microsoft.com/office/drawing/2014/main" id="{00ED2642-908C-945D-97A6-488502004550}"/>
              </a:ext>
            </a:extLst>
          </p:cNvPr>
          <p:cNvSpPr txBox="1"/>
          <p:nvPr/>
        </p:nvSpPr>
        <p:spPr>
          <a:xfrm>
            <a:off x="0" y="11485861"/>
            <a:ext cx="9381744" cy="584775"/>
          </a:xfrm>
          <a:prstGeom prst="rect">
            <a:avLst/>
          </a:prstGeom>
          <a:noFill/>
        </p:spPr>
        <p:txBody>
          <a:bodyPr wrap="square" rtlCol="0">
            <a:spAutoFit/>
          </a:bodyPr>
          <a:lstStyle/>
          <a:p>
            <a:pPr algn="ctr"/>
            <a:r>
              <a:rPr lang="pt-BR" sz="3200" dirty="0">
                <a:solidFill>
                  <a:schemeClr val="bg1"/>
                </a:solidFill>
                <a:latin typeface="Arial Rounded MT Bold" panose="020F0704030504030204" pitchFamily="34" charset="0"/>
              </a:rPr>
              <a:t>Maycon Barbosa</a:t>
            </a:r>
          </a:p>
        </p:txBody>
      </p:sp>
    </p:spTree>
    <p:extLst>
      <p:ext uri="{BB962C8B-B14F-4D97-AF65-F5344CB8AC3E}">
        <p14:creationId xmlns:p14="http://schemas.microsoft.com/office/powerpoint/2010/main" val="6860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32C2A1E-8D0F-F35D-2688-68272BC80A20}"/>
              </a:ext>
            </a:extLst>
          </p:cNvPr>
          <p:cNvSpPr txBox="1"/>
          <p:nvPr/>
        </p:nvSpPr>
        <p:spPr>
          <a:xfrm>
            <a:off x="886968" y="732413"/>
            <a:ext cx="8110728" cy="1077218"/>
          </a:xfrm>
          <a:prstGeom prst="rect">
            <a:avLst/>
          </a:prstGeom>
          <a:noFill/>
        </p:spPr>
        <p:txBody>
          <a:bodyPr wrap="square" rtlCol="0">
            <a:spAutoFit/>
          </a:bodyPr>
          <a:lstStyle/>
          <a:p>
            <a:pPr algn="ctr"/>
            <a:r>
              <a:rPr lang="pt-BR" sz="4000" dirty="0">
                <a:latin typeface="Impact" panose="020B0806030902050204" pitchFamily="34" charset="0"/>
              </a:rPr>
              <a:t>ATAQUES DE FORÇA BRUTA</a:t>
            </a:r>
          </a:p>
          <a:p>
            <a:endParaRPr lang="pt-BR" sz="2400" dirty="0"/>
          </a:p>
        </p:txBody>
      </p:sp>
      <p:sp>
        <p:nvSpPr>
          <p:cNvPr id="3" name="CaixaDeTexto 2">
            <a:extLst>
              <a:ext uri="{FF2B5EF4-FFF2-40B4-BE49-F238E27FC236}">
                <a16:creationId xmlns:a16="http://schemas.microsoft.com/office/drawing/2014/main" id="{6A871E54-0F37-4583-BD9A-E072691FF0B3}"/>
              </a:ext>
            </a:extLst>
          </p:cNvPr>
          <p:cNvSpPr txBox="1"/>
          <p:nvPr/>
        </p:nvSpPr>
        <p:spPr>
          <a:xfrm>
            <a:off x="715536" y="1994749"/>
            <a:ext cx="8110728" cy="3046988"/>
          </a:xfrm>
          <a:prstGeom prst="rect">
            <a:avLst/>
          </a:prstGeom>
          <a:noFill/>
        </p:spPr>
        <p:txBody>
          <a:bodyPr wrap="square" rtlCol="0">
            <a:spAutoFit/>
          </a:bodyPr>
          <a:lstStyle/>
          <a:p>
            <a:r>
              <a:rPr lang="pt-BR" sz="2400" dirty="0"/>
              <a:t>Os ataques de força bruta são uma técnica comum usada por hackers para tentar quebrar senhas ou chaves de criptografia através da tentativa de todas as combinações possíveis. Por exemplo, um ataque de força bruta pode ser realizado contra um servidor FTP tentando todas as combinações de login e senha possíveis até encontrar a correta. Em 2014, o iCloud da Apple foi alvo de um ataque de força bruta que resultou no vazamento de fotos íntimas de celebridades.</a:t>
            </a:r>
          </a:p>
        </p:txBody>
      </p:sp>
      <p:sp>
        <p:nvSpPr>
          <p:cNvPr id="5" name="Retângulo 4">
            <a:extLst>
              <a:ext uri="{FF2B5EF4-FFF2-40B4-BE49-F238E27FC236}">
                <a16:creationId xmlns:a16="http://schemas.microsoft.com/office/drawing/2014/main" id="{D336A82A-4A2B-2C0B-8E78-A2F4C7400333}"/>
              </a:ext>
            </a:extLst>
          </p:cNvPr>
          <p:cNvSpPr/>
          <p:nvPr/>
        </p:nvSpPr>
        <p:spPr>
          <a:xfrm>
            <a:off x="715536" y="-176976"/>
            <a:ext cx="144000" cy="1512000"/>
          </a:xfrm>
          <a:prstGeom prst="rect">
            <a:avLst/>
          </a:prstGeom>
          <a:gradFill flip="none" rotWithShape="1">
            <a:gsLst>
              <a:gs pos="0">
                <a:schemeClr val="accent5"/>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707630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FB23205E-EA64-6627-5FF6-B28A0E0D286D}"/>
              </a:ext>
            </a:extLst>
          </p:cNvPr>
          <p:cNvSpPr/>
          <p:nvPr/>
        </p:nvSpPr>
        <p:spPr>
          <a:xfrm>
            <a:off x="0" y="0"/>
            <a:ext cx="9601200" cy="12801600"/>
          </a:xfrm>
          <a:prstGeom prst="rect">
            <a:avLst/>
          </a:prstGeom>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5FC1C414-5668-2435-CAD3-F803345D0139}"/>
              </a:ext>
            </a:extLst>
          </p:cNvPr>
          <p:cNvSpPr txBox="1"/>
          <p:nvPr/>
        </p:nvSpPr>
        <p:spPr>
          <a:xfrm>
            <a:off x="745236" y="6400800"/>
            <a:ext cx="8110728" cy="1446550"/>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CONCLUSÃO</a:t>
            </a:r>
          </a:p>
        </p:txBody>
      </p:sp>
      <p:sp>
        <p:nvSpPr>
          <p:cNvPr id="5" name="Retângulo 4">
            <a:extLst>
              <a:ext uri="{FF2B5EF4-FFF2-40B4-BE49-F238E27FC236}">
                <a16:creationId xmlns:a16="http://schemas.microsoft.com/office/drawing/2014/main" id="{F9B3711F-8397-BFEF-7CC7-2AD2F4B5DE28}"/>
              </a:ext>
            </a:extLst>
          </p:cNvPr>
          <p:cNvSpPr/>
          <p:nvPr/>
        </p:nvSpPr>
        <p:spPr>
          <a:xfrm>
            <a:off x="884682" y="9217152"/>
            <a:ext cx="7831836" cy="146304"/>
          </a:xfrm>
          <a:prstGeom prst="rect">
            <a:avLst/>
          </a:prstGeom>
          <a:gradFill>
            <a:gsLst>
              <a:gs pos="0">
                <a:schemeClr val="accent5"/>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841984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32C2A1E-8D0F-F35D-2688-68272BC80A20}"/>
              </a:ext>
            </a:extLst>
          </p:cNvPr>
          <p:cNvSpPr txBox="1"/>
          <p:nvPr/>
        </p:nvSpPr>
        <p:spPr>
          <a:xfrm>
            <a:off x="886968" y="732413"/>
            <a:ext cx="8110728" cy="1077218"/>
          </a:xfrm>
          <a:prstGeom prst="rect">
            <a:avLst/>
          </a:prstGeom>
          <a:noFill/>
        </p:spPr>
        <p:txBody>
          <a:bodyPr wrap="square" rtlCol="0">
            <a:spAutoFit/>
          </a:bodyPr>
          <a:lstStyle/>
          <a:p>
            <a:pPr algn="ctr"/>
            <a:r>
              <a:rPr lang="pt-BR" sz="4000" dirty="0">
                <a:latin typeface="Impact" panose="020B0806030902050204" pitchFamily="34" charset="0"/>
              </a:rPr>
              <a:t>OBRIGADO POR LER ATÉ AQUI</a:t>
            </a:r>
          </a:p>
          <a:p>
            <a:endParaRPr lang="pt-BR" sz="2400" dirty="0"/>
          </a:p>
        </p:txBody>
      </p:sp>
      <p:sp>
        <p:nvSpPr>
          <p:cNvPr id="3" name="CaixaDeTexto 2">
            <a:extLst>
              <a:ext uri="{FF2B5EF4-FFF2-40B4-BE49-F238E27FC236}">
                <a16:creationId xmlns:a16="http://schemas.microsoft.com/office/drawing/2014/main" id="{6A871E54-0F37-4583-BD9A-E072691FF0B3}"/>
              </a:ext>
            </a:extLst>
          </p:cNvPr>
          <p:cNvSpPr txBox="1"/>
          <p:nvPr/>
        </p:nvSpPr>
        <p:spPr>
          <a:xfrm>
            <a:off x="715536" y="1994749"/>
            <a:ext cx="8110728" cy="2677656"/>
          </a:xfrm>
          <a:prstGeom prst="rect">
            <a:avLst/>
          </a:prstGeom>
          <a:noFill/>
        </p:spPr>
        <p:txBody>
          <a:bodyPr wrap="square" rtlCol="0">
            <a:spAutoFit/>
          </a:bodyPr>
          <a:lstStyle/>
          <a:p>
            <a:r>
              <a:rPr lang="pt-BR" sz="2400" dirty="0"/>
              <a:t>A cibersegurança é uma batalha contínua contra ameaças em constante evolução. Ao compreender e monitorar os principais seletores, podemos fortalecer nossas defesas e proteger nossos dados e sistemas contra ataques cibernéticos. Lembre-se sempre de manter-se atualizado sobre as melhores práticas de segurança e estar vigilante contra as ameaças digitais em um mundo cada vez mais conectado.</a:t>
            </a:r>
          </a:p>
        </p:txBody>
      </p:sp>
      <p:sp>
        <p:nvSpPr>
          <p:cNvPr id="5" name="Retângulo 4">
            <a:extLst>
              <a:ext uri="{FF2B5EF4-FFF2-40B4-BE49-F238E27FC236}">
                <a16:creationId xmlns:a16="http://schemas.microsoft.com/office/drawing/2014/main" id="{D336A82A-4A2B-2C0B-8E78-A2F4C7400333}"/>
              </a:ext>
            </a:extLst>
          </p:cNvPr>
          <p:cNvSpPr/>
          <p:nvPr/>
        </p:nvSpPr>
        <p:spPr>
          <a:xfrm>
            <a:off x="715536" y="-176976"/>
            <a:ext cx="144000" cy="1512000"/>
          </a:xfrm>
          <a:prstGeom prst="rect">
            <a:avLst/>
          </a:prstGeom>
          <a:gradFill flip="none" rotWithShape="1">
            <a:gsLst>
              <a:gs pos="0">
                <a:schemeClr val="accent5"/>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CaixaDeTexto 3">
            <a:extLst>
              <a:ext uri="{FF2B5EF4-FFF2-40B4-BE49-F238E27FC236}">
                <a16:creationId xmlns:a16="http://schemas.microsoft.com/office/drawing/2014/main" id="{6CD22D70-DF2B-FCFD-1F2C-7EB3D5B4B342}"/>
              </a:ext>
            </a:extLst>
          </p:cNvPr>
          <p:cNvSpPr txBox="1"/>
          <p:nvPr/>
        </p:nvSpPr>
        <p:spPr>
          <a:xfrm>
            <a:off x="5340096" y="11547336"/>
            <a:ext cx="4645152" cy="646331"/>
          </a:xfrm>
          <a:prstGeom prst="rect">
            <a:avLst/>
          </a:prstGeom>
          <a:noFill/>
        </p:spPr>
        <p:txBody>
          <a:bodyPr wrap="square" rtlCol="0">
            <a:spAutoFit/>
          </a:bodyPr>
          <a:lstStyle/>
          <a:p>
            <a:pPr algn="ctr"/>
            <a:r>
              <a:rPr lang="pt-BR" sz="3600" dirty="0">
                <a:latin typeface="Impact" panose="020B0806030902050204" pitchFamily="34" charset="0"/>
              </a:rPr>
              <a:t>Maycon Barbosa</a:t>
            </a:r>
          </a:p>
        </p:txBody>
      </p:sp>
    </p:spTree>
    <p:extLst>
      <p:ext uri="{BB962C8B-B14F-4D97-AF65-F5344CB8AC3E}">
        <p14:creationId xmlns:p14="http://schemas.microsoft.com/office/powerpoint/2010/main" val="102716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32C2A1E-8D0F-F35D-2688-68272BC80A20}"/>
              </a:ext>
            </a:extLst>
          </p:cNvPr>
          <p:cNvSpPr txBox="1"/>
          <p:nvPr/>
        </p:nvSpPr>
        <p:spPr>
          <a:xfrm>
            <a:off x="886968" y="732413"/>
            <a:ext cx="8110728" cy="1077218"/>
          </a:xfrm>
          <a:prstGeom prst="rect">
            <a:avLst/>
          </a:prstGeom>
          <a:noFill/>
        </p:spPr>
        <p:txBody>
          <a:bodyPr wrap="square" rtlCol="0">
            <a:spAutoFit/>
          </a:bodyPr>
          <a:lstStyle/>
          <a:p>
            <a:pPr algn="ctr"/>
            <a:r>
              <a:rPr lang="pt-BR" sz="4000" dirty="0">
                <a:latin typeface="Impact" panose="020B0806030902050204" pitchFamily="34" charset="0"/>
              </a:rPr>
              <a:t>Desvendando a Cibersegurança</a:t>
            </a:r>
          </a:p>
          <a:p>
            <a:endParaRPr lang="pt-BR" sz="2400" dirty="0"/>
          </a:p>
        </p:txBody>
      </p:sp>
      <p:sp>
        <p:nvSpPr>
          <p:cNvPr id="3" name="CaixaDeTexto 2">
            <a:extLst>
              <a:ext uri="{FF2B5EF4-FFF2-40B4-BE49-F238E27FC236}">
                <a16:creationId xmlns:a16="http://schemas.microsoft.com/office/drawing/2014/main" id="{6A871E54-0F37-4583-BD9A-E072691FF0B3}"/>
              </a:ext>
            </a:extLst>
          </p:cNvPr>
          <p:cNvSpPr txBox="1"/>
          <p:nvPr/>
        </p:nvSpPr>
        <p:spPr>
          <a:xfrm>
            <a:off x="886968" y="2671405"/>
            <a:ext cx="8110728" cy="2308324"/>
          </a:xfrm>
          <a:prstGeom prst="rect">
            <a:avLst/>
          </a:prstGeom>
          <a:noFill/>
        </p:spPr>
        <p:txBody>
          <a:bodyPr wrap="square" rtlCol="0">
            <a:spAutoFit/>
          </a:bodyPr>
          <a:lstStyle/>
          <a:p>
            <a:r>
              <a:rPr lang="pt-BR" sz="2400" dirty="0"/>
              <a:t>Bem-vindo ao mundo da cibersegurança, onde a proteção de dados e sistemas é crucial para garantir a segurança digital. Neste ebook, exploraremos os principais seletores - ou indicadores - que podem ajudar a identificar e prevenir ameaças cibernéticas, tudo isso de forma simples e direta, com exemplos reais para ilustrar cada conceito.</a:t>
            </a:r>
          </a:p>
        </p:txBody>
      </p:sp>
      <p:sp>
        <p:nvSpPr>
          <p:cNvPr id="4" name="CaixaDeTexto 3">
            <a:extLst>
              <a:ext uri="{FF2B5EF4-FFF2-40B4-BE49-F238E27FC236}">
                <a16:creationId xmlns:a16="http://schemas.microsoft.com/office/drawing/2014/main" id="{E80A59EB-8882-695C-CD55-02D8178D8ED9}"/>
              </a:ext>
            </a:extLst>
          </p:cNvPr>
          <p:cNvSpPr txBox="1"/>
          <p:nvPr/>
        </p:nvSpPr>
        <p:spPr>
          <a:xfrm>
            <a:off x="886968" y="1717298"/>
            <a:ext cx="8110728" cy="584775"/>
          </a:xfrm>
          <a:prstGeom prst="rect">
            <a:avLst/>
          </a:prstGeom>
          <a:noFill/>
        </p:spPr>
        <p:txBody>
          <a:bodyPr wrap="square" rtlCol="0">
            <a:spAutoFit/>
          </a:bodyPr>
          <a:lstStyle/>
          <a:p>
            <a:r>
              <a:rPr lang="pt-BR" sz="3200" dirty="0">
                <a:latin typeface="+mj-lt"/>
              </a:rPr>
              <a:t>Seletivamente Seguro</a:t>
            </a:r>
            <a:endParaRPr lang="pt-BR" sz="2400" dirty="0"/>
          </a:p>
        </p:txBody>
      </p:sp>
      <p:sp>
        <p:nvSpPr>
          <p:cNvPr id="5" name="Retângulo 4">
            <a:extLst>
              <a:ext uri="{FF2B5EF4-FFF2-40B4-BE49-F238E27FC236}">
                <a16:creationId xmlns:a16="http://schemas.microsoft.com/office/drawing/2014/main" id="{D336A82A-4A2B-2C0B-8E78-A2F4C7400333}"/>
              </a:ext>
            </a:extLst>
          </p:cNvPr>
          <p:cNvSpPr/>
          <p:nvPr/>
        </p:nvSpPr>
        <p:spPr>
          <a:xfrm>
            <a:off x="715536" y="-176976"/>
            <a:ext cx="144000" cy="1512000"/>
          </a:xfrm>
          <a:prstGeom prst="rect">
            <a:avLst/>
          </a:prstGeom>
          <a:gradFill flip="none" rotWithShape="1">
            <a:gsLst>
              <a:gs pos="0">
                <a:schemeClr val="accent5"/>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a:extLst>
              <a:ext uri="{FF2B5EF4-FFF2-40B4-BE49-F238E27FC236}">
                <a16:creationId xmlns:a16="http://schemas.microsoft.com/office/drawing/2014/main" id="{A04C46F1-1A64-7E6D-C4EC-C4CDDEB5F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368" y="5671054"/>
            <a:ext cx="5678424" cy="5678424"/>
          </a:xfrm>
          <a:prstGeom prst="rect">
            <a:avLst/>
          </a:prstGeom>
        </p:spPr>
      </p:pic>
    </p:spTree>
    <p:extLst>
      <p:ext uri="{BB962C8B-B14F-4D97-AF65-F5344CB8AC3E}">
        <p14:creationId xmlns:p14="http://schemas.microsoft.com/office/powerpoint/2010/main" val="773284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FB23205E-EA64-6627-5FF6-B28A0E0D286D}"/>
              </a:ext>
            </a:extLst>
          </p:cNvPr>
          <p:cNvSpPr/>
          <p:nvPr/>
        </p:nvSpPr>
        <p:spPr>
          <a:xfrm>
            <a:off x="0" y="0"/>
            <a:ext cx="9601200" cy="12801600"/>
          </a:xfrm>
          <a:prstGeom prst="rect">
            <a:avLst/>
          </a:prstGeom>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5FC1C414-5668-2435-CAD3-F803345D0139}"/>
              </a:ext>
            </a:extLst>
          </p:cNvPr>
          <p:cNvSpPr txBox="1"/>
          <p:nvPr/>
        </p:nvSpPr>
        <p:spPr>
          <a:xfrm>
            <a:off x="745236" y="6400800"/>
            <a:ext cx="8110728" cy="2800767"/>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ENDEREÇOS IP SUSPEITOS</a:t>
            </a:r>
            <a:endParaRPr lang="pt-BR" sz="2400" dirty="0"/>
          </a:p>
        </p:txBody>
      </p:sp>
      <p:sp>
        <p:nvSpPr>
          <p:cNvPr id="4" name="CaixaDeTexto 3">
            <a:extLst>
              <a:ext uri="{FF2B5EF4-FFF2-40B4-BE49-F238E27FC236}">
                <a16:creationId xmlns:a16="http://schemas.microsoft.com/office/drawing/2014/main" id="{10729784-D583-06C4-BECD-5461FB7BF7C9}"/>
              </a:ext>
            </a:extLst>
          </p:cNvPr>
          <p:cNvSpPr txBox="1"/>
          <p:nvPr/>
        </p:nvSpPr>
        <p:spPr>
          <a:xfrm>
            <a:off x="745236" y="2463510"/>
            <a:ext cx="8110728" cy="4616648"/>
          </a:xfrm>
          <a:prstGeom prst="rect">
            <a:avLst/>
          </a:prstGeom>
          <a:noFill/>
          <a:ln>
            <a:noFill/>
          </a:ln>
        </p:spPr>
        <p:txBody>
          <a:bodyPr wrap="square" rtlCol="0">
            <a:spAutoFit/>
          </a:bodyPr>
          <a:lstStyle/>
          <a:p>
            <a:pPr algn="ctr"/>
            <a:r>
              <a:rPr lang="pt-BR" sz="27000" dirty="0">
                <a:ln>
                  <a:solidFill>
                    <a:schemeClr val="bg1"/>
                  </a:solidFill>
                </a:ln>
                <a:noFill/>
                <a:latin typeface="Impact" panose="020B0806030902050204" pitchFamily="34" charset="0"/>
              </a:rPr>
              <a:t>01</a:t>
            </a:r>
          </a:p>
          <a:p>
            <a:pPr algn="ctr"/>
            <a:endParaRPr lang="pt-BR" sz="2400" dirty="0">
              <a:ln>
                <a:solidFill>
                  <a:schemeClr val="bg1"/>
                </a:solidFill>
              </a:ln>
              <a:noFill/>
            </a:endParaRPr>
          </a:p>
        </p:txBody>
      </p:sp>
      <p:sp>
        <p:nvSpPr>
          <p:cNvPr id="5" name="Retângulo 4">
            <a:extLst>
              <a:ext uri="{FF2B5EF4-FFF2-40B4-BE49-F238E27FC236}">
                <a16:creationId xmlns:a16="http://schemas.microsoft.com/office/drawing/2014/main" id="{F9B3711F-8397-BFEF-7CC7-2AD2F4B5DE28}"/>
              </a:ext>
            </a:extLst>
          </p:cNvPr>
          <p:cNvSpPr/>
          <p:nvPr/>
        </p:nvSpPr>
        <p:spPr>
          <a:xfrm>
            <a:off x="884682" y="9217152"/>
            <a:ext cx="7831836" cy="146304"/>
          </a:xfrm>
          <a:prstGeom prst="rect">
            <a:avLst/>
          </a:prstGeom>
          <a:gradFill>
            <a:gsLst>
              <a:gs pos="0">
                <a:schemeClr val="accent5"/>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FE111BFC-5058-9A0D-7B7C-513F3704A698}"/>
              </a:ext>
            </a:extLst>
          </p:cNvPr>
          <p:cNvSpPr txBox="1"/>
          <p:nvPr/>
        </p:nvSpPr>
        <p:spPr>
          <a:xfrm>
            <a:off x="884682" y="9830687"/>
            <a:ext cx="7971282" cy="830997"/>
          </a:xfrm>
          <a:prstGeom prst="rect">
            <a:avLst/>
          </a:prstGeom>
          <a:noFill/>
        </p:spPr>
        <p:txBody>
          <a:bodyPr wrap="square" rtlCol="0">
            <a:spAutoFit/>
          </a:bodyPr>
          <a:lstStyle/>
          <a:p>
            <a:r>
              <a:rPr lang="pt-BR" sz="2400" dirty="0">
                <a:solidFill>
                  <a:schemeClr val="bg1"/>
                </a:solidFill>
              </a:rPr>
              <a:t>Protegendo sua Rede: Identificando e Bloqueando Endereços IP Suspeitos</a:t>
            </a:r>
          </a:p>
        </p:txBody>
      </p:sp>
    </p:spTree>
    <p:extLst>
      <p:ext uri="{BB962C8B-B14F-4D97-AF65-F5344CB8AC3E}">
        <p14:creationId xmlns:p14="http://schemas.microsoft.com/office/powerpoint/2010/main" val="2623993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32C2A1E-8D0F-F35D-2688-68272BC80A20}"/>
              </a:ext>
            </a:extLst>
          </p:cNvPr>
          <p:cNvSpPr txBox="1"/>
          <p:nvPr/>
        </p:nvSpPr>
        <p:spPr>
          <a:xfrm>
            <a:off x="886968" y="732413"/>
            <a:ext cx="8110728" cy="1077218"/>
          </a:xfrm>
          <a:prstGeom prst="rect">
            <a:avLst/>
          </a:prstGeom>
          <a:noFill/>
        </p:spPr>
        <p:txBody>
          <a:bodyPr wrap="square" rtlCol="0">
            <a:spAutoFit/>
          </a:bodyPr>
          <a:lstStyle/>
          <a:p>
            <a:pPr algn="ctr"/>
            <a:r>
              <a:rPr lang="pt-BR" sz="4000" dirty="0">
                <a:latin typeface="Impact" panose="020B0806030902050204" pitchFamily="34" charset="0"/>
              </a:rPr>
              <a:t>ENDEREÇOS IP SUSPEITOS</a:t>
            </a:r>
          </a:p>
          <a:p>
            <a:endParaRPr lang="pt-BR" sz="2400" dirty="0"/>
          </a:p>
        </p:txBody>
      </p:sp>
      <p:sp>
        <p:nvSpPr>
          <p:cNvPr id="3" name="CaixaDeTexto 2">
            <a:extLst>
              <a:ext uri="{FF2B5EF4-FFF2-40B4-BE49-F238E27FC236}">
                <a16:creationId xmlns:a16="http://schemas.microsoft.com/office/drawing/2014/main" id="{6A871E54-0F37-4583-BD9A-E072691FF0B3}"/>
              </a:ext>
            </a:extLst>
          </p:cNvPr>
          <p:cNvSpPr txBox="1"/>
          <p:nvPr/>
        </p:nvSpPr>
        <p:spPr>
          <a:xfrm>
            <a:off x="715536" y="1994749"/>
            <a:ext cx="8110728" cy="2308324"/>
          </a:xfrm>
          <a:prstGeom prst="rect">
            <a:avLst/>
          </a:prstGeom>
          <a:noFill/>
        </p:spPr>
        <p:txBody>
          <a:bodyPr wrap="square" rtlCol="0">
            <a:spAutoFit/>
          </a:bodyPr>
          <a:lstStyle/>
          <a:p>
            <a:r>
              <a:rPr lang="pt-BR" sz="2400" dirty="0"/>
              <a:t>Bem-vindo ao mundo da cibersegurança, onde a proteção de dados e sistemas é crucial para garantir a segurança digital. Neste ebook, exploraremos os principais seletores - ou indicadores - que podem ajudar a identificar e prevenir ameaças cibernéticas, tudo isso de forma simples e direta, com exemplos reais para ilustrar cada conceito.</a:t>
            </a:r>
          </a:p>
        </p:txBody>
      </p:sp>
      <p:sp>
        <p:nvSpPr>
          <p:cNvPr id="5" name="Retângulo 4">
            <a:extLst>
              <a:ext uri="{FF2B5EF4-FFF2-40B4-BE49-F238E27FC236}">
                <a16:creationId xmlns:a16="http://schemas.microsoft.com/office/drawing/2014/main" id="{D336A82A-4A2B-2C0B-8E78-A2F4C7400333}"/>
              </a:ext>
            </a:extLst>
          </p:cNvPr>
          <p:cNvSpPr/>
          <p:nvPr/>
        </p:nvSpPr>
        <p:spPr>
          <a:xfrm>
            <a:off x="715536" y="-176976"/>
            <a:ext cx="144000" cy="1512000"/>
          </a:xfrm>
          <a:prstGeom prst="rect">
            <a:avLst/>
          </a:prstGeom>
          <a:gradFill flip="none" rotWithShape="1">
            <a:gsLst>
              <a:gs pos="0">
                <a:schemeClr val="accent5"/>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881059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FB23205E-EA64-6627-5FF6-B28A0E0D286D}"/>
              </a:ext>
            </a:extLst>
          </p:cNvPr>
          <p:cNvSpPr/>
          <p:nvPr/>
        </p:nvSpPr>
        <p:spPr>
          <a:xfrm>
            <a:off x="0" y="0"/>
            <a:ext cx="9601200" cy="12801600"/>
          </a:xfrm>
          <a:prstGeom prst="rect">
            <a:avLst/>
          </a:prstGeom>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5FC1C414-5668-2435-CAD3-F803345D0139}"/>
              </a:ext>
            </a:extLst>
          </p:cNvPr>
          <p:cNvSpPr txBox="1"/>
          <p:nvPr/>
        </p:nvSpPr>
        <p:spPr>
          <a:xfrm>
            <a:off x="745236" y="7589520"/>
            <a:ext cx="8110728" cy="1446550"/>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URLS PHISHING</a:t>
            </a:r>
            <a:endParaRPr lang="pt-BR" sz="2400" dirty="0"/>
          </a:p>
        </p:txBody>
      </p:sp>
      <p:sp>
        <p:nvSpPr>
          <p:cNvPr id="4" name="CaixaDeTexto 3">
            <a:extLst>
              <a:ext uri="{FF2B5EF4-FFF2-40B4-BE49-F238E27FC236}">
                <a16:creationId xmlns:a16="http://schemas.microsoft.com/office/drawing/2014/main" id="{10729784-D583-06C4-BECD-5461FB7BF7C9}"/>
              </a:ext>
            </a:extLst>
          </p:cNvPr>
          <p:cNvSpPr txBox="1"/>
          <p:nvPr/>
        </p:nvSpPr>
        <p:spPr>
          <a:xfrm>
            <a:off x="745236" y="2463510"/>
            <a:ext cx="8110728" cy="4616648"/>
          </a:xfrm>
          <a:prstGeom prst="rect">
            <a:avLst/>
          </a:prstGeom>
          <a:noFill/>
          <a:ln>
            <a:noFill/>
          </a:ln>
        </p:spPr>
        <p:txBody>
          <a:bodyPr wrap="square" rtlCol="0">
            <a:spAutoFit/>
          </a:bodyPr>
          <a:lstStyle/>
          <a:p>
            <a:pPr algn="ctr"/>
            <a:r>
              <a:rPr lang="pt-BR" sz="27000" dirty="0">
                <a:ln>
                  <a:solidFill>
                    <a:schemeClr val="bg1"/>
                  </a:solidFill>
                </a:ln>
                <a:noFill/>
                <a:latin typeface="Impact" panose="020B0806030902050204" pitchFamily="34" charset="0"/>
              </a:rPr>
              <a:t>02</a:t>
            </a:r>
          </a:p>
          <a:p>
            <a:pPr algn="ctr"/>
            <a:endParaRPr lang="pt-BR" sz="2400" dirty="0">
              <a:ln>
                <a:solidFill>
                  <a:schemeClr val="bg1"/>
                </a:solidFill>
              </a:ln>
              <a:noFill/>
            </a:endParaRPr>
          </a:p>
        </p:txBody>
      </p:sp>
      <p:sp>
        <p:nvSpPr>
          <p:cNvPr id="5" name="Retângulo 4">
            <a:extLst>
              <a:ext uri="{FF2B5EF4-FFF2-40B4-BE49-F238E27FC236}">
                <a16:creationId xmlns:a16="http://schemas.microsoft.com/office/drawing/2014/main" id="{F9B3711F-8397-BFEF-7CC7-2AD2F4B5DE28}"/>
              </a:ext>
            </a:extLst>
          </p:cNvPr>
          <p:cNvSpPr/>
          <p:nvPr/>
        </p:nvSpPr>
        <p:spPr>
          <a:xfrm>
            <a:off x="884682" y="9217152"/>
            <a:ext cx="7831836" cy="146304"/>
          </a:xfrm>
          <a:prstGeom prst="rect">
            <a:avLst/>
          </a:prstGeom>
          <a:gradFill>
            <a:gsLst>
              <a:gs pos="0">
                <a:schemeClr val="accent5"/>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D027058D-DD4B-1658-7A85-A1798AF416B4}"/>
              </a:ext>
            </a:extLst>
          </p:cNvPr>
          <p:cNvSpPr txBox="1"/>
          <p:nvPr/>
        </p:nvSpPr>
        <p:spPr>
          <a:xfrm>
            <a:off x="884682" y="9830687"/>
            <a:ext cx="7971282" cy="830997"/>
          </a:xfrm>
          <a:prstGeom prst="rect">
            <a:avLst/>
          </a:prstGeom>
          <a:noFill/>
        </p:spPr>
        <p:txBody>
          <a:bodyPr wrap="square" rtlCol="0">
            <a:spAutoFit/>
          </a:bodyPr>
          <a:lstStyle/>
          <a:p>
            <a:r>
              <a:rPr lang="pt-BR" sz="2400" dirty="0">
                <a:solidFill>
                  <a:schemeClr val="bg1"/>
                </a:solidFill>
              </a:rPr>
              <a:t>Navegando com Segurança: Como Identificar e Evitar URLs Phishing</a:t>
            </a:r>
          </a:p>
        </p:txBody>
      </p:sp>
    </p:spTree>
    <p:extLst>
      <p:ext uri="{BB962C8B-B14F-4D97-AF65-F5344CB8AC3E}">
        <p14:creationId xmlns:p14="http://schemas.microsoft.com/office/powerpoint/2010/main" val="3055545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32C2A1E-8D0F-F35D-2688-68272BC80A20}"/>
              </a:ext>
            </a:extLst>
          </p:cNvPr>
          <p:cNvSpPr txBox="1"/>
          <p:nvPr/>
        </p:nvSpPr>
        <p:spPr>
          <a:xfrm>
            <a:off x="886968" y="732413"/>
            <a:ext cx="8110728" cy="1077218"/>
          </a:xfrm>
          <a:prstGeom prst="rect">
            <a:avLst/>
          </a:prstGeom>
          <a:noFill/>
        </p:spPr>
        <p:txBody>
          <a:bodyPr wrap="square" rtlCol="0">
            <a:spAutoFit/>
          </a:bodyPr>
          <a:lstStyle/>
          <a:p>
            <a:pPr algn="ctr"/>
            <a:r>
              <a:rPr lang="pt-BR" sz="4000" dirty="0">
                <a:latin typeface="Impact" panose="020B0806030902050204" pitchFamily="34" charset="0"/>
              </a:rPr>
              <a:t>URLS PHISHING</a:t>
            </a:r>
          </a:p>
          <a:p>
            <a:endParaRPr lang="pt-BR" sz="2400" dirty="0"/>
          </a:p>
        </p:txBody>
      </p:sp>
      <p:sp>
        <p:nvSpPr>
          <p:cNvPr id="3" name="CaixaDeTexto 2">
            <a:extLst>
              <a:ext uri="{FF2B5EF4-FFF2-40B4-BE49-F238E27FC236}">
                <a16:creationId xmlns:a16="http://schemas.microsoft.com/office/drawing/2014/main" id="{6A871E54-0F37-4583-BD9A-E072691FF0B3}"/>
              </a:ext>
            </a:extLst>
          </p:cNvPr>
          <p:cNvSpPr txBox="1"/>
          <p:nvPr/>
        </p:nvSpPr>
        <p:spPr>
          <a:xfrm>
            <a:off x="715536" y="1994749"/>
            <a:ext cx="8110728" cy="3416320"/>
          </a:xfrm>
          <a:prstGeom prst="rect">
            <a:avLst/>
          </a:prstGeom>
          <a:noFill/>
        </p:spPr>
        <p:txBody>
          <a:bodyPr wrap="square" rtlCol="0">
            <a:spAutoFit/>
          </a:bodyPr>
          <a:lstStyle/>
          <a:p>
            <a:r>
              <a:rPr lang="pt-BR" sz="2400" dirty="0"/>
              <a:t>Os URLs são como portas de entrada para a internet. No entanto, os cibercriminosos muitas vezes criam URLs falsos para enganar as pessoas e roubar informações confidenciais, em um ataque conhecido como phishing. Por exemplo, um </a:t>
            </a:r>
            <a:r>
              <a:rPr lang="pt-BR" sz="2400" dirty="0" err="1"/>
              <a:t>email</a:t>
            </a:r>
            <a:r>
              <a:rPr lang="pt-BR" sz="2400" dirty="0"/>
              <a:t> falso pode conter um link para um site que se parece com o site legítimo de um banco, mas na verdade é uma página falsa projetada para capturar dados bancários. Em 2016, o ataque de phishing contra o Comitê Nacional Democrata dos EUA resultou no vazamento de milhares de </a:t>
            </a:r>
            <a:r>
              <a:rPr lang="pt-BR" sz="2400" dirty="0" err="1"/>
              <a:t>emails</a:t>
            </a:r>
            <a:r>
              <a:rPr lang="pt-BR" sz="2400" dirty="0"/>
              <a:t> confidenciais.</a:t>
            </a:r>
          </a:p>
        </p:txBody>
      </p:sp>
      <p:sp>
        <p:nvSpPr>
          <p:cNvPr id="5" name="Retângulo 4">
            <a:extLst>
              <a:ext uri="{FF2B5EF4-FFF2-40B4-BE49-F238E27FC236}">
                <a16:creationId xmlns:a16="http://schemas.microsoft.com/office/drawing/2014/main" id="{D336A82A-4A2B-2C0B-8E78-A2F4C7400333}"/>
              </a:ext>
            </a:extLst>
          </p:cNvPr>
          <p:cNvSpPr/>
          <p:nvPr/>
        </p:nvSpPr>
        <p:spPr>
          <a:xfrm>
            <a:off x="715536" y="-176976"/>
            <a:ext cx="144000" cy="1512000"/>
          </a:xfrm>
          <a:prstGeom prst="rect">
            <a:avLst/>
          </a:prstGeom>
          <a:gradFill flip="none" rotWithShape="1">
            <a:gsLst>
              <a:gs pos="0">
                <a:schemeClr val="accent5"/>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1117957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FB23205E-EA64-6627-5FF6-B28A0E0D286D}"/>
              </a:ext>
            </a:extLst>
          </p:cNvPr>
          <p:cNvSpPr/>
          <p:nvPr/>
        </p:nvSpPr>
        <p:spPr>
          <a:xfrm>
            <a:off x="0" y="0"/>
            <a:ext cx="9601200" cy="12801600"/>
          </a:xfrm>
          <a:prstGeom prst="rect">
            <a:avLst/>
          </a:prstGeom>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5FC1C414-5668-2435-CAD3-F803345D0139}"/>
              </a:ext>
            </a:extLst>
          </p:cNvPr>
          <p:cNvSpPr txBox="1"/>
          <p:nvPr/>
        </p:nvSpPr>
        <p:spPr>
          <a:xfrm>
            <a:off x="745236" y="6400800"/>
            <a:ext cx="8110728" cy="2800767"/>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ATIVIDADES ANÔMALAS</a:t>
            </a:r>
            <a:endParaRPr lang="pt-BR" sz="2400" dirty="0"/>
          </a:p>
        </p:txBody>
      </p:sp>
      <p:sp>
        <p:nvSpPr>
          <p:cNvPr id="4" name="CaixaDeTexto 3">
            <a:extLst>
              <a:ext uri="{FF2B5EF4-FFF2-40B4-BE49-F238E27FC236}">
                <a16:creationId xmlns:a16="http://schemas.microsoft.com/office/drawing/2014/main" id="{10729784-D583-06C4-BECD-5461FB7BF7C9}"/>
              </a:ext>
            </a:extLst>
          </p:cNvPr>
          <p:cNvSpPr txBox="1"/>
          <p:nvPr/>
        </p:nvSpPr>
        <p:spPr>
          <a:xfrm>
            <a:off x="745236" y="2463510"/>
            <a:ext cx="8110728" cy="4616648"/>
          </a:xfrm>
          <a:prstGeom prst="rect">
            <a:avLst/>
          </a:prstGeom>
          <a:noFill/>
          <a:ln>
            <a:noFill/>
          </a:ln>
        </p:spPr>
        <p:txBody>
          <a:bodyPr wrap="square" rtlCol="0">
            <a:spAutoFit/>
          </a:bodyPr>
          <a:lstStyle/>
          <a:p>
            <a:pPr algn="ctr"/>
            <a:r>
              <a:rPr lang="pt-BR" sz="27000" dirty="0">
                <a:ln>
                  <a:solidFill>
                    <a:schemeClr val="bg1"/>
                  </a:solidFill>
                </a:ln>
                <a:noFill/>
                <a:latin typeface="Impact" panose="020B0806030902050204" pitchFamily="34" charset="0"/>
              </a:rPr>
              <a:t>03</a:t>
            </a:r>
          </a:p>
          <a:p>
            <a:pPr algn="ctr"/>
            <a:endParaRPr lang="pt-BR" sz="2400" dirty="0">
              <a:ln>
                <a:solidFill>
                  <a:schemeClr val="bg1"/>
                </a:solidFill>
              </a:ln>
              <a:noFill/>
            </a:endParaRPr>
          </a:p>
        </p:txBody>
      </p:sp>
      <p:sp>
        <p:nvSpPr>
          <p:cNvPr id="5" name="Retângulo 4">
            <a:extLst>
              <a:ext uri="{FF2B5EF4-FFF2-40B4-BE49-F238E27FC236}">
                <a16:creationId xmlns:a16="http://schemas.microsoft.com/office/drawing/2014/main" id="{F9B3711F-8397-BFEF-7CC7-2AD2F4B5DE28}"/>
              </a:ext>
            </a:extLst>
          </p:cNvPr>
          <p:cNvSpPr/>
          <p:nvPr/>
        </p:nvSpPr>
        <p:spPr>
          <a:xfrm>
            <a:off x="884682" y="9217152"/>
            <a:ext cx="7831836" cy="146304"/>
          </a:xfrm>
          <a:prstGeom prst="rect">
            <a:avLst/>
          </a:prstGeom>
          <a:gradFill>
            <a:gsLst>
              <a:gs pos="0">
                <a:schemeClr val="accent5"/>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15762283-8C07-4CDE-B39B-17ABBDECDF81}"/>
              </a:ext>
            </a:extLst>
          </p:cNvPr>
          <p:cNvSpPr txBox="1"/>
          <p:nvPr/>
        </p:nvSpPr>
        <p:spPr>
          <a:xfrm>
            <a:off x="884682" y="9830687"/>
            <a:ext cx="7971282" cy="830997"/>
          </a:xfrm>
          <a:prstGeom prst="rect">
            <a:avLst/>
          </a:prstGeom>
          <a:noFill/>
        </p:spPr>
        <p:txBody>
          <a:bodyPr wrap="square" rtlCol="0">
            <a:spAutoFit/>
          </a:bodyPr>
          <a:lstStyle/>
          <a:p>
            <a:r>
              <a:rPr lang="pt-BR" sz="2400" dirty="0">
                <a:solidFill>
                  <a:schemeClr val="bg1"/>
                </a:solidFill>
              </a:rPr>
              <a:t>Prevenindo Vazamentos de Dados: Identificando Atividades Anômalas de Usuários</a:t>
            </a:r>
          </a:p>
        </p:txBody>
      </p:sp>
    </p:spTree>
    <p:extLst>
      <p:ext uri="{BB962C8B-B14F-4D97-AF65-F5344CB8AC3E}">
        <p14:creationId xmlns:p14="http://schemas.microsoft.com/office/powerpoint/2010/main" val="25095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32C2A1E-8D0F-F35D-2688-68272BC80A20}"/>
              </a:ext>
            </a:extLst>
          </p:cNvPr>
          <p:cNvSpPr txBox="1"/>
          <p:nvPr/>
        </p:nvSpPr>
        <p:spPr>
          <a:xfrm>
            <a:off x="886968" y="732413"/>
            <a:ext cx="8110728" cy="1077218"/>
          </a:xfrm>
          <a:prstGeom prst="rect">
            <a:avLst/>
          </a:prstGeom>
          <a:noFill/>
        </p:spPr>
        <p:txBody>
          <a:bodyPr wrap="square" rtlCol="0">
            <a:spAutoFit/>
          </a:bodyPr>
          <a:lstStyle/>
          <a:p>
            <a:pPr algn="ctr"/>
            <a:r>
              <a:rPr lang="pt-BR" sz="4000" dirty="0">
                <a:latin typeface="Impact" panose="020B0806030902050204" pitchFamily="34" charset="0"/>
              </a:rPr>
              <a:t>ATIVIDADES ANÔMALAS</a:t>
            </a:r>
          </a:p>
          <a:p>
            <a:endParaRPr lang="pt-BR" sz="2400" dirty="0"/>
          </a:p>
        </p:txBody>
      </p:sp>
      <p:sp>
        <p:nvSpPr>
          <p:cNvPr id="3" name="CaixaDeTexto 2">
            <a:extLst>
              <a:ext uri="{FF2B5EF4-FFF2-40B4-BE49-F238E27FC236}">
                <a16:creationId xmlns:a16="http://schemas.microsoft.com/office/drawing/2014/main" id="{6A871E54-0F37-4583-BD9A-E072691FF0B3}"/>
              </a:ext>
            </a:extLst>
          </p:cNvPr>
          <p:cNvSpPr txBox="1"/>
          <p:nvPr/>
        </p:nvSpPr>
        <p:spPr>
          <a:xfrm>
            <a:off x="715536" y="1994749"/>
            <a:ext cx="8110728" cy="3046988"/>
          </a:xfrm>
          <a:prstGeom prst="rect">
            <a:avLst/>
          </a:prstGeom>
          <a:noFill/>
        </p:spPr>
        <p:txBody>
          <a:bodyPr wrap="square" rtlCol="0">
            <a:spAutoFit/>
          </a:bodyPr>
          <a:lstStyle/>
          <a:p>
            <a:r>
              <a:rPr lang="pt-BR" sz="2400" dirty="0"/>
              <a:t>Monitorar o comportamento dos usuários é essencial para detectar atividades suspeitas. Por exemplo, se um funcionário de repente tenta acessar arquivos confidenciais aos quais ele não tem permissão, isso pode indicar uma tentativa de violação de dados. Em 2013, o ataque à Target, uma rede de varejo dos EUA, foi facilitado por atividades de usuário anômalas, que não foram detectadas a tempo de evitar o roubo de milhões de informações de cartões de crédito.</a:t>
            </a:r>
          </a:p>
        </p:txBody>
      </p:sp>
      <p:sp>
        <p:nvSpPr>
          <p:cNvPr id="5" name="Retângulo 4">
            <a:extLst>
              <a:ext uri="{FF2B5EF4-FFF2-40B4-BE49-F238E27FC236}">
                <a16:creationId xmlns:a16="http://schemas.microsoft.com/office/drawing/2014/main" id="{D336A82A-4A2B-2C0B-8E78-A2F4C7400333}"/>
              </a:ext>
            </a:extLst>
          </p:cNvPr>
          <p:cNvSpPr/>
          <p:nvPr/>
        </p:nvSpPr>
        <p:spPr>
          <a:xfrm>
            <a:off x="715536" y="-176976"/>
            <a:ext cx="144000" cy="1512000"/>
          </a:xfrm>
          <a:prstGeom prst="rect">
            <a:avLst/>
          </a:prstGeom>
          <a:gradFill flip="none" rotWithShape="1">
            <a:gsLst>
              <a:gs pos="0">
                <a:schemeClr val="accent5"/>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749003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FB23205E-EA64-6627-5FF6-B28A0E0D286D}"/>
              </a:ext>
            </a:extLst>
          </p:cNvPr>
          <p:cNvSpPr/>
          <p:nvPr/>
        </p:nvSpPr>
        <p:spPr>
          <a:xfrm>
            <a:off x="0" y="0"/>
            <a:ext cx="9601200" cy="12801600"/>
          </a:xfrm>
          <a:prstGeom prst="rect">
            <a:avLst/>
          </a:prstGeom>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5FC1C414-5668-2435-CAD3-F803345D0139}"/>
              </a:ext>
            </a:extLst>
          </p:cNvPr>
          <p:cNvSpPr txBox="1"/>
          <p:nvPr/>
        </p:nvSpPr>
        <p:spPr>
          <a:xfrm>
            <a:off x="745236" y="6400800"/>
            <a:ext cx="8110728" cy="2800767"/>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ATAQUES DE FORÇA BRUTA</a:t>
            </a:r>
          </a:p>
        </p:txBody>
      </p:sp>
      <p:sp>
        <p:nvSpPr>
          <p:cNvPr id="4" name="CaixaDeTexto 3">
            <a:extLst>
              <a:ext uri="{FF2B5EF4-FFF2-40B4-BE49-F238E27FC236}">
                <a16:creationId xmlns:a16="http://schemas.microsoft.com/office/drawing/2014/main" id="{10729784-D583-06C4-BECD-5461FB7BF7C9}"/>
              </a:ext>
            </a:extLst>
          </p:cNvPr>
          <p:cNvSpPr txBox="1"/>
          <p:nvPr/>
        </p:nvSpPr>
        <p:spPr>
          <a:xfrm>
            <a:off x="745236" y="2463510"/>
            <a:ext cx="8110728" cy="4616648"/>
          </a:xfrm>
          <a:prstGeom prst="rect">
            <a:avLst/>
          </a:prstGeom>
          <a:noFill/>
          <a:ln>
            <a:noFill/>
          </a:ln>
        </p:spPr>
        <p:txBody>
          <a:bodyPr wrap="square" rtlCol="0">
            <a:spAutoFit/>
          </a:bodyPr>
          <a:lstStyle/>
          <a:p>
            <a:pPr algn="ctr"/>
            <a:r>
              <a:rPr lang="pt-BR" sz="27000" dirty="0">
                <a:ln>
                  <a:solidFill>
                    <a:schemeClr val="bg1"/>
                  </a:solidFill>
                </a:ln>
                <a:noFill/>
                <a:latin typeface="Impact" panose="020B0806030902050204" pitchFamily="34" charset="0"/>
              </a:rPr>
              <a:t>04</a:t>
            </a:r>
          </a:p>
          <a:p>
            <a:pPr algn="ctr"/>
            <a:endParaRPr lang="pt-BR" sz="2400" dirty="0">
              <a:ln>
                <a:solidFill>
                  <a:schemeClr val="bg1"/>
                </a:solidFill>
              </a:ln>
              <a:noFill/>
            </a:endParaRPr>
          </a:p>
        </p:txBody>
      </p:sp>
      <p:sp>
        <p:nvSpPr>
          <p:cNvPr id="5" name="Retângulo 4">
            <a:extLst>
              <a:ext uri="{FF2B5EF4-FFF2-40B4-BE49-F238E27FC236}">
                <a16:creationId xmlns:a16="http://schemas.microsoft.com/office/drawing/2014/main" id="{F9B3711F-8397-BFEF-7CC7-2AD2F4B5DE28}"/>
              </a:ext>
            </a:extLst>
          </p:cNvPr>
          <p:cNvSpPr/>
          <p:nvPr/>
        </p:nvSpPr>
        <p:spPr>
          <a:xfrm>
            <a:off x="884682" y="9217152"/>
            <a:ext cx="7831836" cy="146304"/>
          </a:xfrm>
          <a:prstGeom prst="rect">
            <a:avLst/>
          </a:prstGeom>
          <a:gradFill>
            <a:gsLst>
              <a:gs pos="0">
                <a:schemeClr val="accent5"/>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3508C588-99EC-BB41-3F3E-6E9C5E0F72C7}"/>
              </a:ext>
            </a:extLst>
          </p:cNvPr>
          <p:cNvSpPr txBox="1"/>
          <p:nvPr/>
        </p:nvSpPr>
        <p:spPr>
          <a:xfrm>
            <a:off x="884682" y="9830687"/>
            <a:ext cx="7971282" cy="461665"/>
          </a:xfrm>
          <a:prstGeom prst="rect">
            <a:avLst/>
          </a:prstGeom>
          <a:noFill/>
        </p:spPr>
        <p:txBody>
          <a:bodyPr wrap="square" rtlCol="0">
            <a:spAutoFit/>
          </a:bodyPr>
          <a:lstStyle/>
          <a:p>
            <a:r>
              <a:rPr lang="pt-BR" sz="2400" dirty="0">
                <a:solidFill>
                  <a:schemeClr val="bg1"/>
                </a:solidFill>
              </a:rPr>
              <a:t>Fortalecendo suas Defesas: Mitigando Ataques de Força Bruta</a:t>
            </a:r>
          </a:p>
        </p:txBody>
      </p:sp>
    </p:spTree>
    <p:extLst>
      <p:ext uri="{BB962C8B-B14F-4D97-AF65-F5344CB8AC3E}">
        <p14:creationId xmlns:p14="http://schemas.microsoft.com/office/powerpoint/2010/main" val="3398674988"/>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E8B2F20-9EA1-4BEA-998D-E5F8A2BFDE5F}">
  <we:reference id="wa200005566" version="3.0.0.2" store="pt-BR"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2013 - 2022 Theme</Template>
  <TotalTime>311</TotalTime>
  <Words>522</Words>
  <Application>Microsoft Office PowerPoint</Application>
  <PresentationFormat>Papel A3 (297 x 420 mm)</PresentationFormat>
  <Paragraphs>29</Paragraphs>
  <Slides>12</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12</vt:i4>
      </vt:variant>
    </vt:vector>
  </HeadingPairs>
  <TitlesOfParts>
    <vt:vector size="18" baseType="lpstr">
      <vt:lpstr>Arial</vt:lpstr>
      <vt:lpstr>Arial Rounded MT Bold</vt:lpstr>
      <vt:lpstr>Calibri</vt:lpstr>
      <vt:lpstr>Calibri Light</vt:lpstr>
      <vt:lpstr>Impact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Maycon Barbosa</dc:creator>
  <cp:lastModifiedBy>Maycon Barbosa</cp:lastModifiedBy>
  <cp:revision>8</cp:revision>
  <dcterms:created xsi:type="dcterms:W3CDTF">2024-05-06T12:34:52Z</dcterms:created>
  <dcterms:modified xsi:type="dcterms:W3CDTF">2024-05-06T17:46:42Z</dcterms:modified>
</cp:coreProperties>
</file>