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77" r:id="rId4"/>
    <p:sldId id="259" r:id="rId5"/>
    <p:sldId id="268" r:id="rId6"/>
    <p:sldId id="267" r:id="rId7"/>
    <p:sldId id="270" r:id="rId8"/>
    <p:sldId id="276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7A6A2-1883-4E38-8049-464C8A8C5C92}">
          <p14:sldIdLst>
            <p14:sldId id="256"/>
            <p14:sldId id="257"/>
            <p14:sldId id="277"/>
            <p14:sldId id="259"/>
            <p14:sldId id="268"/>
            <p14:sldId id="267"/>
            <p14:sldId id="270"/>
            <p14:sldId id="276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601" autoAdjust="0"/>
  </p:normalViewPr>
  <p:slideViewPr>
    <p:cSldViewPr snapToGrid="0">
      <p:cViewPr varScale="1">
        <p:scale>
          <a:sx n="66" d="100"/>
          <a:sy n="66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D7694-E21E-400C-BB20-C9362601679A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EDD61-84E5-43BC-99F2-79692E79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myself:  Utah State and BYU for MS in statistics, Merrick Bank – Risk Analyst for 5 years, Intermountain Healthcare – Population Health almost 2 years.</a:t>
            </a:r>
          </a:p>
          <a:p>
            <a:endParaRPr lang="en-US" dirty="0"/>
          </a:p>
          <a:p>
            <a:r>
              <a:rPr lang="en-US" dirty="0"/>
              <a:t>Time series is that course I always wished I took in college.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4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why time series?</a:t>
            </a:r>
          </a:p>
          <a:p>
            <a:endParaRPr lang="en-US" dirty="0"/>
          </a:p>
          <a:p>
            <a:r>
              <a:rPr lang="en-US" dirty="0"/>
              <a:t>This is “Practical Data Science” so this is the most math you’ll see in this presentation.</a:t>
            </a:r>
          </a:p>
          <a:p>
            <a:endParaRPr lang="en-US" dirty="0"/>
          </a:p>
          <a:p>
            <a:r>
              <a:rPr lang="en-US" dirty="0" err="1"/>
              <a:t>iid</a:t>
            </a:r>
            <a:r>
              <a:rPr lang="en-US" dirty="0"/>
              <a:t> = “independent and identically distributed”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7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a few examples of data that could be modeled as time series.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Cyclic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Seasonality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Autocorrelation (correlation to prior values of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 I’ll be using data obtained from the EPA and National Center for Environmental Information.</a:t>
            </a:r>
          </a:p>
          <a:p>
            <a:endParaRPr lang="en-US" dirty="0"/>
          </a:p>
          <a:p>
            <a:r>
              <a:rPr lang="en-US" dirty="0"/>
              <a:t>Inversion is where Valley temperature is colder than at the Peak, which essentially puts a “cap” on the valley, not allowing air to escape.</a:t>
            </a:r>
          </a:p>
          <a:p>
            <a:endParaRPr lang="en-US" dirty="0"/>
          </a:p>
          <a:p>
            <a:r>
              <a:rPr lang="en-US" dirty="0"/>
              <a:t>Firework holidays are New Years, week of July 4</a:t>
            </a:r>
            <a:r>
              <a:rPr lang="en-US" baseline="30000" dirty="0"/>
              <a:t>th</a:t>
            </a:r>
            <a:r>
              <a:rPr lang="en-US" dirty="0"/>
              <a:t> and week of July 24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cross-validate in time series?</a:t>
            </a:r>
          </a:p>
          <a:p>
            <a:endParaRPr lang="en-US" dirty="0"/>
          </a:p>
          <a:p>
            <a:r>
              <a:rPr lang="en-US" dirty="0"/>
              <a:t>We take a rolling window and split it into two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Initial period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Horizon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Move our window forward and repeat.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provides us the ability to compute the residuals for each time period in the horizon. Once we have this we can compute a number of loss functions.  I’ll be using RMSE (root mean squared error).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02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Ironically, in this data, the regression methods (OLS and RF) performed very similarly to Prophet, ARIMA, TBATS, etc.</a:t>
            </a:r>
          </a:p>
          <a:p>
            <a:endParaRPr lang="en-US" dirty="0"/>
          </a:p>
          <a:p>
            <a:r>
              <a:rPr lang="en-US" dirty="0"/>
              <a:t>ETS doesn’t seem to be a good fit for this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things to notice here: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ARIMA appears to not be robust enough for shifts in the trend.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ETS is not a good fit, limited to one seasonality.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 Linear and RF regression are straight lines since I purposely just picked the last value for weather forecasts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Both Prophet and TBATS seem to be ale to adjust… however as you get further out in TBATS it tends toward an average.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7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 bump in the high PM2.5 months.  When we have high levels of PM2.5, they can be really high.  I’ve used the square-root transformation of PM2.5 to help adjust for this in my models.</a:t>
            </a:r>
          </a:p>
          <a:p>
            <a:endParaRPr lang="en-US" dirty="0"/>
          </a:p>
          <a:p>
            <a:r>
              <a:rPr lang="en-US" dirty="0"/>
              <a:t>But still these time periods are more difficult to predict than low PM2.5 months.</a:t>
            </a:r>
          </a:p>
          <a:p>
            <a:endParaRPr lang="en-US" dirty="0"/>
          </a:p>
          <a:p>
            <a:r>
              <a:rPr lang="en-US" dirty="0"/>
              <a:t>I was seeing one the beginning of July, but once adjusting for Fireworks it dropped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9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this feel like a firehose?  Well, if so… here are some great resources to expand your knowledge of time series.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EDD61-84E5-43BC-99F2-79692E79C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2/14/2018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elearn.com/courses/business-analytics-forecast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ebook.github.io/prophet/" TargetMode="External"/><Relationship Id="rId4" Type="http://schemas.openxmlformats.org/officeDocument/2006/relationships/hyperlink" Target="http://otexts.org/fp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" TargetMode="External"/><Relationship Id="rId2" Type="http://schemas.openxmlformats.org/officeDocument/2006/relationships/hyperlink" Target="http://otexts.org/f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pa.gov/ttn/airs/aqsdatamart" TargetMode="External"/><Relationship Id="rId4" Type="http://schemas.openxmlformats.org/officeDocument/2006/relationships/hyperlink" Target="https://facebook.github.io/prophe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2714-FD56-4B40-B21B-15074CF66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1DBF-43BB-48C5-9985-8CCA124CF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976956"/>
          </a:xfrm>
        </p:spPr>
        <p:txBody>
          <a:bodyPr>
            <a:normAutofit/>
          </a:bodyPr>
          <a:lstStyle/>
          <a:p>
            <a:r>
              <a:rPr lang="en-US" dirty="0"/>
              <a:t>Practical Data Science Meetup</a:t>
            </a:r>
          </a:p>
          <a:p>
            <a:r>
              <a:rPr lang="en-US" dirty="0"/>
              <a:t>By Mark Nielsen</a:t>
            </a:r>
          </a:p>
          <a:p>
            <a:r>
              <a:rPr lang="en-US" dirty="0"/>
              <a:t>Blog: nielsenmark.us</a:t>
            </a:r>
          </a:p>
          <a:p>
            <a:r>
              <a:rPr lang="en-US" dirty="0"/>
              <a:t>GitHub: github.com/nielsenmarkus11</a:t>
            </a:r>
          </a:p>
        </p:txBody>
      </p:sp>
    </p:spTree>
    <p:extLst>
      <p:ext uri="{BB962C8B-B14F-4D97-AF65-F5344CB8AC3E}">
        <p14:creationId xmlns:p14="http://schemas.microsoft.com/office/powerpoint/2010/main" val="239849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7029E-33AC-4B58-93AF-AD58EB99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86" y="166262"/>
            <a:ext cx="8088827" cy="669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0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B701-5117-4E92-AF05-F76E616D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171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0D83-A851-4695-ADDB-F263ADD26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37779"/>
            <a:ext cx="10058400" cy="50358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FutureLearn</a:t>
            </a:r>
            <a:r>
              <a:rPr lang="en-US" sz="2400" dirty="0"/>
              <a:t> Forecasting MOOC: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https://www.futurelearn.com/courses/business-analytics-forecasting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Forecasting: Principles and Practice: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http://otexts.org/fpp/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Prophet: Forecasting at Scale: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https://facebook.github.io/prophet/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039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B701-5117-4E92-AF05-F76E616D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171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0D83-A851-4695-ADDB-F263ADD26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56252"/>
            <a:ext cx="10058400" cy="5035858"/>
          </a:xfrm>
        </p:spPr>
        <p:txBody>
          <a:bodyPr>
            <a:normAutofit/>
          </a:bodyPr>
          <a:lstStyle/>
          <a:p>
            <a:pPr marL="461963" indent="-461963">
              <a:buNone/>
            </a:pPr>
            <a:r>
              <a:rPr lang="en-US" dirty="0"/>
              <a:t>Hyndman, R.J. and </a:t>
            </a:r>
            <a:r>
              <a:rPr lang="en-US" dirty="0" err="1"/>
              <a:t>Athanasopoulos</a:t>
            </a:r>
            <a:r>
              <a:rPr lang="en-US" dirty="0"/>
              <a:t>, G. (2013) Forecasting: principles and practice. </a:t>
            </a:r>
            <a:r>
              <a:rPr lang="en-US" dirty="0" err="1"/>
              <a:t>OTexts</a:t>
            </a:r>
            <a:r>
              <a:rPr lang="en-US" dirty="0"/>
              <a:t>: Melbourne, Australia. </a:t>
            </a:r>
            <a:r>
              <a:rPr lang="en-US" dirty="0">
                <a:hlinkClick r:id="rId2"/>
              </a:rPr>
              <a:t>http://otexts.org/fpp/</a:t>
            </a:r>
            <a:r>
              <a:rPr lang="en-US" dirty="0"/>
              <a:t>. Accessed on </a:t>
            </a:r>
            <a:r>
              <a:rPr lang="en-US" i="1" dirty="0"/>
              <a:t>February 11, 2018.</a:t>
            </a:r>
            <a:r>
              <a:rPr lang="en-US" dirty="0"/>
              <a:t> </a:t>
            </a:r>
          </a:p>
          <a:p>
            <a:pPr marL="461963" indent="-461963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dirty="0"/>
              <a:t>National Center for Environmental Information. Climate Data Online available at </a:t>
            </a:r>
            <a:r>
              <a:rPr lang="en-US" dirty="0">
                <a:hlinkClick r:id="rId3"/>
              </a:rPr>
              <a:t>https://www.ncdc.noaa.gov/cdo-web</a:t>
            </a:r>
            <a:r>
              <a:rPr lang="en-US" dirty="0"/>
              <a:t>. Accessed </a:t>
            </a:r>
            <a:r>
              <a:rPr lang="en-US" i="1" dirty="0"/>
              <a:t>February 11, 2018. </a:t>
            </a:r>
          </a:p>
          <a:p>
            <a:pPr marL="461963" indent="-461963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dirty="0"/>
              <a:t>Sean Taylor and Ben </a:t>
            </a:r>
            <a:r>
              <a:rPr lang="en-US" dirty="0" err="1"/>
              <a:t>Letham</a:t>
            </a:r>
            <a:r>
              <a:rPr lang="en-US" dirty="0"/>
              <a:t> (2017). prophet: Automatic Forecasting Procedure. R package version 0.2.1.9000. </a:t>
            </a:r>
            <a:r>
              <a:rPr lang="en-US" dirty="0">
                <a:hlinkClick r:id="rId4"/>
              </a:rPr>
              <a:t>https://facebook.github.io/prophet/</a:t>
            </a:r>
            <a:r>
              <a:rPr lang="en-US" dirty="0"/>
              <a:t>. </a:t>
            </a:r>
          </a:p>
          <a:p>
            <a:pPr marL="461963" indent="-461963">
              <a:buNone/>
            </a:pPr>
            <a:endParaRPr lang="en-US" dirty="0"/>
          </a:p>
          <a:p>
            <a:pPr marL="461963" indent="-461963">
              <a:buNone/>
            </a:pPr>
            <a:r>
              <a:rPr lang="en-US" dirty="0"/>
              <a:t>US Environmental Protection Agency. Air Quality System Data Mart [internet database] available at </a:t>
            </a:r>
            <a:r>
              <a:rPr lang="en-US" dirty="0">
                <a:hlinkClick r:id="rId5"/>
              </a:rPr>
              <a:t>http://www.epa.gov/ttn/airs/aqsdatamart</a:t>
            </a:r>
            <a:r>
              <a:rPr lang="en-US" dirty="0"/>
              <a:t>. Accessed </a:t>
            </a:r>
            <a:r>
              <a:rPr lang="en-US" i="1" dirty="0"/>
              <a:t>February 11, 2018</a:t>
            </a:r>
            <a:r>
              <a:rPr lang="en-US" dirty="0"/>
              <a:t>.</a:t>
            </a:r>
          </a:p>
          <a:p>
            <a:pPr marL="461963" indent="-461963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2158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F9C71D-2E13-426C-B2E1-5AD6767C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A86E8-C4C3-49E2-AD5E-419B40292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D259-2249-4879-A6EC-A295A437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vs. Linear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B2F40-A99B-4F15-AA6D-AFAB6346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0C9095-A859-4E6F-B3D4-E63DC2ACB72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Clr>
                    <a:srgbClr val="00B05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>
                  <a:buClr>
                    <a:srgbClr val="00B050"/>
                  </a:buClr>
                  <a:buFont typeface="Bookman Old Style" panose="02050604050505020204" pitchFamily="18" charset="0"/>
                  <a:buChar char="+"/>
                </a:pPr>
                <a:r>
                  <a:rPr lang="en-US" sz="2400" dirty="0"/>
                  <a:t>Controls for autocorrelation</a:t>
                </a:r>
              </a:p>
              <a:p>
                <a:pPr>
                  <a:buClr>
                    <a:srgbClr val="00B050"/>
                  </a:buClr>
                  <a:buFont typeface="Bookman Old Style" panose="02050604050505020204" pitchFamily="18" charset="0"/>
                  <a:buChar char="+"/>
                </a:pPr>
                <a:r>
                  <a:rPr lang="en-US" sz="2400" dirty="0"/>
                  <a:t>Excels in temporal data</a:t>
                </a:r>
              </a:p>
              <a:p>
                <a:pPr>
                  <a:buClr>
                    <a:srgbClr val="00B050"/>
                  </a:buClr>
                  <a:buFont typeface="Bookman Old Style" panose="02050604050505020204" pitchFamily="18" charset="0"/>
                  <a:buChar char="+"/>
                </a:pPr>
                <a:r>
                  <a:rPr lang="en-US" sz="2400" dirty="0"/>
                  <a:t>Excels in cyclic or seasonal trends</a:t>
                </a:r>
              </a:p>
              <a:p>
                <a:pPr>
                  <a:buClr>
                    <a:srgbClr val="FF0000"/>
                  </a:buClr>
                  <a:buFont typeface="Bookman Old Style" panose="02050604050505020204" pitchFamily="18" charset="0"/>
                  <a:buChar char="­"/>
                </a:pPr>
                <a:r>
                  <a:rPr lang="en-US" sz="2400" dirty="0"/>
                  <a:t>Shifts </a:t>
                </a:r>
                <a:r>
                  <a:rPr lang="en-US" sz="2400"/>
                  <a:t>in Trends</a:t>
                </a:r>
                <a:endParaRPr lang="en-US" sz="2400" dirty="0"/>
              </a:p>
              <a:p>
                <a:pPr>
                  <a:buClr>
                    <a:srgbClr val="FF0000"/>
                  </a:buClr>
                  <a:buFont typeface="Bookman Old Style" panose="02050604050505020204" pitchFamily="18" charset="0"/>
                  <a:buChar char="­"/>
                </a:pPr>
                <a:r>
                  <a:rPr lang="en-US" sz="2400" dirty="0"/>
                  <a:t>Missing data must be imputed</a:t>
                </a:r>
              </a:p>
              <a:p>
                <a:pPr>
                  <a:buClr>
                    <a:srgbClr val="FF0000"/>
                  </a:buClr>
                  <a:buFont typeface="Bookman Old Style" panose="02050604050505020204" pitchFamily="18" charset="0"/>
                  <a:buChar char="­"/>
                </a:pPr>
                <a:r>
                  <a:rPr lang="en-US" sz="2400" dirty="0"/>
                  <a:t>Complicates cross-validation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70C9095-A859-4E6F-B3D4-E63DC2ACB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26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692839-7FDC-4752-A1F6-B45B2CB9F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D77ABB-4959-4CEB-A266-34A9F3A2477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Clr>
                    <a:srgbClr val="00B05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pPr>
                  <a:buClr>
                    <a:srgbClr val="00B050"/>
                  </a:buClr>
                  <a:buFont typeface="Bookman Old Style" panose="02050604050505020204" pitchFamily="18" charset="0"/>
                  <a:buChar char="+"/>
                </a:pPr>
                <a:r>
                  <a:rPr lang="en-US" sz="2400" dirty="0"/>
                  <a:t>Can add multiple regressors easily</a:t>
                </a:r>
              </a:p>
              <a:p>
                <a:pPr>
                  <a:buClr>
                    <a:srgbClr val="00B050"/>
                  </a:buClr>
                  <a:buFont typeface="Bookman Old Style" panose="02050604050505020204" pitchFamily="18" charset="0"/>
                  <a:buChar char="+"/>
                </a:pPr>
                <a:r>
                  <a:rPr lang="en-US" sz="2400" dirty="0"/>
                  <a:t>Easier to interpret/understand</a:t>
                </a:r>
              </a:p>
              <a:p>
                <a:pPr>
                  <a:buClr>
                    <a:srgbClr val="FF0000"/>
                  </a:buClr>
                  <a:buFont typeface="Bookman Old Style" panose="02050604050505020204" pitchFamily="18" charset="0"/>
                  <a:buChar char="­"/>
                </a:pPr>
                <a:r>
                  <a:rPr lang="en-US" sz="2400" dirty="0"/>
                  <a:t>Autocorrelation breaks assumptions of </a:t>
                </a:r>
                <a:r>
                  <a:rPr lang="en-US" sz="2400" dirty="0" err="1"/>
                  <a:t>iid</a:t>
                </a:r>
                <a:r>
                  <a:rPr lang="en-US" sz="2400" dirty="0"/>
                  <a:t> response</a:t>
                </a:r>
              </a:p>
              <a:p>
                <a:pPr>
                  <a:buClr>
                    <a:srgbClr val="FF0000"/>
                  </a:buClr>
                  <a:buFont typeface="Bookman Old Style" panose="02050604050505020204" pitchFamily="18" charset="0"/>
                  <a:buChar char="­"/>
                </a:pPr>
                <a:r>
                  <a:rPr lang="en-US" sz="2400" dirty="0"/>
                  <a:t>In many cases, future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not available.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D77ABB-4959-4CEB-A266-34A9F3A24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897"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33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0D259-2249-4879-A6EC-A295A437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A2D59F-CDAF-498F-AB24-2A9A248736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Financial</a:t>
            </a:r>
          </a:p>
          <a:p>
            <a:pPr lvl="1"/>
            <a:r>
              <a:rPr lang="en-US" sz="2400" dirty="0"/>
              <a:t>Stock Market Pricing Index</a:t>
            </a:r>
          </a:p>
          <a:p>
            <a:pPr lvl="1"/>
            <a:r>
              <a:rPr lang="en-US" sz="2400" dirty="0"/>
              <a:t>Reserve Planning</a:t>
            </a:r>
          </a:p>
          <a:p>
            <a:r>
              <a:rPr lang="en-US" sz="2800" dirty="0"/>
              <a:t>Health Care</a:t>
            </a:r>
          </a:p>
          <a:p>
            <a:pPr lvl="1"/>
            <a:r>
              <a:rPr lang="en-US" sz="2400" dirty="0"/>
              <a:t>ER visits forecast</a:t>
            </a:r>
          </a:p>
          <a:p>
            <a:pPr lvl="1"/>
            <a:r>
              <a:rPr lang="en-US" sz="2400" dirty="0"/>
              <a:t>Staffing</a:t>
            </a:r>
          </a:p>
          <a:p>
            <a:pPr lvl="1"/>
            <a:r>
              <a:rPr lang="en-US" sz="2400" dirty="0"/>
              <a:t>Total Medical Expense</a:t>
            </a:r>
          </a:p>
          <a:p>
            <a:pPr lvl="1"/>
            <a:endParaRPr lang="en-US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6CA419-D2BB-457F-A21B-E77AFA8101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Social</a:t>
            </a:r>
          </a:p>
          <a:p>
            <a:pPr lvl="1"/>
            <a:r>
              <a:rPr lang="en-US" sz="2400" dirty="0"/>
              <a:t>Tweet, post, etc. trends</a:t>
            </a:r>
          </a:p>
          <a:p>
            <a:pPr lvl="1"/>
            <a:r>
              <a:rPr lang="en-US" sz="2400" dirty="0"/>
              <a:t>Bike share forecasting</a:t>
            </a:r>
          </a:p>
          <a:p>
            <a:r>
              <a:rPr lang="en-US" sz="2800" dirty="0"/>
              <a:t>Environmental</a:t>
            </a:r>
          </a:p>
          <a:p>
            <a:pPr lvl="1"/>
            <a:r>
              <a:rPr lang="en-US" sz="2400" dirty="0"/>
              <a:t>Weather forecasts</a:t>
            </a:r>
          </a:p>
          <a:p>
            <a:pPr lvl="1"/>
            <a:r>
              <a:rPr lang="en-US" sz="2400" dirty="0"/>
              <a:t>Pollution</a:t>
            </a:r>
          </a:p>
          <a:p>
            <a:r>
              <a:rPr lang="en-US" sz="2800" dirty="0"/>
              <a:t>Etc.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28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70BC7-52CF-4E4D-B153-03802F41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Quality and Weather Data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45E3CF8-00A1-433A-9508-551E07E038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4835" r="483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D13CE-9ACC-4BB7-AB3F-935A4AE2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Daily PM 2.5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Inversion (Valley - Peak Temperature)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Wind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Precipitation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Firework Holidays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6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212CC8-757B-4DA1-875B-E1CEAFD4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Demo in 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EC659C-73E4-4391-8E78-9319018FA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2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D67C43-CDA8-4A39-8419-5741D001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2892"/>
            <a:ext cx="10058400" cy="767119"/>
          </a:xfrm>
        </p:spPr>
        <p:txBody>
          <a:bodyPr/>
          <a:lstStyle/>
          <a:p>
            <a:r>
              <a:rPr lang="en-US" dirty="0"/>
              <a:t>Time-Series Cross-Validation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3D4D9-DEFD-4E21-864F-63460BC54F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066800" y="736426"/>
            <a:ext cx="9312675" cy="5734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7F712D-16E1-4AF3-835D-97CAA7D7F037}"/>
              </a:ext>
            </a:extLst>
          </p:cNvPr>
          <p:cNvSpPr txBox="1"/>
          <p:nvPr/>
        </p:nvSpPr>
        <p:spPr>
          <a:xfrm>
            <a:off x="1248927" y="6279713"/>
            <a:ext cx="502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Photo Credit: Prophet Online Docs https://facebook.github.io/prophet/docs/diagnostics.html</a:t>
            </a:r>
          </a:p>
        </p:txBody>
      </p:sp>
    </p:spTree>
    <p:extLst>
      <p:ext uri="{BB962C8B-B14F-4D97-AF65-F5344CB8AC3E}">
        <p14:creationId xmlns:p14="http://schemas.microsoft.com/office/powerpoint/2010/main" val="23922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81DFEF-9BE1-4955-A982-49E6BCA5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for the Horizon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662567-DD83-4A74-AC7D-437116BE6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ETS doesn’t do so well since it is only considering weekly seasonality.</a:t>
            </a:r>
          </a:p>
          <a:p>
            <a:r>
              <a:rPr lang="en-US" sz="2000" dirty="0"/>
              <a:t>Linear Regression, Random Forest, TBATS, ARIMA and Prophet all perform similarly.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1A6D7A-A371-4CCB-8EC2-DD411D268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048" y="550915"/>
            <a:ext cx="8009370" cy="6189059"/>
          </a:xfrm>
        </p:spPr>
      </p:pic>
    </p:spTree>
    <p:extLst>
      <p:ext uri="{BB962C8B-B14F-4D97-AF65-F5344CB8AC3E}">
        <p14:creationId xmlns:p14="http://schemas.microsoft.com/office/powerpoint/2010/main" val="333451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4C667C-6D65-485B-AFDA-03084076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4" y="20627"/>
            <a:ext cx="12058072" cy="683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81DFEF-9BE1-4955-A982-49E6BCA5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for the Cutoff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662567-DD83-4A74-AC7D-437116BE6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Notice that all models don’t do well in months with high PM2.5.</a:t>
            </a:r>
          </a:p>
          <a:p>
            <a:r>
              <a:rPr lang="en-US" sz="2000" dirty="0"/>
              <a:t>September 2017 was particularly difficult for all models.  Any guesses why?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B6A182-6DB2-4F7C-AF11-E3B981022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01" y="514004"/>
            <a:ext cx="8009667" cy="6189288"/>
          </a:xfrm>
        </p:spPr>
      </p:pic>
    </p:spTree>
    <p:extLst>
      <p:ext uri="{BB962C8B-B14F-4D97-AF65-F5344CB8AC3E}">
        <p14:creationId xmlns:p14="http://schemas.microsoft.com/office/powerpoint/2010/main" val="2177184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415</TotalTime>
  <Words>774</Words>
  <Application>Microsoft Office PowerPoint</Application>
  <PresentationFormat>Widescreen</PresentationFormat>
  <Paragraphs>115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Cambria Math</vt:lpstr>
      <vt:lpstr>Century Gothic</vt:lpstr>
      <vt:lpstr>Wingdings</vt:lpstr>
      <vt:lpstr>Wood Type</vt:lpstr>
      <vt:lpstr>Time Series in R</vt:lpstr>
      <vt:lpstr>Time Series vs. Linear Regression</vt:lpstr>
      <vt:lpstr>Time Series Examples</vt:lpstr>
      <vt:lpstr>Air Quality and Weather Data</vt:lpstr>
      <vt:lpstr>Modeling Demo in R</vt:lpstr>
      <vt:lpstr>Time-Series Cross-Validation</vt:lpstr>
      <vt:lpstr>RMSE for the Horizon</vt:lpstr>
      <vt:lpstr>PowerPoint Presentation</vt:lpstr>
      <vt:lpstr>RMSE for the Cutoff Date</vt:lpstr>
      <vt:lpstr>PowerPoint Presentation</vt:lpstr>
      <vt:lpstr>Where to start?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</dc:title>
  <dc:creator>nielsen-laptop</dc:creator>
  <cp:lastModifiedBy>nielsen-laptop</cp:lastModifiedBy>
  <cp:revision>34</cp:revision>
  <dcterms:created xsi:type="dcterms:W3CDTF">2018-02-11T04:24:50Z</dcterms:created>
  <dcterms:modified xsi:type="dcterms:W3CDTF">2018-02-15T05:19:58Z</dcterms:modified>
</cp:coreProperties>
</file>