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modernComment_172_0.xml" ContentType="application/vnd.ms-powerpoint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modernComment_184_0.xml" ContentType="application/vnd.ms-powerpoint.comment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omments/modernComment_183_0.xml" ContentType="application/vnd.ms-powerpoint.comments+xml"/>
  <Override PartName="/ppt/notesSlides/notesSlide42.xml" ContentType="application/vnd.openxmlformats-officedocument.presentationml.notesSlide+xml"/>
  <Override PartName="/ppt/comments/modernComment_185_0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47"/>
  </p:notesMasterIdLst>
  <p:sldIdLst>
    <p:sldId id="277" r:id="rId5"/>
    <p:sldId id="319" r:id="rId6"/>
    <p:sldId id="320" r:id="rId7"/>
    <p:sldId id="343" r:id="rId8"/>
    <p:sldId id="342" r:id="rId9"/>
    <p:sldId id="344" r:id="rId10"/>
    <p:sldId id="352" r:id="rId11"/>
    <p:sldId id="355" r:id="rId12"/>
    <p:sldId id="351" r:id="rId13"/>
    <p:sldId id="365" r:id="rId14"/>
    <p:sldId id="369" r:id="rId15"/>
    <p:sldId id="367" r:id="rId16"/>
    <p:sldId id="368" r:id="rId17"/>
    <p:sldId id="370" r:id="rId18"/>
    <p:sldId id="354" r:id="rId19"/>
    <p:sldId id="371" r:id="rId20"/>
    <p:sldId id="372" r:id="rId21"/>
    <p:sldId id="373" r:id="rId22"/>
    <p:sldId id="388" r:id="rId23"/>
    <p:sldId id="358" r:id="rId24"/>
    <p:sldId id="359" r:id="rId25"/>
    <p:sldId id="360" r:id="rId26"/>
    <p:sldId id="376" r:id="rId27"/>
    <p:sldId id="363" r:id="rId28"/>
    <p:sldId id="377" r:id="rId29"/>
    <p:sldId id="378" r:id="rId30"/>
    <p:sldId id="353" r:id="rId31"/>
    <p:sldId id="375" r:id="rId32"/>
    <p:sldId id="379" r:id="rId33"/>
    <p:sldId id="333" r:id="rId34"/>
    <p:sldId id="380" r:id="rId35"/>
    <p:sldId id="356" r:id="rId36"/>
    <p:sldId id="381" r:id="rId37"/>
    <p:sldId id="362" r:id="rId38"/>
    <p:sldId id="382" r:id="rId39"/>
    <p:sldId id="357" r:id="rId40"/>
    <p:sldId id="383" r:id="rId41"/>
    <p:sldId id="384" r:id="rId42"/>
    <p:sldId id="385" r:id="rId43"/>
    <p:sldId id="386" r:id="rId44"/>
    <p:sldId id="387" r:id="rId45"/>
    <p:sldId id="389" r:id="rId4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D11B94B-2079-DBEC-2CE7-EAB4B80B6144}" name="MAYCON DOUGLAS BRAGA DOS SANTOS" initials="MDBDS" userId="S::maycon.santos10@fatec.sp.gov.br::b1d3f4fc-5d20-4a15-addb-d8f324e60c0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0000"/>
    <a:srgbClr val="6C2C00"/>
    <a:srgbClr val="004200"/>
    <a:srgbClr val="0047B0"/>
    <a:srgbClr val="C85100"/>
    <a:srgbClr val="A24200"/>
    <a:srgbClr val="481D00"/>
    <a:srgbClr val="823500"/>
    <a:srgbClr val="441D6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749398-CCC1-47B6-B625-2AED9239F0FE}" v="1" dt="2021-11-06T17:59:44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5620"/>
    <p:restoredTop sz="85607" autoAdjust="0"/>
  </p:normalViewPr>
  <p:slideViewPr>
    <p:cSldViewPr>
      <p:cViewPr varScale="1">
        <p:scale>
          <a:sx n="53" d="100"/>
          <a:sy n="53" d="100"/>
        </p:scale>
        <p:origin x="90" y="10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KENJI OGATA" userId="S::daniel.ogata@fatec.sp.gov.br::dce9f879-1243-4dea-9d08-b5b30e2b7f3f" providerId="AD" clId="Web-{79749398-CCC1-47B6-B625-2AED9239F0FE}"/>
    <pc:docChg chg="delSld">
      <pc:chgData name="DANIEL KENJI OGATA" userId="S::daniel.ogata@fatec.sp.gov.br::dce9f879-1243-4dea-9d08-b5b30e2b7f3f" providerId="AD" clId="Web-{79749398-CCC1-47B6-B625-2AED9239F0FE}" dt="2021-11-06T17:59:44.298" v="0"/>
      <pc:docMkLst>
        <pc:docMk/>
      </pc:docMkLst>
      <pc:sldChg chg="del">
        <pc:chgData name="DANIEL KENJI OGATA" userId="S::daniel.ogata@fatec.sp.gov.br::dce9f879-1243-4dea-9d08-b5b30e2b7f3f" providerId="AD" clId="Web-{79749398-CCC1-47B6-B625-2AED9239F0FE}" dt="2021-11-06T17:59:44.298" v="0"/>
        <pc:sldMkLst>
          <pc:docMk/>
          <pc:sldMk cId="0" sldId="366"/>
        </pc:sldMkLst>
      </pc:sldChg>
    </pc:docChg>
  </pc:docChgLst>
</pc:chgInfo>
</file>

<file path=ppt/comments/modernComment_172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D06333B-7783-4E34-8204-FC79BC512D43}" authorId="{7D11B94B-2079-DBEC-2CE7-EAB4B80B6144}" created="2021-11-23T09:32:59.271">
    <pc:sldMkLst xmlns:pc="http://schemas.microsoft.com/office/powerpoint/2013/main/command">
      <pc:docMk/>
      <pc:sldMk cId="0" sldId="370"/>
    </pc:sldMkLst>
    <p188:txBody>
      <a:bodyPr/>
      <a:lstStyle/>
      <a:p>
        <a:r>
          <a:rPr lang="pt-BR"/>
          <a:t>ex</a:t>
        </a:r>
      </a:p>
    </p188:txBody>
  </p188:cm>
</p188:cmLst>
</file>

<file path=ppt/comments/modernComment_183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2BCB109-C308-4557-949B-0CBABA21676B}" authorId="{7D11B94B-2079-DBEC-2CE7-EAB4B80B6144}" created="2021-11-23T09:34:29.470">
    <pc:sldMkLst xmlns:pc="http://schemas.microsoft.com/office/powerpoint/2013/main/command">
      <pc:docMk/>
      <pc:sldMk cId="0" sldId="387"/>
    </pc:sldMkLst>
    <p188:txBody>
      <a:bodyPr/>
      <a:lstStyle/>
      <a:p>
        <a:r>
          <a:rPr lang="pt-BR"/>
          <a:t>ex</a:t>
        </a:r>
      </a:p>
    </p188:txBody>
  </p188:cm>
</p188:cmLst>
</file>

<file path=ppt/comments/modernComment_184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3E9AE61-8688-43C3-BB2E-2C0B77D29B4E}" authorId="{7D11B94B-2079-DBEC-2CE7-EAB4B80B6144}" created="2021-11-23T09:33:46.750">
    <pc:sldMkLst xmlns:pc="http://schemas.microsoft.com/office/powerpoint/2013/main/command">
      <pc:docMk/>
      <pc:sldMk cId="0" sldId="388"/>
    </pc:sldMkLst>
    <p188:txBody>
      <a:bodyPr/>
      <a:lstStyle/>
      <a:p>
        <a:r>
          <a:rPr lang="pt-BR"/>
          <a:t>ex</a:t>
        </a:r>
      </a:p>
    </p188:txBody>
  </p188:cm>
</p188:cmLst>
</file>

<file path=ppt/comments/modernComment_185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20D234B-412B-4380-B4BB-EFB1DDE1FA4C}" authorId="{7D11B94B-2079-DBEC-2CE7-EAB4B80B6144}" created="2021-11-23T09:34:47.780">
    <pc:sldMkLst xmlns:pc="http://schemas.microsoft.com/office/powerpoint/2013/main/command">
      <pc:docMk/>
      <pc:sldMk cId="0" sldId="389"/>
    </pc:sldMkLst>
    <p188:txBody>
      <a:bodyPr/>
      <a:lstStyle/>
      <a:p>
        <a:r>
          <a:rPr lang="pt-BR"/>
          <a:t>ex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9C862-A3D7-41F9-B793-F6A543B9B06C}" type="datetimeFigureOut">
              <a:rPr lang="pt-BR" smtClean="0"/>
              <a:pPr/>
              <a:t>23/11/2021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15BDC-A7D5-46F8-9D0A-7AE7DB972E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Professora</a:t>
            </a:r>
            <a:r>
              <a:rPr lang="pt-BR" baseline="0" dirty="0"/>
              <a:t> Elisabete da Silva Santos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42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1B73BA8-A768-4218-BCD6-4CC0995A7836}" type="datetimeFigureOut">
              <a:rPr lang="pt-BR" smtClean="0"/>
              <a:pPr/>
              <a:t>23/11/2021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E04BE71-4FE7-4BB6-97AC-1BC184E7251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3BA8-A768-4218-BCD6-4CC0995A7836}" type="datetimeFigureOut">
              <a:rPr lang="pt-BR" smtClean="0"/>
              <a:pPr/>
              <a:t>23/11/2021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BE71-4FE7-4BB6-97AC-1BC184E7251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3BA8-A768-4218-BCD6-4CC0995A7836}" type="datetimeFigureOut">
              <a:rPr lang="pt-BR" smtClean="0"/>
              <a:pPr/>
              <a:t>23/11/2021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BE71-4FE7-4BB6-97AC-1BC184E7251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3BA8-A768-4218-BCD6-4CC0995A7836}" type="datetimeFigureOut">
              <a:rPr lang="pt-BR" smtClean="0"/>
              <a:pPr/>
              <a:t>23/11/2021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BE71-4FE7-4BB6-97AC-1BC184E7251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3BA8-A768-4218-BCD6-4CC0995A7836}" type="datetimeFigureOut">
              <a:rPr lang="pt-BR" smtClean="0"/>
              <a:pPr/>
              <a:t>23/11/2021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BE71-4FE7-4BB6-97AC-1BC184E7251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3BA8-A768-4218-BCD6-4CC0995A7836}" type="datetimeFigureOut">
              <a:rPr lang="pt-BR" smtClean="0"/>
              <a:pPr/>
              <a:t>23/11/2021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BE71-4FE7-4BB6-97AC-1BC184E7251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3BA8-A768-4218-BCD6-4CC0995A7836}" type="datetimeFigureOut">
              <a:rPr lang="pt-BR" smtClean="0"/>
              <a:pPr/>
              <a:t>23/11/2021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BE71-4FE7-4BB6-97AC-1BC184E7251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3BA8-A768-4218-BCD6-4CC0995A7836}" type="datetimeFigureOut">
              <a:rPr lang="pt-BR" smtClean="0"/>
              <a:pPr/>
              <a:t>23/11/2021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BE71-4FE7-4BB6-97AC-1BC184E7251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3BA8-A768-4218-BCD6-4CC0995A7836}" type="datetimeFigureOut">
              <a:rPr lang="pt-BR" smtClean="0"/>
              <a:pPr/>
              <a:t>23/11/2021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BE71-4FE7-4BB6-97AC-1BC184E7251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1B73BA8-A768-4218-BCD6-4CC0995A7836}" type="datetimeFigureOut">
              <a:rPr lang="pt-BR" smtClean="0"/>
              <a:pPr/>
              <a:t>23/11/2021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BE71-4FE7-4BB6-97AC-1BC184E7251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1B73BA8-A768-4218-BCD6-4CC0995A7836}" type="datetimeFigureOut">
              <a:rPr lang="pt-BR" smtClean="0"/>
              <a:pPr/>
              <a:t>23/11/2021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E04BE71-4FE7-4BB6-97AC-1BC184E7251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1B73BA8-A768-4218-BCD6-4CC0995A7836}" type="datetimeFigureOut">
              <a:rPr lang="pt-BR" smtClean="0"/>
              <a:pPr/>
              <a:t>23/11/2021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E04BE71-4FE7-4BB6-97AC-1BC184E7251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72_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84_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83_0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85_0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829761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ILP - 540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3212976"/>
            <a:ext cx="7772400" cy="2016224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002060"/>
                </a:solidFill>
              </a:rPr>
              <a:t>INFORMÁTICA</a:t>
            </a:r>
          </a:p>
          <a:p>
            <a:r>
              <a:rPr lang="pt-BR" sz="2800" dirty="0">
                <a:solidFill>
                  <a:schemeClr val="tx1"/>
                </a:solidFill>
              </a:rPr>
              <a:t>Linguagem de Programação</a:t>
            </a:r>
          </a:p>
          <a:p>
            <a:pPr>
              <a:lnSpc>
                <a:spcPct val="200000"/>
              </a:lnSpc>
            </a:pPr>
            <a:r>
              <a:rPr lang="pt-BR" sz="2800" dirty="0">
                <a:solidFill>
                  <a:srgbClr val="002060"/>
                </a:solidFill>
              </a:rPr>
              <a:t>Parte XI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1520" y="5733256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Faculdade de Tecnologia de São Paulo</a:t>
            </a:r>
          </a:p>
          <a:p>
            <a:r>
              <a:rPr lang="pt-BR" sz="2400" b="1" dirty="0"/>
              <a:t>Profª. Elisabete da Silva Santos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rgbClr val="00B0F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JAVASCRIPT – Parte 11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0034" y="1500174"/>
            <a:ext cx="8176422" cy="4721010"/>
          </a:xfrm>
          <a:ln>
            <a:solidFill>
              <a:schemeClr val="accent3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EXEMPLOS</a:t>
            </a:r>
          </a:p>
          <a:p>
            <a:pPr>
              <a:lnSpc>
                <a:spcPct val="20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6C2C00"/>
                </a:solidFill>
              </a:rPr>
              <a:t>&lt;script&gt;</a:t>
            </a:r>
          </a:p>
          <a:p>
            <a:pPr>
              <a:lnSpc>
                <a:spcPct val="200000"/>
              </a:lnSpc>
              <a:spcBef>
                <a:spcPts val="0"/>
              </a:spcBef>
              <a:buNone/>
            </a:pPr>
            <a:r>
              <a:rPr lang="pt-BR" b="1" dirty="0"/>
              <a:t>   </a:t>
            </a:r>
            <a:r>
              <a:rPr lang="pt-BR" b="1" dirty="0" err="1"/>
              <a:t>window</a:t>
            </a:r>
            <a:r>
              <a:rPr lang="pt-BR" b="1" dirty="0"/>
              <a:t>.</a:t>
            </a:r>
            <a:r>
              <a:rPr lang="pt-BR" b="1" dirty="0" err="1"/>
              <a:t>alert</a:t>
            </a:r>
            <a:r>
              <a:rPr lang="pt-BR" b="1" dirty="0"/>
              <a:t> (</a:t>
            </a:r>
            <a:r>
              <a:rPr lang="pt-BR" b="1" dirty="0">
                <a:solidFill>
                  <a:srgbClr val="002060"/>
                </a:solidFill>
              </a:rPr>
              <a:t>“Olá Mundo!”</a:t>
            </a:r>
            <a:r>
              <a:rPr lang="pt-BR" b="1" dirty="0"/>
              <a:t> ); </a:t>
            </a:r>
          </a:p>
          <a:p>
            <a:pPr>
              <a:lnSpc>
                <a:spcPct val="200000"/>
              </a:lnSpc>
              <a:spcBef>
                <a:spcPts val="0"/>
              </a:spcBef>
              <a:buNone/>
            </a:pPr>
            <a:r>
              <a:rPr lang="pt-BR" b="1" dirty="0"/>
              <a:t>   </a:t>
            </a:r>
            <a:r>
              <a:rPr lang="pt-BR" b="1" dirty="0" err="1"/>
              <a:t>window</a:t>
            </a:r>
            <a:r>
              <a:rPr lang="pt-BR" b="1" dirty="0"/>
              <a:t>.</a:t>
            </a:r>
            <a:r>
              <a:rPr lang="pt-BR" b="1" dirty="0" err="1"/>
              <a:t>confirm</a:t>
            </a:r>
            <a:r>
              <a:rPr lang="pt-BR" b="1" dirty="0"/>
              <a:t> (</a:t>
            </a:r>
            <a:r>
              <a:rPr lang="pt-BR" b="1" dirty="0">
                <a:solidFill>
                  <a:srgbClr val="002060"/>
                </a:solidFill>
              </a:rPr>
              <a:t>“</a:t>
            </a:r>
            <a:r>
              <a:rPr lang="pt-BR" b="1" dirty="0" err="1">
                <a:solidFill>
                  <a:srgbClr val="002060"/>
                </a:solidFill>
              </a:rPr>
              <a:t>Javascript</a:t>
            </a:r>
            <a:r>
              <a:rPr lang="pt-BR" b="1" dirty="0">
                <a:solidFill>
                  <a:srgbClr val="002060"/>
                </a:solidFill>
              </a:rPr>
              <a:t> é legal?”</a:t>
            </a:r>
            <a:r>
              <a:rPr lang="pt-BR" b="1" dirty="0"/>
              <a:t>);</a:t>
            </a:r>
            <a:endParaRPr lang="pt-BR" dirty="0"/>
          </a:p>
          <a:p>
            <a:pPr>
              <a:lnSpc>
                <a:spcPct val="200000"/>
              </a:lnSpc>
              <a:spcBef>
                <a:spcPts val="0"/>
              </a:spcBef>
              <a:buNone/>
            </a:pPr>
            <a:r>
              <a:rPr lang="pt-BR" b="1" dirty="0"/>
              <a:t>   </a:t>
            </a:r>
            <a:r>
              <a:rPr lang="pt-BR" b="1" dirty="0" err="1"/>
              <a:t>prompt</a:t>
            </a:r>
            <a:r>
              <a:rPr lang="pt-BR" b="1" dirty="0"/>
              <a:t> (</a:t>
            </a:r>
            <a:r>
              <a:rPr lang="pt-BR" b="1" dirty="0">
                <a:solidFill>
                  <a:srgbClr val="002060"/>
                </a:solidFill>
              </a:rPr>
              <a:t>“Digite seu nome”, “”</a:t>
            </a:r>
            <a:r>
              <a:rPr lang="pt-BR" b="1" dirty="0"/>
              <a:t> ) ;</a:t>
            </a:r>
          </a:p>
          <a:p>
            <a:pPr>
              <a:lnSpc>
                <a:spcPct val="20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6C2C00"/>
                </a:solidFill>
              </a:rPr>
              <a:t>&lt;/script&gt;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pt-BR" b="1" dirty="0"/>
          </a:p>
          <a:p>
            <a:pPr algn="ctr">
              <a:lnSpc>
                <a:spcPct val="200000"/>
              </a:lnSpc>
              <a:spcBef>
                <a:spcPts val="0"/>
              </a:spcBef>
              <a:buNone/>
            </a:pPr>
            <a:endParaRPr lang="pt-BR" b="1" dirty="0">
              <a:solidFill>
                <a:srgbClr val="860000"/>
              </a:solidFill>
            </a:endParaRPr>
          </a:p>
          <a:p>
            <a:pPr algn="ctr">
              <a:lnSpc>
                <a:spcPct val="200000"/>
              </a:lnSpc>
              <a:spcBef>
                <a:spcPts val="0"/>
              </a:spcBef>
              <a:buNone/>
            </a:pPr>
            <a:endParaRPr lang="pt-BR" b="1" dirty="0"/>
          </a:p>
          <a:p>
            <a:pPr>
              <a:spcBef>
                <a:spcPts val="0"/>
              </a:spcBef>
              <a:buNone/>
            </a:pP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 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986856" y="257878"/>
            <a:ext cx="714608" cy="1154233"/>
          </a:xfrm>
          <a:prstGeom prst="rect">
            <a:avLst/>
          </a:prstGeom>
          <a:solidFill>
            <a:srgbClr val="0070C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noProof="0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rgbClr val="00B0F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JAVASCRIPT – Parte 11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0034" y="1500174"/>
            <a:ext cx="8176422" cy="4721010"/>
          </a:xfrm>
          <a:ln>
            <a:solidFill>
              <a:schemeClr val="accent3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CRIAÇÃO DE JANELAS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pt-BR" b="1" dirty="0"/>
              <a:t>Formato:</a:t>
            </a:r>
          </a:p>
          <a:p>
            <a:pPr>
              <a:lnSpc>
                <a:spcPct val="20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002060"/>
                </a:solidFill>
              </a:rPr>
              <a:t>var janela = </a:t>
            </a:r>
            <a:r>
              <a:rPr lang="pt-BR" b="1" dirty="0" err="1">
                <a:solidFill>
                  <a:srgbClr val="002060"/>
                </a:solidFill>
              </a:rPr>
              <a:t>window</a:t>
            </a:r>
            <a:r>
              <a:rPr lang="pt-BR" b="1" dirty="0">
                <a:solidFill>
                  <a:srgbClr val="002060"/>
                </a:solidFill>
              </a:rPr>
              <a:t>.open(“</a:t>
            </a:r>
            <a:r>
              <a:rPr lang="pt-BR" b="1" dirty="0">
                <a:solidFill>
                  <a:srgbClr val="860000"/>
                </a:solidFill>
              </a:rPr>
              <a:t>url</a:t>
            </a:r>
            <a:r>
              <a:rPr lang="pt-BR" b="1" dirty="0">
                <a:solidFill>
                  <a:srgbClr val="002060"/>
                </a:solidFill>
              </a:rPr>
              <a:t>”, “</a:t>
            </a:r>
            <a:r>
              <a:rPr lang="pt-BR" b="1" dirty="0" err="1">
                <a:solidFill>
                  <a:srgbClr val="860000"/>
                </a:solidFill>
              </a:rPr>
              <a:t>name</a:t>
            </a:r>
            <a:r>
              <a:rPr lang="pt-BR" b="1" dirty="0">
                <a:solidFill>
                  <a:srgbClr val="002060"/>
                </a:solidFill>
              </a:rPr>
              <a:t>”, “</a:t>
            </a:r>
            <a:r>
              <a:rPr lang="pt-BR" b="1" dirty="0">
                <a:solidFill>
                  <a:srgbClr val="860000"/>
                </a:solidFill>
              </a:rPr>
              <a:t>recursos</a:t>
            </a:r>
            <a:r>
              <a:rPr lang="pt-BR" b="1" dirty="0">
                <a:solidFill>
                  <a:srgbClr val="002060"/>
                </a:solidFill>
              </a:rPr>
              <a:t>”);</a:t>
            </a:r>
          </a:p>
          <a:p>
            <a:pPr>
              <a:lnSpc>
                <a:spcPct val="200000"/>
              </a:lnSpc>
              <a:spcBef>
                <a:spcPts val="0"/>
              </a:spcBef>
              <a:buNone/>
            </a:pPr>
            <a:r>
              <a:rPr lang="pt-BR" b="1" dirty="0"/>
              <a:t>Recursos: </a:t>
            </a:r>
            <a:r>
              <a:rPr lang="pt-BR" dirty="0"/>
              <a:t>(Valores em pixels)</a:t>
            </a:r>
          </a:p>
          <a:p>
            <a:pPr>
              <a:spcBef>
                <a:spcPts val="1200"/>
              </a:spcBef>
            </a:pPr>
            <a:r>
              <a:rPr lang="pt-BR" b="1" dirty="0" err="1">
                <a:solidFill>
                  <a:srgbClr val="002060"/>
                </a:solidFill>
              </a:rPr>
              <a:t>width</a:t>
            </a:r>
            <a:r>
              <a:rPr lang="pt-BR" b="1" dirty="0">
                <a:solidFill>
                  <a:srgbClr val="002060"/>
                </a:solidFill>
              </a:rPr>
              <a:t>   </a:t>
            </a:r>
            <a:r>
              <a:rPr lang="pt-BR" b="1" dirty="0"/>
              <a:t>- Largura</a:t>
            </a:r>
          </a:p>
          <a:p>
            <a:pPr>
              <a:spcBef>
                <a:spcPts val="300"/>
              </a:spcBef>
            </a:pPr>
            <a:r>
              <a:rPr lang="pt-BR" b="1" dirty="0" err="1">
                <a:solidFill>
                  <a:srgbClr val="002060"/>
                </a:solidFill>
              </a:rPr>
              <a:t>height</a:t>
            </a:r>
            <a:r>
              <a:rPr lang="pt-BR" b="1" dirty="0">
                <a:solidFill>
                  <a:srgbClr val="002060"/>
                </a:solidFill>
              </a:rPr>
              <a:t>  </a:t>
            </a:r>
            <a:r>
              <a:rPr lang="pt-BR" b="1" dirty="0"/>
              <a:t>- Altura</a:t>
            </a:r>
          </a:p>
          <a:p>
            <a:pPr>
              <a:spcBef>
                <a:spcPts val="300"/>
              </a:spcBef>
            </a:pPr>
            <a:r>
              <a:rPr lang="pt-BR" b="1" dirty="0">
                <a:solidFill>
                  <a:srgbClr val="002060"/>
                </a:solidFill>
              </a:rPr>
              <a:t>top       </a:t>
            </a:r>
            <a:r>
              <a:rPr lang="pt-BR" b="1" dirty="0"/>
              <a:t>- Posição a partir do topo da janela</a:t>
            </a:r>
          </a:p>
          <a:p>
            <a:pPr>
              <a:spcBef>
                <a:spcPts val="300"/>
              </a:spcBef>
            </a:pPr>
            <a:r>
              <a:rPr lang="pt-BR" b="1" dirty="0" err="1">
                <a:solidFill>
                  <a:srgbClr val="002060"/>
                </a:solidFill>
              </a:rPr>
              <a:t>left</a:t>
            </a:r>
            <a:r>
              <a:rPr lang="pt-BR" b="1" dirty="0">
                <a:solidFill>
                  <a:srgbClr val="002060"/>
                </a:solidFill>
              </a:rPr>
              <a:t>       </a:t>
            </a:r>
            <a:r>
              <a:rPr lang="pt-BR" b="1" dirty="0"/>
              <a:t>- Posição a partir do topo à esquerda</a:t>
            </a:r>
          </a:p>
          <a:p>
            <a:pPr>
              <a:spcBef>
                <a:spcPts val="0"/>
              </a:spcBef>
              <a:buNone/>
            </a:pPr>
            <a:endParaRPr lang="pt-BR" b="1" dirty="0"/>
          </a:p>
          <a:p>
            <a:pPr algn="ctr">
              <a:lnSpc>
                <a:spcPct val="200000"/>
              </a:lnSpc>
              <a:spcBef>
                <a:spcPts val="0"/>
              </a:spcBef>
              <a:buNone/>
            </a:pPr>
            <a:endParaRPr lang="pt-BR" b="1" dirty="0"/>
          </a:p>
          <a:p>
            <a:pPr>
              <a:spcBef>
                <a:spcPts val="0"/>
              </a:spcBef>
              <a:buNone/>
            </a:pP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 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986856" y="257878"/>
            <a:ext cx="714608" cy="1154233"/>
          </a:xfrm>
          <a:prstGeom prst="rect">
            <a:avLst/>
          </a:prstGeom>
          <a:solidFill>
            <a:srgbClr val="0070C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noProof="0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rgbClr val="00B0F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JAVASCRIPT – Parte 11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0034" y="1500174"/>
            <a:ext cx="8176422" cy="4721010"/>
          </a:xfrm>
          <a:ln>
            <a:solidFill>
              <a:schemeClr val="accent3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ctr">
              <a:lnSpc>
                <a:spcPct val="25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EXERCÍCIO</a:t>
            </a:r>
          </a:p>
          <a:p>
            <a:pPr>
              <a:lnSpc>
                <a:spcPct val="25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1)</a:t>
            </a:r>
            <a:r>
              <a:rPr lang="pt-BR" b="1" dirty="0"/>
              <a:t> Aumente o tamanho da “janelinha”.</a:t>
            </a:r>
          </a:p>
          <a:p>
            <a:pPr>
              <a:lnSpc>
                <a:spcPct val="25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2)</a:t>
            </a:r>
            <a:r>
              <a:rPr lang="pt-BR" b="1" dirty="0"/>
              <a:t> Defina uma posição inicial para a “janelinha”.</a:t>
            </a:r>
          </a:p>
          <a:p>
            <a:pPr>
              <a:lnSpc>
                <a:spcPct val="25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3)</a:t>
            </a:r>
            <a:r>
              <a:rPr lang="pt-BR" b="1" dirty="0"/>
              <a:t> Escreva uma frase na “janelinha”.</a:t>
            </a:r>
          </a:p>
          <a:p>
            <a:pPr>
              <a:lnSpc>
                <a:spcPct val="25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4)</a:t>
            </a:r>
            <a:r>
              <a:rPr lang="pt-BR" b="1" dirty="0"/>
              <a:t> Crie um botão para fechar a “janelinha”.</a:t>
            </a:r>
          </a:p>
          <a:p>
            <a:pPr algn="ctr">
              <a:lnSpc>
                <a:spcPct val="200000"/>
              </a:lnSpc>
              <a:spcBef>
                <a:spcPts val="0"/>
              </a:spcBef>
              <a:buNone/>
            </a:pPr>
            <a:endParaRPr lang="pt-BR" b="1" dirty="0">
              <a:solidFill>
                <a:srgbClr val="860000"/>
              </a:solidFill>
            </a:endParaRPr>
          </a:p>
          <a:p>
            <a:pPr algn="ctr">
              <a:lnSpc>
                <a:spcPct val="200000"/>
              </a:lnSpc>
              <a:spcBef>
                <a:spcPts val="0"/>
              </a:spcBef>
              <a:buNone/>
            </a:pPr>
            <a:endParaRPr lang="pt-BR" b="1" dirty="0"/>
          </a:p>
          <a:p>
            <a:pPr>
              <a:spcBef>
                <a:spcPts val="0"/>
              </a:spcBef>
              <a:buNone/>
            </a:pP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 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986856" y="257878"/>
            <a:ext cx="714608" cy="1154233"/>
          </a:xfrm>
          <a:prstGeom prst="rect">
            <a:avLst/>
          </a:prstGeom>
          <a:solidFill>
            <a:srgbClr val="0070C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rgbClr val="00B0F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JAVASCRIPT – Parte 11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0034" y="1500174"/>
            <a:ext cx="8176422" cy="4721010"/>
          </a:xfrm>
          <a:ln>
            <a:solidFill>
              <a:schemeClr val="accent3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ctr">
              <a:lnSpc>
                <a:spcPct val="25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FLUXOS NO DOCUMENTO</a:t>
            </a:r>
          </a:p>
          <a:p>
            <a:pPr>
              <a:lnSpc>
                <a:spcPct val="200000"/>
              </a:lnSpc>
              <a:spcBef>
                <a:spcPts val="0"/>
              </a:spcBef>
              <a:buNone/>
            </a:pPr>
            <a:r>
              <a:rPr lang="pt-BR" b="1" dirty="0" err="1"/>
              <a:t>function</a:t>
            </a:r>
            <a:r>
              <a:rPr lang="pt-BR" b="1" dirty="0"/>
              <a:t> janelinha( ){</a:t>
            </a:r>
          </a:p>
          <a:p>
            <a:pPr>
              <a:spcBef>
                <a:spcPts val="0"/>
              </a:spcBef>
              <a:buNone/>
            </a:pPr>
            <a:r>
              <a:rPr lang="pt-BR" b="1" dirty="0"/>
              <a:t>    ...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002060"/>
                </a:solidFill>
              </a:rPr>
              <a:t>    </a:t>
            </a:r>
            <a:r>
              <a:rPr lang="pt-BR" b="1" dirty="0" err="1"/>
              <a:t>jan.</a:t>
            </a:r>
            <a:r>
              <a:rPr lang="pt-BR" b="1" dirty="0" err="1">
                <a:solidFill>
                  <a:srgbClr val="002060"/>
                </a:solidFill>
              </a:rPr>
              <a:t>document.open</a:t>
            </a:r>
            <a:r>
              <a:rPr lang="pt-BR" b="1" dirty="0">
                <a:solidFill>
                  <a:srgbClr val="002060"/>
                </a:solidFill>
              </a:rPr>
              <a:t>( );</a:t>
            </a:r>
          </a:p>
          <a:p>
            <a:pPr>
              <a:lnSpc>
                <a:spcPct val="200000"/>
              </a:lnSpc>
              <a:spcBef>
                <a:spcPts val="0"/>
              </a:spcBef>
              <a:buNone/>
            </a:pPr>
            <a:r>
              <a:rPr lang="pt-BR" b="1" dirty="0"/>
              <a:t>    </a:t>
            </a:r>
            <a:r>
              <a:rPr lang="pt-BR" b="1" dirty="0" err="1"/>
              <a:t>jan.document.write</a:t>
            </a:r>
            <a:r>
              <a:rPr lang="pt-BR" b="1" dirty="0"/>
              <a:t>( “Escrevendo na janelinha!”);</a:t>
            </a:r>
          </a:p>
          <a:p>
            <a:pPr>
              <a:lnSpc>
                <a:spcPct val="20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C00000"/>
                </a:solidFill>
              </a:rPr>
              <a:t>    </a:t>
            </a:r>
            <a:r>
              <a:rPr lang="pt-BR" b="1" dirty="0" err="1"/>
              <a:t>jan.</a:t>
            </a:r>
            <a:r>
              <a:rPr lang="pt-BR" b="1" dirty="0" err="1">
                <a:solidFill>
                  <a:srgbClr val="002060"/>
                </a:solidFill>
              </a:rPr>
              <a:t>document.close</a:t>
            </a:r>
            <a:r>
              <a:rPr lang="pt-BR" b="1" dirty="0">
                <a:solidFill>
                  <a:srgbClr val="002060"/>
                </a:solidFill>
              </a:rPr>
              <a:t>( );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pt-BR" b="1" dirty="0"/>
              <a:t>}</a:t>
            </a:r>
          </a:p>
          <a:p>
            <a:pPr algn="ctr">
              <a:lnSpc>
                <a:spcPct val="200000"/>
              </a:lnSpc>
              <a:spcBef>
                <a:spcPts val="0"/>
              </a:spcBef>
              <a:buNone/>
            </a:pPr>
            <a:endParaRPr lang="pt-BR" b="1" dirty="0"/>
          </a:p>
          <a:p>
            <a:pPr>
              <a:spcBef>
                <a:spcPts val="0"/>
              </a:spcBef>
              <a:buNone/>
            </a:pP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 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986856" y="257878"/>
            <a:ext cx="714608" cy="1154233"/>
          </a:xfrm>
          <a:prstGeom prst="rect">
            <a:avLst/>
          </a:prstGeom>
          <a:solidFill>
            <a:srgbClr val="0070C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noProof="0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rgbClr val="00B0F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JAVASCRIPT – Parte 11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0034" y="1500174"/>
            <a:ext cx="8176422" cy="4721010"/>
          </a:xfrm>
          <a:ln>
            <a:solidFill>
              <a:schemeClr val="accent3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ctr">
              <a:lnSpc>
                <a:spcPct val="25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EXERCÍCIO</a:t>
            </a:r>
          </a:p>
          <a:p>
            <a:pPr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002060"/>
                </a:solidFill>
              </a:rPr>
              <a:t>Complete o exercício anterior:</a:t>
            </a:r>
          </a:p>
          <a:p>
            <a:pPr>
              <a:lnSpc>
                <a:spcPct val="200000"/>
              </a:lnSpc>
              <a:spcBef>
                <a:spcPts val="0"/>
              </a:spcBef>
              <a:buNone/>
            </a:pPr>
            <a:r>
              <a:rPr lang="pt-BR" b="1" dirty="0"/>
              <a:t>1) Crie um botão que ao ser clicado sobrescreva o conteúdo do documento da “janelinha”.</a:t>
            </a:r>
          </a:p>
          <a:p>
            <a:pPr>
              <a:lnSpc>
                <a:spcPct val="200000"/>
              </a:lnSpc>
              <a:spcBef>
                <a:spcPts val="0"/>
              </a:spcBef>
              <a:buNone/>
            </a:pPr>
            <a:r>
              <a:rPr lang="pt-BR" b="1" dirty="0"/>
              <a:t>2) Inclua um botão dentro da “janelinha” que a feche ao ser clicado.</a:t>
            </a:r>
          </a:p>
          <a:p>
            <a:pPr>
              <a:spcBef>
                <a:spcPts val="0"/>
              </a:spcBef>
              <a:buNone/>
            </a:pP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 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986856" y="257878"/>
            <a:ext cx="714608" cy="1154233"/>
          </a:xfrm>
          <a:prstGeom prst="rect">
            <a:avLst/>
          </a:prstGeom>
          <a:solidFill>
            <a:srgbClr val="0070C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rgbClr val="00B0F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JAVASCRIPT – Parte 11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0034" y="1500174"/>
            <a:ext cx="8176422" cy="4721010"/>
          </a:xfrm>
          <a:ln>
            <a:solidFill>
              <a:schemeClr val="accent3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ctr">
              <a:lnSpc>
                <a:spcPct val="25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TEMPORIZADORES</a:t>
            </a:r>
          </a:p>
          <a:p>
            <a:pPr>
              <a:lnSpc>
                <a:spcPct val="250000"/>
              </a:lnSpc>
              <a:spcBef>
                <a:spcPts val="0"/>
              </a:spcBef>
            </a:pPr>
            <a:r>
              <a:rPr lang="pt-BR" b="1" dirty="0" err="1">
                <a:solidFill>
                  <a:srgbClr val="002060"/>
                </a:solidFill>
              </a:rPr>
              <a:t>setTimeout</a:t>
            </a:r>
            <a:r>
              <a:rPr lang="pt-BR" b="1" dirty="0">
                <a:solidFill>
                  <a:srgbClr val="002060"/>
                </a:solidFill>
              </a:rPr>
              <a:t> (</a:t>
            </a:r>
            <a:r>
              <a:rPr lang="pt-BR" b="1" dirty="0">
                <a:solidFill>
                  <a:srgbClr val="860000"/>
                </a:solidFill>
              </a:rPr>
              <a:t>s</a:t>
            </a:r>
            <a:r>
              <a:rPr lang="pt-BR" b="1" dirty="0"/>
              <a:t> </a:t>
            </a:r>
            <a:r>
              <a:rPr lang="pt-BR" b="1" dirty="0">
                <a:solidFill>
                  <a:srgbClr val="002060"/>
                </a:solidFill>
              </a:rPr>
              <a:t>)</a:t>
            </a:r>
            <a:r>
              <a:rPr lang="pt-BR" b="1" dirty="0"/>
              <a:t> – Executa  uma vez após um tempo</a:t>
            </a:r>
          </a:p>
          <a:p>
            <a:pPr>
              <a:lnSpc>
                <a:spcPct val="250000"/>
              </a:lnSpc>
              <a:spcBef>
                <a:spcPts val="0"/>
              </a:spcBef>
            </a:pPr>
            <a:r>
              <a:rPr lang="pt-BR" b="1" dirty="0" err="1">
                <a:solidFill>
                  <a:srgbClr val="002060"/>
                </a:solidFill>
              </a:rPr>
              <a:t>clearTimeout</a:t>
            </a:r>
            <a:r>
              <a:rPr lang="pt-BR" b="1" dirty="0"/>
              <a:t> </a:t>
            </a:r>
            <a:r>
              <a:rPr lang="pt-BR" b="1" dirty="0">
                <a:solidFill>
                  <a:srgbClr val="002060"/>
                </a:solidFill>
              </a:rPr>
              <a:t>( </a:t>
            </a:r>
            <a:r>
              <a:rPr lang="pt-BR" b="1" dirty="0">
                <a:solidFill>
                  <a:srgbClr val="860000"/>
                </a:solidFill>
              </a:rPr>
              <a:t>s </a:t>
            </a:r>
            <a:r>
              <a:rPr lang="pt-BR" b="1" dirty="0">
                <a:solidFill>
                  <a:srgbClr val="002060"/>
                </a:solidFill>
              </a:rPr>
              <a:t>)</a:t>
            </a:r>
            <a:r>
              <a:rPr lang="pt-BR" b="1" dirty="0"/>
              <a:t> – Encerra temporizador</a:t>
            </a:r>
          </a:p>
          <a:p>
            <a:pPr>
              <a:lnSpc>
                <a:spcPct val="250000"/>
              </a:lnSpc>
              <a:spcBef>
                <a:spcPts val="0"/>
              </a:spcBef>
            </a:pPr>
            <a:r>
              <a:rPr lang="pt-BR" b="1" dirty="0" err="1">
                <a:solidFill>
                  <a:srgbClr val="002060"/>
                </a:solidFill>
              </a:rPr>
              <a:t>setInterval</a:t>
            </a:r>
            <a:r>
              <a:rPr lang="pt-BR" b="1" dirty="0">
                <a:solidFill>
                  <a:srgbClr val="002060"/>
                </a:solidFill>
              </a:rPr>
              <a:t>( </a:t>
            </a:r>
            <a:r>
              <a:rPr lang="pt-BR" b="1" dirty="0">
                <a:solidFill>
                  <a:srgbClr val="860000"/>
                </a:solidFill>
              </a:rPr>
              <a:t>s</a:t>
            </a:r>
            <a:r>
              <a:rPr lang="pt-BR" b="1" dirty="0">
                <a:solidFill>
                  <a:srgbClr val="002060"/>
                </a:solidFill>
              </a:rPr>
              <a:t>)</a:t>
            </a:r>
            <a:r>
              <a:rPr lang="pt-BR" b="1" dirty="0"/>
              <a:t>–Executa várias vezes após um tempo</a:t>
            </a:r>
          </a:p>
          <a:p>
            <a:pPr>
              <a:lnSpc>
                <a:spcPct val="250000"/>
              </a:lnSpc>
              <a:spcBef>
                <a:spcPts val="0"/>
              </a:spcBef>
            </a:pPr>
            <a:r>
              <a:rPr lang="pt-BR" b="1" dirty="0" err="1">
                <a:solidFill>
                  <a:srgbClr val="002060"/>
                </a:solidFill>
              </a:rPr>
              <a:t>clearInterval</a:t>
            </a:r>
            <a:r>
              <a:rPr lang="pt-BR" b="1" dirty="0">
                <a:solidFill>
                  <a:srgbClr val="002060"/>
                </a:solidFill>
              </a:rPr>
              <a:t>( </a:t>
            </a:r>
            <a:r>
              <a:rPr lang="pt-BR" b="1" dirty="0">
                <a:solidFill>
                  <a:srgbClr val="860000"/>
                </a:solidFill>
              </a:rPr>
              <a:t>s </a:t>
            </a:r>
            <a:r>
              <a:rPr lang="pt-BR" b="1" dirty="0">
                <a:solidFill>
                  <a:srgbClr val="002060"/>
                </a:solidFill>
              </a:rPr>
              <a:t>) </a:t>
            </a:r>
            <a:r>
              <a:rPr lang="pt-BR" b="1" dirty="0"/>
              <a:t>– Encerra temporizador 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pt-BR" b="1" dirty="0"/>
          </a:p>
          <a:p>
            <a:pPr algn="ctr">
              <a:lnSpc>
                <a:spcPct val="200000"/>
              </a:lnSpc>
              <a:spcBef>
                <a:spcPts val="0"/>
              </a:spcBef>
              <a:buNone/>
            </a:pPr>
            <a:endParaRPr lang="pt-BR" b="1" dirty="0">
              <a:solidFill>
                <a:srgbClr val="860000"/>
              </a:solidFill>
            </a:endParaRPr>
          </a:p>
          <a:p>
            <a:pPr algn="ctr">
              <a:lnSpc>
                <a:spcPct val="200000"/>
              </a:lnSpc>
              <a:spcBef>
                <a:spcPts val="0"/>
              </a:spcBef>
              <a:buNone/>
            </a:pPr>
            <a:endParaRPr lang="pt-BR" b="1" dirty="0"/>
          </a:p>
          <a:p>
            <a:pPr>
              <a:spcBef>
                <a:spcPts val="0"/>
              </a:spcBef>
              <a:buNone/>
            </a:pP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 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986856" y="257878"/>
            <a:ext cx="714608" cy="1154233"/>
          </a:xfrm>
          <a:prstGeom prst="rect">
            <a:avLst/>
          </a:prstGeom>
          <a:solidFill>
            <a:srgbClr val="0070C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rgbClr val="00B0F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JAVASCRIPT – Parte 11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0034" y="1500174"/>
            <a:ext cx="8176422" cy="4721010"/>
          </a:xfrm>
          <a:ln>
            <a:solidFill>
              <a:schemeClr val="accent3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ctr">
              <a:lnSpc>
                <a:spcPct val="300000"/>
              </a:lnSpc>
              <a:spcBef>
                <a:spcPts val="0"/>
              </a:spcBef>
              <a:buNone/>
            </a:pPr>
            <a:r>
              <a:rPr lang="pt-BR" sz="2800" b="1" dirty="0">
                <a:solidFill>
                  <a:srgbClr val="860000"/>
                </a:solidFill>
              </a:rPr>
              <a:t>EXEMPLO I</a:t>
            </a:r>
          </a:p>
          <a:p>
            <a:pPr>
              <a:lnSpc>
                <a:spcPct val="30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6C2C00"/>
                </a:solidFill>
              </a:rPr>
              <a:t>&lt;script&gt;</a:t>
            </a:r>
          </a:p>
          <a:p>
            <a:pPr>
              <a:lnSpc>
                <a:spcPct val="200000"/>
              </a:lnSpc>
              <a:spcBef>
                <a:spcPts val="600"/>
              </a:spcBef>
              <a:buNone/>
            </a:pPr>
            <a:r>
              <a:rPr lang="pt-BR" b="1" dirty="0"/>
              <a:t>   </a:t>
            </a:r>
            <a:r>
              <a:rPr lang="pt-BR" b="1" dirty="0" err="1"/>
              <a:t>window</a:t>
            </a:r>
            <a:r>
              <a:rPr lang="pt-BR" b="1" dirty="0"/>
              <a:t>.</a:t>
            </a:r>
            <a:r>
              <a:rPr lang="pt-BR" b="1" dirty="0" err="1">
                <a:solidFill>
                  <a:srgbClr val="002060"/>
                </a:solidFill>
              </a:rPr>
              <a:t>setTimeout</a:t>
            </a:r>
            <a:r>
              <a:rPr lang="pt-BR" b="1" dirty="0">
                <a:solidFill>
                  <a:srgbClr val="002060"/>
                </a:solidFill>
              </a:rPr>
              <a:t>(“</a:t>
            </a:r>
            <a:r>
              <a:rPr lang="pt-BR" b="1" dirty="0" err="1">
                <a:solidFill>
                  <a:srgbClr val="860000"/>
                </a:solidFill>
              </a:rPr>
              <a:t>alert</a:t>
            </a:r>
            <a:r>
              <a:rPr lang="pt-BR" b="1" dirty="0">
                <a:solidFill>
                  <a:srgbClr val="860000"/>
                </a:solidFill>
              </a:rPr>
              <a:t>(</a:t>
            </a:r>
            <a:r>
              <a:rPr lang="pt-BR" b="1" dirty="0"/>
              <a:t>‘Olá, após seg.’</a:t>
            </a:r>
            <a:r>
              <a:rPr lang="pt-BR" b="1" dirty="0">
                <a:solidFill>
                  <a:srgbClr val="860000"/>
                </a:solidFill>
              </a:rPr>
              <a:t>)</a:t>
            </a:r>
            <a:r>
              <a:rPr lang="pt-BR" b="1" dirty="0">
                <a:solidFill>
                  <a:srgbClr val="002060"/>
                </a:solidFill>
              </a:rPr>
              <a:t>”,</a:t>
            </a:r>
            <a:r>
              <a:rPr lang="pt-BR" b="1" dirty="0">
                <a:solidFill>
                  <a:srgbClr val="860000"/>
                </a:solidFill>
              </a:rPr>
              <a:t>3000</a:t>
            </a:r>
            <a:r>
              <a:rPr lang="pt-BR" b="1" dirty="0">
                <a:solidFill>
                  <a:srgbClr val="002060"/>
                </a:solidFill>
              </a:rPr>
              <a:t>)</a:t>
            </a:r>
            <a:r>
              <a:rPr lang="pt-BR" b="1" dirty="0"/>
              <a:t>;</a:t>
            </a:r>
          </a:p>
          <a:p>
            <a:pPr>
              <a:lnSpc>
                <a:spcPct val="250000"/>
              </a:lnSpc>
              <a:spcBef>
                <a:spcPts val="600"/>
              </a:spcBef>
              <a:buNone/>
            </a:pPr>
            <a:r>
              <a:rPr lang="pt-BR" b="1" dirty="0">
                <a:solidFill>
                  <a:srgbClr val="6C2C00"/>
                </a:solidFill>
              </a:rPr>
              <a:t>&lt;/script&gt;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pt-BR" b="1" dirty="0"/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pt-BR" b="1" dirty="0"/>
          </a:p>
          <a:p>
            <a:pPr algn="ctr">
              <a:lnSpc>
                <a:spcPct val="200000"/>
              </a:lnSpc>
              <a:spcBef>
                <a:spcPts val="0"/>
              </a:spcBef>
              <a:buNone/>
            </a:pPr>
            <a:endParaRPr lang="pt-BR" b="1" dirty="0">
              <a:solidFill>
                <a:srgbClr val="860000"/>
              </a:solidFill>
            </a:endParaRPr>
          </a:p>
          <a:p>
            <a:pPr algn="ctr">
              <a:lnSpc>
                <a:spcPct val="200000"/>
              </a:lnSpc>
              <a:spcBef>
                <a:spcPts val="0"/>
              </a:spcBef>
              <a:buNone/>
            </a:pPr>
            <a:endParaRPr lang="pt-BR" b="1" dirty="0"/>
          </a:p>
          <a:p>
            <a:pPr>
              <a:spcBef>
                <a:spcPts val="0"/>
              </a:spcBef>
              <a:buNone/>
            </a:pP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 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986856" y="257878"/>
            <a:ext cx="714608" cy="1154233"/>
          </a:xfrm>
          <a:prstGeom prst="rect">
            <a:avLst/>
          </a:prstGeom>
          <a:solidFill>
            <a:srgbClr val="0070C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rgbClr val="00B0F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JAVASCRIPT – Parte 11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0034" y="1500174"/>
            <a:ext cx="8176422" cy="4721010"/>
          </a:xfrm>
          <a:ln>
            <a:solidFill>
              <a:schemeClr val="accent3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800" b="1" dirty="0">
                <a:solidFill>
                  <a:srgbClr val="860000"/>
                </a:solidFill>
              </a:rPr>
              <a:t>EXEMPLO II</a:t>
            </a:r>
          </a:p>
          <a:p>
            <a:pPr>
              <a:spcBef>
                <a:spcPts val="0"/>
              </a:spcBef>
              <a:buNone/>
            </a:pPr>
            <a:r>
              <a:rPr lang="pt-BR" b="1" dirty="0"/>
              <a:t>   &lt;script&gt;  </a:t>
            </a:r>
          </a:p>
          <a:p>
            <a:pPr>
              <a:spcBef>
                <a:spcPts val="0"/>
              </a:spcBef>
              <a:buNone/>
            </a:pPr>
            <a:r>
              <a:rPr lang="pt-BR" b="1" dirty="0"/>
              <a:t>      var i=0;</a:t>
            </a:r>
          </a:p>
          <a:p>
            <a:pPr>
              <a:spcBef>
                <a:spcPts val="0"/>
              </a:spcBef>
              <a:buNone/>
            </a:pPr>
            <a:r>
              <a:rPr lang="pt-BR" b="1" dirty="0"/>
              <a:t>      </a:t>
            </a:r>
            <a:r>
              <a:rPr lang="pt-BR" b="1" dirty="0" err="1"/>
              <a:t>function</a:t>
            </a:r>
            <a:r>
              <a:rPr lang="pt-BR" b="1" dirty="0"/>
              <a:t> ola( ) {</a:t>
            </a:r>
          </a:p>
          <a:p>
            <a:pPr>
              <a:spcBef>
                <a:spcPts val="0"/>
              </a:spcBef>
              <a:buNone/>
            </a:pPr>
            <a:r>
              <a:rPr lang="pt-BR" b="1" dirty="0"/>
              <a:t>          console.</a:t>
            </a:r>
            <a:r>
              <a:rPr lang="pt-BR" b="1" dirty="0" err="1"/>
              <a:t>log</a:t>
            </a:r>
            <a:r>
              <a:rPr lang="pt-BR" b="1" dirty="0"/>
              <a:t>(i++);  }</a:t>
            </a:r>
          </a:p>
          <a:p>
            <a:pPr>
              <a:spcBef>
                <a:spcPts val="0"/>
              </a:spcBef>
              <a:buNone/>
            </a:pPr>
            <a:r>
              <a:rPr lang="pt-BR" b="1" dirty="0"/>
              <a:t>   &lt;/script&gt;...</a:t>
            </a:r>
          </a:p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pt-BR" b="1" dirty="0">
                <a:solidFill>
                  <a:srgbClr val="6C2C00"/>
                </a:solidFill>
              </a:rPr>
              <a:t>&lt;</a:t>
            </a:r>
            <a:r>
              <a:rPr lang="pt-BR" b="1" dirty="0" err="1">
                <a:solidFill>
                  <a:srgbClr val="6C2C00"/>
                </a:solidFill>
              </a:rPr>
              <a:t>body</a:t>
            </a:r>
            <a:r>
              <a:rPr lang="pt-BR" b="1" dirty="0">
                <a:solidFill>
                  <a:srgbClr val="6C2C00"/>
                </a:solidFill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pt-BR" b="1" dirty="0"/>
              <a:t>  &lt;</a:t>
            </a:r>
            <a:r>
              <a:rPr lang="pt-BR" b="1" dirty="0" err="1"/>
              <a:t>button</a:t>
            </a:r>
            <a:r>
              <a:rPr lang="pt-BR" b="1" dirty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pt-BR" b="1" dirty="0"/>
              <a:t>     </a:t>
            </a:r>
            <a:r>
              <a:rPr lang="pt-BR" b="1" dirty="0" err="1"/>
              <a:t>onclick</a:t>
            </a:r>
            <a:r>
              <a:rPr lang="pt-BR" b="1" dirty="0"/>
              <a:t>=“</a:t>
            </a:r>
            <a:r>
              <a:rPr lang="pt-BR" b="1" dirty="0" err="1">
                <a:solidFill>
                  <a:srgbClr val="002060"/>
                </a:solidFill>
              </a:rPr>
              <a:t>window</a:t>
            </a:r>
            <a:r>
              <a:rPr lang="pt-BR" b="1" dirty="0">
                <a:solidFill>
                  <a:srgbClr val="002060"/>
                </a:solidFill>
              </a:rPr>
              <a:t>.</a:t>
            </a:r>
            <a:r>
              <a:rPr lang="pt-BR" b="1" dirty="0" err="1">
                <a:solidFill>
                  <a:srgbClr val="002060"/>
                </a:solidFill>
              </a:rPr>
              <a:t>setInterval</a:t>
            </a:r>
            <a:r>
              <a:rPr lang="pt-BR" b="1" dirty="0">
                <a:solidFill>
                  <a:srgbClr val="002060"/>
                </a:solidFill>
              </a:rPr>
              <a:t>(</a:t>
            </a:r>
            <a:r>
              <a:rPr lang="pt-BR" b="1" dirty="0"/>
              <a:t>'ola( )',1000</a:t>
            </a:r>
            <a:r>
              <a:rPr lang="pt-BR" b="1" dirty="0">
                <a:solidFill>
                  <a:srgbClr val="002060"/>
                </a:solidFill>
              </a:rPr>
              <a:t>)</a:t>
            </a:r>
            <a:r>
              <a:rPr lang="pt-BR" b="1" dirty="0"/>
              <a:t>;"&gt;</a:t>
            </a:r>
          </a:p>
          <a:p>
            <a:pPr>
              <a:spcBef>
                <a:spcPts val="0"/>
              </a:spcBef>
              <a:buNone/>
            </a:pPr>
            <a:r>
              <a:rPr lang="pt-BR" b="1" dirty="0"/>
              <a:t>     Iniciar</a:t>
            </a:r>
          </a:p>
          <a:p>
            <a:pPr>
              <a:spcBef>
                <a:spcPts val="0"/>
              </a:spcBef>
              <a:buNone/>
            </a:pPr>
            <a:r>
              <a:rPr lang="pt-BR" b="1" dirty="0"/>
              <a:t>  &lt;/</a:t>
            </a:r>
            <a:r>
              <a:rPr lang="pt-BR" b="1" dirty="0" err="1"/>
              <a:t>button</a:t>
            </a:r>
            <a:r>
              <a:rPr lang="pt-BR" b="1" dirty="0"/>
              <a:t>&gt;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pt-BR" b="1" dirty="0"/>
          </a:p>
          <a:p>
            <a:pPr algn="ctr">
              <a:lnSpc>
                <a:spcPct val="200000"/>
              </a:lnSpc>
              <a:spcBef>
                <a:spcPts val="0"/>
              </a:spcBef>
              <a:buNone/>
            </a:pPr>
            <a:endParaRPr lang="pt-BR" b="1" dirty="0">
              <a:solidFill>
                <a:srgbClr val="860000"/>
              </a:solidFill>
            </a:endParaRPr>
          </a:p>
          <a:p>
            <a:pPr algn="ctr">
              <a:lnSpc>
                <a:spcPct val="200000"/>
              </a:lnSpc>
              <a:spcBef>
                <a:spcPts val="0"/>
              </a:spcBef>
              <a:buNone/>
            </a:pPr>
            <a:endParaRPr lang="pt-BR" b="1" dirty="0"/>
          </a:p>
          <a:p>
            <a:pPr>
              <a:spcBef>
                <a:spcPts val="0"/>
              </a:spcBef>
              <a:buNone/>
            </a:pP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 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986856" y="257878"/>
            <a:ext cx="714608" cy="1154233"/>
          </a:xfrm>
          <a:prstGeom prst="rect">
            <a:avLst/>
          </a:prstGeom>
          <a:solidFill>
            <a:srgbClr val="0070C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Q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rgbClr val="00B0F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JAVASCRIPT – Parte 11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0034" y="1500174"/>
            <a:ext cx="8176422" cy="4721010"/>
          </a:xfrm>
          <a:ln>
            <a:solidFill>
              <a:schemeClr val="accent3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ctr">
              <a:lnSpc>
                <a:spcPct val="25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INTERROMPENDO UM TEMPORIZADOR</a:t>
            </a:r>
          </a:p>
          <a:p>
            <a:pPr>
              <a:spcBef>
                <a:spcPts val="1200"/>
              </a:spcBef>
              <a:buNone/>
            </a:pPr>
            <a:r>
              <a:rPr lang="pt-BR" b="1" dirty="0">
                <a:solidFill>
                  <a:srgbClr val="6C2C00"/>
                </a:solidFill>
              </a:rPr>
              <a:t>&lt;</a:t>
            </a:r>
            <a:r>
              <a:rPr lang="pt-BR" b="1" dirty="0" err="1">
                <a:solidFill>
                  <a:srgbClr val="6C2C00"/>
                </a:solidFill>
              </a:rPr>
              <a:t>body</a:t>
            </a:r>
            <a:r>
              <a:rPr lang="pt-BR" b="1" dirty="0">
                <a:solidFill>
                  <a:srgbClr val="6C2C00"/>
                </a:solidFill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pt-BR" b="1" dirty="0"/>
              <a:t>  &lt;</a:t>
            </a:r>
            <a:r>
              <a:rPr lang="pt-BR" b="1" dirty="0" err="1"/>
              <a:t>button</a:t>
            </a:r>
            <a:r>
              <a:rPr lang="pt-BR" b="1" dirty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pt-BR" b="1" dirty="0"/>
              <a:t>     </a:t>
            </a:r>
            <a:r>
              <a:rPr lang="pt-BR" b="1" dirty="0" err="1"/>
              <a:t>onclick</a:t>
            </a:r>
            <a:r>
              <a:rPr lang="pt-BR" b="1" dirty="0"/>
              <a:t>=“</a:t>
            </a:r>
            <a:r>
              <a:rPr lang="pt-BR" b="1" dirty="0">
                <a:solidFill>
                  <a:srgbClr val="860000"/>
                </a:solidFill>
              </a:rPr>
              <a:t>id1=</a:t>
            </a:r>
            <a:r>
              <a:rPr lang="pt-BR" b="1" dirty="0" err="1">
                <a:solidFill>
                  <a:srgbClr val="002060"/>
                </a:solidFill>
              </a:rPr>
              <a:t>window</a:t>
            </a:r>
            <a:r>
              <a:rPr lang="pt-BR" b="1" dirty="0">
                <a:solidFill>
                  <a:srgbClr val="002060"/>
                </a:solidFill>
              </a:rPr>
              <a:t>.</a:t>
            </a:r>
            <a:r>
              <a:rPr lang="pt-BR" b="1" dirty="0" err="1">
                <a:solidFill>
                  <a:srgbClr val="002060"/>
                </a:solidFill>
              </a:rPr>
              <a:t>setInterval</a:t>
            </a:r>
            <a:r>
              <a:rPr lang="pt-BR" b="1" dirty="0">
                <a:solidFill>
                  <a:srgbClr val="002060"/>
                </a:solidFill>
              </a:rPr>
              <a:t>(</a:t>
            </a:r>
            <a:r>
              <a:rPr lang="pt-BR" b="1" dirty="0"/>
              <a:t>'ola( )',1000</a:t>
            </a:r>
            <a:r>
              <a:rPr lang="pt-BR" b="1" dirty="0">
                <a:solidFill>
                  <a:srgbClr val="002060"/>
                </a:solidFill>
              </a:rPr>
              <a:t>)</a:t>
            </a:r>
            <a:r>
              <a:rPr lang="pt-BR" b="1" dirty="0"/>
              <a:t>;"&gt;</a:t>
            </a:r>
          </a:p>
          <a:p>
            <a:pPr>
              <a:spcBef>
                <a:spcPts val="0"/>
              </a:spcBef>
              <a:buNone/>
            </a:pPr>
            <a:r>
              <a:rPr lang="pt-BR" b="1" dirty="0"/>
              <a:t>     Iniciar</a:t>
            </a:r>
          </a:p>
          <a:p>
            <a:pPr>
              <a:spcBef>
                <a:spcPts val="0"/>
              </a:spcBef>
              <a:buNone/>
            </a:pPr>
            <a:r>
              <a:rPr lang="pt-BR" b="1" dirty="0"/>
              <a:t>  &lt;/</a:t>
            </a:r>
            <a:r>
              <a:rPr lang="pt-BR" b="1" dirty="0" err="1"/>
              <a:t>button</a:t>
            </a:r>
            <a:r>
              <a:rPr lang="pt-BR" b="1" dirty="0"/>
              <a:t>&gt;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pt-BR" sz="1200" b="1" dirty="0"/>
          </a:p>
          <a:p>
            <a:pPr>
              <a:spcBef>
                <a:spcPts val="0"/>
              </a:spcBef>
              <a:buNone/>
            </a:pPr>
            <a:r>
              <a:rPr lang="pt-BR" b="1" dirty="0"/>
              <a:t>  &lt;</a:t>
            </a:r>
            <a:r>
              <a:rPr lang="pt-BR" b="1" dirty="0" err="1"/>
              <a:t>button</a:t>
            </a:r>
            <a:r>
              <a:rPr lang="pt-BR" b="1" dirty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pt-BR" b="1" dirty="0"/>
              <a:t>     </a:t>
            </a:r>
            <a:r>
              <a:rPr lang="pt-BR" b="1" dirty="0" err="1"/>
              <a:t>onclick</a:t>
            </a:r>
            <a:r>
              <a:rPr lang="pt-BR" b="1" dirty="0"/>
              <a:t>=“</a:t>
            </a:r>
            <a:r>
              <a:rPr lang="pt-BR" b="1" dirty="0" err="1">
                <a:solidFill>
                  <a:srgbClr val="002060"/>
                </a:solidFill>
              </a:rPr>
              <a:t>window</a:t>
            </a:r>
            <a:r>
              <a:rPr lang="pt-BR" b="1" dirty="0">
                <a:solidFill>
                  <a:srgbClr val="002060"/>
                </a:solidFill>
              </a:rPr>
              <a:t>.</a:t>
            </a:r>
            <a:r>
              <a:rPr lang="pt-BR" b="1" dirty="0" err="1">
                <a:solidFill>
                  <a:srgbClr val="002060"/>
                </a:solidFill>
              </a:rPr>
              <a:t>clearInterval</a:t>
            </a:r>
            <a:r>
              <a:rPr lang="pt-BR" b="1" dirty="0">
                <a:solidFill>
                  <a:srgbClr val="002060"/>
                </a:solidFill>
              </a:rPr>
              <a:t>( </a:t>
            </a:r>
            <a:r>
              <a:rPr lang="pt-BR" b="1" dirty="0">
                <a:solidFill>
                  <a:srgbClr val="860000"/>
                </a:solidFill>
              </a:rPr>
              <a:t>id1 </a:t>
            </a:r>
            <a:r>
              <a:rPr lang="pt-BR" b="1" dirty="0">
                <a:solidFill>
                  <a:srgbClr val="002060"/>
                </a:solidFill>
              </a:rPr>
              <a:t>)</a:t>
            </a:r>
            <a:r>
              <a:rPr lang="pt-BR" b="1" dirty="0"/>
              <a:t>;"&gt;</a:t>
            </a:r>
          </a:p>
          <a:p>
            <a:pPr>
              <a:spcBef>
                <a:spcPts val="0"/>
              </a:spcBef>
              <a:buNone/>
            </a:pPr>
            <a:r>
              <a:rPr lang="pt-BR" b="1" dirty="0"/>
              <a:t>     Parar</a:t>
            </a:r>
          </a:p>
          <a:p>
            <a:pPr>
              <a:spcBef>
                <a:spcPts val="0"/>
              </a:spcBef>
              <a:buNone/>
            </a:pPr>
            <a:r>
              <a:rPr lang="pt-BR" b="1" dirty="0"/>
              <a:t>  &lt;/</a:t>
            </a:r>
            <a:r>
              <a:rPr lang="pt-BR" b="1" dirty="0" err="1"/>
              <a:t>button</a:t>
            </a:r>
            <a:r>
              <a:rPr lang="pt-BR" b="1" dirty="0"/>
              <a:t>&gt;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pt-BR" b="1" dirty="0"/>
          </a:p>
          <a:p>
            <a:pPr algn="ctr">
              <a:lnSpc>
                <a:spcPct val="200000"/>
              </a:lnSpc>
              <a:spcBef>
                <a:spcPts val="0"/>
              </a:spcBef>
              <a:buNone/>
            </a:pPr>
            <a:endParaRPr lang="pt-BR" b="1" dirty="0">
              <a:solidFill>
                <a:srgbClr val="860000"/>
              </a:solidFill>
            </a:endParaRPr>
          </a:p>
          <a:p>
            <a:pPr algn="ctr">
              <a:lnSpc>
                <a:spcPct val="200000"/>
              </a:lnSpc>
              <a:spcBef>
                <a:spcPts val="0"/>
              </a:spcBef>
              <a:buNone/>
            </a:pPr>
            <a:endParaRPr lang="pt-BR" b="1" dirty="0"/>
          </a:p>
          <a:p>
            <a:pPr>
              <a:spcBef>
                <a:spcPts val="0"/>
              </a:spcBef>
              <a:buNone/>
            </a:pP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 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986856" y="257878"/>
            <a:ext cx="714608" cy="1154233"/>
          </a:xfrm>
          <a:prstGeom prst="rect">
            <a:avLst/>
          </a:prstGeom>
          <a:solidFill>
            <a:srgbClr val="0070C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noProof="0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rgbClr val="00B0F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JAVASCRIPT – Parte 11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0034" y="1500174"/>
            <a:ext cx="8176422" cy="4721010"/>
          </a:xfrm>
          <a:ln>
            <a:solidFill>
              <a:schemeClr val="accent3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ctr">
              <a:lnSpc>
                <a:spcPct val="25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EXERCÍCIO</a:t>
            </a:r>
          </a:p>
          <a:p>
            <a:pPr marL="566928" indent="-45720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1)</a:t>
            </a:r>
            <a:r>
              <a:rPr lang="pt-BR" b="1" dirty="0"/>
              <a:t> Inclua dois botões HTML e um campo do tipo </a:t>
            </a:r>
          </a:p>
          <a:p>
            <a:pPr marL="566928" indent="-45720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b="1" dirty="0"/>
              <a:t>    texto em uma página. </a:t>
            </a:r>
          </a:p>
          <a:p>
            <a:pPr marL="566928" indent="-45720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b="1" dirty="0"/>
              <a:t>    Exiba uma contagem progressiva no campo </a:t>
            </a:r>
          </a:p>
          <a:p>
            <a:pPr marL="566928" indent="-45720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b="1" dirty="0"/>
              <a:t>    texto quando o botão “Início” for pressionado </a:t>
            </a:r>
          </a:p>
          <a:p>
            <a:pPr marL="566928" indent="-45720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b="1" dirty="0"/>
              <a:t>    e encerre a contagem quando o botão “Término” </a:t>
            </a:r>
          </a:p>
          <a:p>
            <a:pPr marL="566928" indent="-45720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b="1" dirty="0"/>
              <a:t>    for clicado.</a:t>
            </a:r>
          </a:p>
          <a:p>
            <a:pPr marL="566928" indent="-45720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b="1" dirty="0"/>
              <a:t>    Formate os elementos com CSS. 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pt-BR" b="1" dirty="0"/>
          </a:p>
          <a:p>
            <a:pPr algn="ctr">
              <a:lnSpc>
                <a:spcPct val="200000"/>
              </a:lnSpc>
              <a:spcBef>
                <a:spcPts val="0"/>
              </a:spcBef>
              <a:buNone/>
            </a:pPr>
            <a:endParaRPr lang="pt-BR" b="1" dirty="0">
              <a:solidFill>
                <a:srgbClr val="860000"/>
              </a:solidFill>
            </a:endParaRPr>
          </a:p>
          <a:p>
            <a:pPr algn="ctr">
              <a:lnSpc>
                <a:spcPct val="200000"/>
              </a:lnSpc>
              <a:spcBef>
                <a:spcPts val="0"/>
              </a:spcBef>
              <a:buNone/>
            </a:pPr>
            <a:endParaRPr lang="pt-BR" b="1" dirty="0"/>
          </a:p>
          <a:p>
            <a:pPr>
              <a:spcBef>
                <a:spcPts val="0"/>
              </a:spcBef>
              <a:buNone/>
            </a:pP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 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986856" y="257878"/>
            <a:ext cx="714608" cy="1154233"/>
          </a:xfrm>
          <a:prstGeom prst="rect">
            <a:avLst/>
          </a:prstGeom>
          <a:solidFill>
            <a:srgbClr val="0070C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noProof="0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rgbClr val="00B0F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JAVASCRIPT – Parte 11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8219256" cy="4721010"/>
          </a:xfrm>
          <a:ln>
            <a:solidFill>
              <a:schemeClr val="accent3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CONTEÚDO</a:t>
            </a:r>
            <a:endParaRPr lang="pt-BR" b="1" dirty="0">
              <a:solidFill>
                <a:srgbClr val="002060"/>
              </a:solidFill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pt-BR" b="1" dirty="0"/>
              <a:t>Hierarquia do Objeto </a:t>
            </a:r>
            <a:r>
              <a:rPr lang="pt-BR" b="1" dirty="0" err="1"/>
              <a:t>Window</a:t>
            </a:r>
            <a:endParaRPr lang="pt-BR" b="1" dirty="0"/>
          </a:p>
          <a:p>
            <a:pPr algn="ctr">
              <a:lnSpc>
                <a:spcPct val="250000"/>
              </a:lnSpc>
              <a:spcBef>
                <a:spcPts val="0"/>
              </a:spcBef>
            </a:pPr>
            <a:r>
              <a:rPr lang="pt-BR" b="1" dirty="0">
                <a:solidFill>
                  <a:srgbClr val="002060"/>
                </a:solidFill>
              </a:rPr>
              <a:t>Propriedades e Métodos</a:t>
            </a:r>
          </a:p>
          <a:p>
            <a:pPr algn="ctr">
              <a:lnSpc>
                <a:spcPct val="200000"/>
              </a:lnSpc>
              <a:spcBef>
                <a:spcPts val="0"/>
              </a:spcBef>
            </a:pPr>
            <a:r>
              <a:rPr lang="pt-BR" b="1" dirty="0" err="1">
                <a:solidFill>
                  <a:srgbClr val="002060"/>
                </a:solidFill>
              </a:rPr>
              <a:t>Location</a:t>
            </a:r>
            <a:endParaRPr lang="pt-BR" b="1" dirty="0">
              <a:solidFill>
                <a:srgbClr val="002060"/>
              </a:solidFill>
            </a:endParaRPr>
          </a:p>
          <a:p>
            <a:pPr algn="ctr">
              <a:lnSpc>
                <a:spcPct val="200000"/>
              </a:lnSpc>
              <a:spcBef>
                <a:spcPts val="0"/>
              </a:spcBef>
            </a:pPr>
            <a:r>
              <a:rPr lang="pt-BR" b="1" dirty="0" err="1">
                <a:solidFill>
                  <a:srgbClr val="002060"/>
                </a:solidFill>
              </a:rPr>
              <a:t>History</a:t>
            </a:r>
            <a:endParaRPr lang="pt-BR" b="1" dirty="0">
              <a:solidFill>
                <a:srgbClr val="002060"/>
              </a:solidFill>
            </a:endParaRPr>
          </a:p>
          <a:p>
            <a:pPr algn="ctr">
              <a:lnSpc>
                <a:spcPct val="200000"/>
              </a:lnSpc>
              <a:spcBef>
                <a:spcPts val="0"/>
              </a:spcBef>
            </a:pPr>
            <a:r>
              <a:rPr lang="pt-BR" b="1" dirty="0" err="1">
                <a:solidFill>
                  <a:srgbClr val="002060"/>
                </a:solidFill>
              </a:rPr>
              <a:t>Document</a:t>
            </a: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956376" y="276977"/>
            <a:ext cx="714608" cy="1148400"/>
          </a:xfrm>
          <a:prstGeom prst="rect">
            <a:avLst/>
          </a:prstGeom>
          <a:solidFill>
            <a:srgbClr val="0070C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rgbClr val="00B0F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JAVASCRIPT – Parte 11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986856" y="257878"/>
            <a:ext cx="714608" cy="1154233"/>
          </a:xfrm>
          <a:prstGeom prst="rect">
            <a:avLst/>
          </a:prstGeom>
          <a:solidFill>
            <a:srgbClr val="0070C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noProof="0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67544" y="1503032"/>
            <a:ext cx="8247860" cy="4721010"/>
          </a:xfrm>
          <a:ln>
            <a:solidFill>
              <a:schemeClr val="accent3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  <a:buNone/>
            </a:pPr>
            <a:endParaRPr lang="pt-BR" sz="200" b="1" dirty="0"/>
          </a:p>
          <a:p>
            <a:pPr algn="ctr">
              <a:lnSpc>
                <a:spcPct val="150000"/>
              </a:lnSpc>
              <a:spcBef>
                <a:spcPts val="60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MÉTODOS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b="1" dirty="0" err="1">
                <a:solidFill>
                  <a:srgbClr val="002060"/>
                </a:solidFill>
              </a:rPr>
              <a:t>moveBy</a:t>
            </a:r>
            <a:r>
              <a:rPr lang="pt-BR" b="1" dirty="0"/>
              <a:t> </a:t>
            </a:r>
            <a:r>
              <a:rPr lang="pt-BR" b="1" dirty="0">
                <a:solidFill>
                  <a:srgbClr val="002060"/>
                </a:solidFill>
              </a:rPr>
              <a:t>(</a:t>
            </a:r>
            <a:r>
              <a:rPr lang="pt-BR" b="1" dirty="0"/>
              <a:t> </a:t>
            </a:r>
            <a:r>
              <a:rPr lang="pt-BR" b="1" dirty="0" err="1">
                <a:solidFill>
                  <a:srgbClr val="860000"/>
                </a:solidFill>
              </a:rPr>
              <a:t>pixelsX</a:t>
            </a:r>
            <a:r>
              <a:rPr lang="pt-BR" b="1" dirty="0">
                <a:solidFill>
                  <a:srgbClr val="860000"/>
                </a:solidFill>
              </a:rPr>
              <a:t> </a:t>
            </a:r>
            <a:r>
              <a:rPr lang="pt-BR" b="1" dirty="0">
                <a:solidFill>
                  <a:srgbClr val="002060"/>
                </a:solidFill>
              </a:rPr>
              <a:t>,</a:t>
            </a:r>
            <a:r>
              <a:rPr lang="pt-BR" b="1" dirty="0">
                <a:solidFill>
                  <a:srgbClr val="860000"/>
                </a:solidFill>
              </a:rPr>
              <a:t> </a:t>
            </a:r>
            <a:r>
              <a:rPr lang="pt-BR" b="1" dirty="0" err="1">
                <a:solidFill>
                  <a:srgbClr val="860000"/>
                </a:solidFill>
              </a:rPr>
              <a:t>pixelsY</a:t>
            </a:r>
            <a:r>
              <a:rPr lang="pt-BR" b="1" dirty="0">
                <a:solidFill>
                  <a:srgbClr val="860000"/>
                </a:solidFill>
              </a:rPr>
              <a:t> </a:t>
            </a:r>
            <a:r>
              <a:rPr lang="pt-BR" b="1" dirty="0"/>
              <a:t>)</a:t>
            </a:r>
            <a:r>
              <a:rPr lang="pt-BR" dirty="0"/>
              <a:t> </a:t>
            </a:r>
            <a:br>
              <a:rPr lang="pt-BR" dirty="0"/>
            </a:br>
            <a:r>
              <a:rPr lang="pt-BR" dirty="0"/>
              <a:t>Move a janela do navegador para a direita e para baixo, conforme os pixels indicados, a partir de sua posição atual.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pt-BR" b="1" dirty="0" err="1">
                <a:solidFill>
                  <a:srgbClr val="002060"/>
                </a:solidFill>
              </a:rPr>
              <a:t>moveTo</a:t>
            </a:r>
            <a:r>
              <a:rPr lang="pt-BR" b="1" dirty="0"/>
              <a:t> </a:t>
            </a:r>
            <a:r>
              <a:rPr lang="pt-BR" b="1" dirty="0">
                <a:solidFill>
                  <a:srgbClr val="002060"/>
                </a:solidFill>
              </a:rPr>
              <a:t>( </a:t>
            </a:r>
            <a:r>
              <a:rPr lang="pt-BR" b="1" dirty="0" err="1">
                <a:solidFill>
                  <a:srgbClr val="860000"/>
                </a:solidFill>
              </a:rPr>
              <a:t>pixelsX</a:t>
            </a:r>
            <a:r>
              <a:rPr lang="pt-BR" b="1" dirty="0">
                <a:solidFill>
                  <a:srgbClr val="860000"/>
                </a:solidFill>
              </a:rPr>
              <a:t> </a:t>
            </a:r>
            <a:r>
              <a:rPr lang="pt-BR" b="1" dirty="0">
                <a:solidFill>
                  <a:srgbClr val="002060"/>
                </a:solidFill>
              </a:rPr>
              <a:t>,</a:t>
            </a:r>
            <a:r>
              <a:rPr lang="pt-BR" b="1" dirty="0">
                <a:solidFill>
                  <a:srgbClr val="860000"/>
                </a:solidFill>
              </a:rPr>
              <a:t> </a:t>
            </a:r>
            <a:r>
              <a:rPr lang="pt-BR" b="1" dirty="0" err="1">
                <a:solidFill>
                  <a:srgbClr val="860000"/>
                </a:solidFill>
              </a:rPr>
              <a:t>pixelsY</a:t>
            </a:r>
            <a:r>
              <a:rPr lang="pt-BR" b="1" dirty="0">
                <a:solidFill>
                  <a:srgbClr val="860000"/>
                </a:solidFill>
              </a:rPr>
              <a:t> </a:t>
            </a:r>
            <a:r>
              <a:rPr lang="pt-BR" b="1" dirty="0">
                <a:solidFill>
                  <a:srgbClr val="002060"/>
                </a:solidFill>
              </a:rPr>
              <a:t>)</a:t>
            </a:r>
            <a:r>
              <a:rPr lang="pt-BR" dirty="0"/>
              <a:t> </a:t>
            </a:r>
            <a:br>
              <a:rPr lang="pt-BR" dirty="0"/>
            </a:br>
            <a:r>
              <a:rPr lang="pt-BR" dirty="0"/>
              <a:t>Move a janela do navegador para a posição indicada pelas coordenadas.</a:t>
            </a:r>
            <a:br>
              <a:rPr lang="pt-BR" dirty="0"/>
            </a:br>
            <a:r>
              <a:rPr lang="pt-BR" sz="1600" dirty="0"/>
              <a:t> </a:t>
            </a:r>
          </a:p>
          <a:p>
            <a:pPr>
              <a:spcBef>
                <a:spcPts val="600"/>
              </a:spcBef>
              <a:buNone/>
            </a:pPr>
            <a:br>
              <a:rPr lang="pt-BR" dirty="0"/>
            </a:br>
            <a:r>
              <a:rPr lang="pt-BR" dirty="0"/>
              <a:t>  </a:t>
            </a:r>
            <a:br>
              <a:rPr lang="pt-BR" dirty="0"/>
            </a:br>
            <a:r>
              <a:rPr lang="pt-BR" dirty="0"/>
              <a:t>  </a:t>
            </a:r>
            <a:endParaRPr lang="pt-BR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rgbClr val="00B0F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JAVASCRIPT – Parte 11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986856" y="257878"/>
            <a:ext cx="714608" cy="1154233"/>
          </a:xfrm>
          <a:prstGeom prst="rect">
            <a:avLst/>
          </a:prstGeom>
          <a:solidFill>
            <a:srgbClr val="0070C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noProof="0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67544" y="1503032"/>
            <a:ext cx="8247860" cy="4721010"/>
          </a:xfrm>
          <a:ln>
            <a:solidFill>
              <a:schemeClr val="accent3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  <a:buNone/>
            </a:pPr>
            <a:endParaRPr lang="pt-BR" sz="1200" b="1" dirty="0"/>
          </a:p>
          <a:p>
            <a:pPr algn="ctr">
              <a:lnSpc>
                <a:spcPct val="150000"/>
              </a:lnSpc>
              <a:spcBef>
                <a:spcPts val="60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MÉTODOS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  <a:buNone/>
            </a:pPr>
            <a:endParaRPr lang="pt-BR" sz="800" b="1" dirty="0">
              <a:solidFill>
                <a:srgbClr val="86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b="1" dirty="0" err="1">
                <a:solidFill>
                  <a:srgbClr val="002060"/>
                </a:solidFill>
              </a:rPr>
              <a:t>resizeBy</a:t>
            </a:r>
            <a:r>
              <a:rPr lang="pt-BR" b="1" dirty="0"/>
              <a:t> </a:t>
            </a:r>
            <a:r>
              <a:rPr lang="pt-BR" b="1" dirty="0">
                <a:solidFill>
                  <a:srgbClr val="002060"/>
                </a:solidFill>
              </a:rPr>
              <a:t>( </a:t>
            </a:r>
            <a:r>
              <a:rPr lang="pt-BR" b="1" dirty="0" err="1">
                <a:solidFill>
                  <a:srgbClr val="860000"/>
                </a:solidFill>
              </a:rPr>
              <a:t>pixelsWidth</a:t>
            </a:r>
            <a:r>
              <a:rPr lang="pt-BR" b="1" dirty="0">
                <a:solidFill>
                  <a:srgbClr val="860000"/>
                </a:solidFill>
              </a:rPr>
              <a:t> </a:t>
            </a:r>
            <a:r>
              <a:rPr lang="pt-BR" b="1" dirty="0">
                <a:solidFill>
                  <a:srgbClr val="002060"/>
                </a:solidFill>
              </a:rPr>
              <a:t>,</a:t>
            </a:r>
            <a:r>
              <a:rPr lang="pt-BR" b="1" dirty="0">
                <a:solidFill>
                  <a:srgbClr val="860000"/>
                </a:solidFill>
              </a:rPr>
              <a:t> </a:t>
            </a:r>
            <a:r>
              <a:rPr lang="pt-BR" b="1" dirty="0" err="1">
                <a:solidFill>
                  <a:srgbClr val="860000"/>
                </a:solidFill>
              </a:rPr>
              <a:t>pixelsHeight</a:t>
            </a:r>
            <a:r>
              <a:rPr lang="pt-BR" b="1" dirty="0">
                <a:solidFill>
                  <a:srgbClr val="860000"/>
                </a:solidFill>
              </a:rPr>
              <a:t> </a:t>
            </a:r>
            <a:r>
              <a:rPr lang="pt-BR" b="1" dirty="0">
                <a:solidFill>
                  <a:srgbClr val="002060"/>
                </a:solidFill>
              </a:rPr>
              <a:t>)</a:t>
            </a:r>
            <a:r>
              <a:rPr lang="pt-BR" dirty="0"/>
              <a:t> </a:t>
            </a:r>
            <a:br>
              <a:rPr lang="pt-BR" dirty="0"/>
            </a:br>
            <a:r>
              <a:rPr lang="pt-BR" dirty="0"/>
              <a:t>Redimensiona o tamanho da janela, acrescentando ao seu tamanho atual os valores indicados nos parâmetros. Admite valores negativos para reduzir a janela. </a:t>
            </a:r>
          </a:p>
          <a:p>
            <a:pPr>
              <a:spcBef>
                <a:spcPts val="600"/>
              </a:spcBef>
              <a:buNone/>
            </a:pPr>
            <a:endParaRPr lang="pt-BR" sz="800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b="1" dirty="0" err="1">
                <a:solidFill>
                  <a:srgbClr val="002060"/>
                </a:solidFill>
              </a:rPr>
              <a:t>resizeTo</a:t>
            </a:r>
            <a:r>
              <a:rPr lang="pt-BR" b="1" dirty="0"/>
              <a:t> </a:t>
            </a:r>
            <a:r>
              <a:rPr lang="pt-BR" b="1" dirty="0">
                <a:solidFill>
                  <a:srgbClr val="002060"/>
                </a:solidFill>
              </a:rPr>
              <a:t>( </a:t>
            </a:r>
            <a:r>
              <a:rPr lang="pt-BR" b="1" dirty="0" err="1">
                <a:solidFill>
                  <a:srgbClr val="860000"/>
                </a:solidFill>
              </a:rPr>
              <a:t>pixelsWidth</a:t>
            </a:r>
            <a:r>
              <a:rPr lang="pt-BR" b="1" dirty="0">
                <a:solidFill>
                  <a:srgbClr val="860000"/>
                </a:solidFill>
              </a:rPr>
              <a:t> </a:t>
            </a:r>
            <a:r>
              <a:rPr lang="pt-BR" b="1" dirty="0">
                <a:solidFill>
                  <a:srgbClr val="002060"/>
                </a:solidFill>
              </a:rPr>
              <a:t>,</a:t>
            </a:r>
            <a:r>
              <a:rPr lang="pt-BR" b="1" dirty="0">
                <a:solidFill>
                  <a:srgbClr val="860000"/>
                </a:solidFill>
              </a:rPr>
              <a:t> </a:t>
            </a:r>
            <a:r>
              <a:rPr lang="pt-BR" b="1" dirty="0" err="1">
                <a:solidFill>
                  <a:srgbClr val="860000"/>
                </a:solidFill>
              </a:rPr>
              <a:t>pixelsHeight</a:t>
            </a:r>
            <a:r>
              <a:rPr lang="pt-BR" b="1" dirty="0">
                <a:solidFill>
                  <a:srgbClr val="860000"/>
                </a:solidFill>
              </a:rPr>
              <a:t> </a:t>
            </a:r>
            <a:r>
              <a:rPr lang="pt-BR" b="1" dirty="0">
                <a:solidFill>
                  <a:srgbClr val="002060"/>
                </a:solidFill>
              </a:rPr>
              <a:t>) </a:t>
            </a:r>
            <a:br>
              <a:rPr lang="pt-BR" dirty="0"/>
            </a:br>
            <a:r>
              <a:rPr lang="pt-BR" dirty="0"/>
              <a:t>Redimensiona a janela do navegador para o tamanho em pixels indicados por parâmetro.</a:t>
            </a:r>
            <a:br>
              <a:rPr lang="pt-BR" dirty="0"/>
            </a:b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  </a:t>
            </a:r>
            <a:br>
              <a:rPr lang="pt-BR" dirty="0"/>
            </a:br>
            <a:r>
              <a:rPr lang="pt-BR" dirty="0"/>
              <a:t>  </a:t>
            </a:r>
            <a:br>
              <a:rPr lang="pt-BR" dirty="0"/>
            </a:br>
            <a:r>
              <a:rPr lang="pt-BR" dirty="0"/>
              <a:t>  </a:t>
            </a:r>
            <a:endParaRPr lang="pt-BR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rgbClr val="00B0F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JAVASCRIPT – Parte 11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986856" y="257878"/>
            <a:ext cx="714608" cy="1154233"/>
          </a:xfrm>
          <a:prstGeom prst="rect">
            <a:avLst/>
          </a:prstGeom>
          <a:solidFill>
            <a:srgbClr val="0070C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noProof="0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67544" y="1503032"/>
            <a:ext cx="8247860" cy="4721010"/>
          </a:xfrm>
          <a:ln>
            <a:solidFill>
              <a:schemeClr val="accent3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  <a:buNone/>
            </a:pPr>
            <a:endParaRPr lang="pt-BR" sz="1200" b="1" dirty="0"/>
          </a:p>
          <a:p>
            <a:pPr algn="ctr">
              <a:lnSpc>
                <a:spcPct val="150000"/>
              </a:lnSpc>
              <a:spcBef>
                <a:spcPts val="60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MÉTODOS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b="1" dirty="0" err="1">
                <a:solidFill>
                  <a:srgbClr val="002060"/>
                </a:solidFill>
              </a:rPr>
              <a:t>scrollBy</a:t>
            </a:r>
            <a:r>
              <a:rPr lang="pt-BR" b="1" dirty="0">
                <a:solidFill>
                  <a:srgbClr val="002060"/>
                </a:solidFill>
              </a:rPr>
              <a:t>( </a:t>
            </a:r>
            <a:r>
              <a:rPr lang="pt-BR" b="1" dirty="0" err="1">
                <a:solidFill>
                  <a:srgbClr val="860000"/>
                </a:solidFill>
              </a:rPr>
              <a:t>pixelsX</a:t>
            </a:r>
            <a:r>
              <a:rPr lang="pt-BR" b="1" dirty="0">
                <a:solidFill>
                  <a:srgbClr val="860000"/>
                </a:solidFill>
              </a:rPr>
              <a:t> </a:t>
            </a:r>
            <a:r>
              <a:rPr lang="pt-BR" b="1" dirty="0">
                <a:solidFill>
                  <a:srgbClr val="002060"/>
                </a:solidFill>
              </a:rPr>
              <a:t>,</a:t>
            </a:r>
            <a:r>
              <a:rPr lang="pt-BR" b="1" dirty="0">
                <a:solidFill>
                  <a:srgbClr val="860000"/>
                </a:solidFill>
              </a:rPr>
              <a:t> </a:t>
            </a:r>
            <a:r>
              <a:rPr lang="pt-BR" b="1" dirty="0" err="1">
                <a:solidFill>
                  <a:srgbClr val="860000"/>
                </a:solidFill>
              </a:rPr>
              <a:t>pixelsY</a:t>
            </a:r>
            <a:r>
              <a:rPr lang="pt-BR" b="1" dirty="0">
                <a:solidFill>
                  <a:srgbClr val="860000"/>
                </a:solidFill>
              </a:rPr>
              <a:t> </a:t>
            </a:r>
            <a:r>
              <a:rPr lang="pt-BR" b="1" dirty="0">
                <a:solidFill>
                  <a:srgbClr val="002060"/>
                </a:solidFill>
              </a:rPr>
              <a:t>) </a:t>
            </a:r>
            <a:br>
              <a:rPr lang="pt-BR" dirty="0"/>
            </a:br>
            <a:r>
              <a:rPr lang="pt-BR" dirty="0"/>
              <a:t>Faz um </a:t>
            </a:r>
            <a:r>
              <a:rPr lang="pt-BR" dirty="0" err="1"/>
              <a:t>scroll</a:t>
            </a:r>
            <a:r>
              <a:rPr lang="pt-BR" dirty="0"/>
              <a:t> do conteúdo da janela relativo à posição atual. </a:t>
            </a:r>
          </a:p>
          <a:p>
            <a:pPr>
              <a:spcBef>
                <a:spcPts val="600"/>
              </a:spcBef>
              <a:buNone/>
            </a:pPr>
            <a:endParaRPr lang="pt-BR" sz="12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pt-BR" b="1" dirty="0" err="1">
                <a:solidFill>
                  <a:srgbClr val="002060"/>
                </a:solidFill>
              </a:rPr>
              <a:t>scrollTo</a:t>
            </a:r>
            <a:r>
              <a:rPr lang="pt-BR" b="1" dirty="0">
                <a:solidFill>
                  <a:srgbClr val="002060"/>
                </a:solidFill>
              </a:rPr>
              <a:t>( </a:t>
            </a:r>
            <a:r>
              <a:rPr lang="pt-BR" b="1" dirty="0" err="1">
                <a:solidFill>
                  <a:srgbClr val="860000"/>
                </a:solidFill>
              </a:rPr>
              <a:t>pixelsX</a:t>
            </a:r>
            <a:r>
              <a:rPr lang="pt-BR" b="1" dirty="0">
                <a:solidFill>
                  <a:srgbClr val="860000"/>
                </a:solidFill>
              </a:rPr>
              <a:t> </a:t>
            </a:r>
            <a:r>
              <a:rPr lang="pt-BR" b="1" dirty="0">
                <a:solidFill>
                  <a:srgbClr val="002060"/>
                </a:solidFill>
              </a:rPr>
              <a:t>,</a:t>
            </a:r>
            <a:r>
              <a:rPr lang="pt-BR" b="1" dirty="0">
                <a:solidFill>
                  <a:srgbClr val="860000"/>
                </a:solidFill>
              </a:rPr>
              <a:t> </a:t>
            </a:r>
            <a:r>
              <a:rPr lang="pt-BR" b="1" dirty="0" err="1">
                <a:solidFill>
                  <a:srgbClr val="860000"/>
                </a:solidFill>
              </a:rPr>
              <a:t>pixelsY</a:t>
            </a:r>
            <a:r>
              <a:rPr lang="pt-BR" b="1" dirty="0">
                <a:solidFill>
                  <a:srgbClr val="860000"/>
                </a:solidFill>
              </a:rPr>
              <a:t> </a:t>
            </a:r>
            <a:r>
              <a:rPr lang="pt-BR" b="1" dirty="0">
                <a:solidFill>
                  <a:srgbClr val="002060"/>
                </a:solidFill>
              </a:rPr>
              <a:t>)</a:t>
            </a:r>
            <a:r>
              <a:rPr lang="pt-BR" dirty="0"/>
              <a:t> </a:t>
            </a:r>
            <a:br>
              <a:rPr lang="pt-BR" dirty="0"/>
            </a:br>
            <a:r>
              <a:rPr lang="pt-BR" dirty="0"/>
              <a:t>Faz um </a:t>
            </a:r>
            <a:r>
              <a:rPr lang="pt-BR" dirty="0" err="1"/>
              <a:t>scroll</a:t>
            </a:r>
            <a:r>
              <a:rPr lang="pt-BR" dirty="0"/>
              <a:t> da janela para a posição indicada pelo parâmetro.    </a:t>
            </a:r>
            <a:br>
              <a:rPr lang="pt-BR" dirty="0"/>
            </a:br>
            <a:r>
              <a:rPr lang="pt-BR" dirty="0"/>
              <a:t>  </a:t>
            </a:r>
            <a:br>
              <a:rPr lang="pt-BR" dirty="0"/>
            </a:br>
            <a:r>
              <a:rPr lang="pt-BR" dirty="0"/>
              <a:t>  </a:t>
            </a:r>
            <a:endParaRPr lang="pt-BR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rgbClr val="00B0F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JAVASCRIPT – Parte 11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986856" y="257878"/>
            <a:ext cx="714608" cy="1154233"/>
          </a:xfrm>
          <a:prstGeom prst="rect">
            <a:avLst/>
          </a:prstGeom>
          <a:solidFill>
            <a:srgbClr val="0070C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noProof="0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W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67544" y="1484784"/>
            <a:ext cx="8247860" cy="4721010"/>
          </a:xfrm>
          <a:ln>
            <a:solidFill>
              <a:schemeClr val="accent3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  <a:buNone/>
            </a:pPr>
            <a:endParaRPr lang="pt-BR" sz="1200" b="1" dirty="0"/>
          </a:p>
          <a:p>
            <a:pPr algn="ctr">
              <a:spcBef>
                <a:spcPts val="60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EXEMPLO I</a:t>
            </a:r>
          </a:p>
          <a:p>
            <a:pPr>
              <a:spcBef>
                <a:spcPts val="600"/>
              </a:spcBef>
              <a:buNone/>
            </a:pPr>
            <a:r>
              <a:rPr lang="pt-BR" b="1" dirty="0"/>
              <a:t> </a:t>
            </a:r>
            <a:r>
              <a:rPr lang="pt-BR" b="1" dirty="0" err="1"/>
              <a:t>function</a:t>
            </a:r>
            <a:r>
              <a:rPr lang="pt-BR" b="1" dirty="0"/>
              <a:t> redimensiona( ) { </a:t>
            </a:r>
          </a:p>
          <a:p>
            <a:pPr>
              <a:spcBef>
                <a:spcPts val="600"/>
              </a:spcBef>
              <a:buNone/>
            </a:pPr>
            <a:r>
              <a:rPr lang="pt-BR" b="1" dirty="0"/>
              <a:t>      var </a:t>
            </a:r>
            <a:r>
              <a:rPr lang="pt-BR" b="1" dirty="0" err="1"/>
              <a:t>win</a:t>
            </a:r>
            <a:r>
              <a:rPr lang="pt-BR" b="1" dirty="0"/>
              <a:t>=  </a:t>
            </a:r>
          </a:p>
          <a:p>
            <a:pPr>
              <a:spcBef>
                <a:spcPts val="600"/>
              </a:spcBef>
              <a:buNone/>
            </a:pPr>
            <a:r>
              <a:rPr lang="pt-BR" b="1" dirty="0"/>
              <a:t>      </a:t>
            </a:r>
            <a:r>
              <a:rPr lang="pt-BR" b="1" dirty="0" err="1"/>
              <a:t>window</a:t>
            </a:r>
            <a:r>
              <a:rPr lang="pt-BR" b="1" dirty="0"/>
              <a:t>.open("","</a:t>
            </a:r>
            <a:r>
              <a:rPr lang="pt-BR" b="1" dirty="0" err="1"/>
              <a:t>win</a:t>
            </a:r>
            <a:r>
              <a:rPr lang="pt-BR" b="1" dirty="0"/>
              <a:t>","</a:t>
            </a:r>
            <a:r>
              <a:rPr lang="pt-BR" b="1" dirty="0" err="1"/>
              <a:t>width</a:t>
            </a:r>
            <a:r>
              <a:rPr lang="pt-BR" b="1" dirty="0"/>
              <a:t>=100,</a:t>
            </a:r>
            <a:r>
              <a:rPr lang="pt-BR" b="1" dirty="0" err="1"/>
              <a:t>height</a:t>
            </a:r>
            <a:r>
              <a:rPr lang="pt-BR" b="1" dirty="0"/>
              <a:t>=100");</a:t>
            </a:r>
          </a:p>
          <a:p>
            <a:pPr>
              <a:spcBef>
                <a:spcPts val="600"/>
              </a:spcBef>
              <a:buNone/>
            </a:pPr>
            <a:r>
              <a:rPr lang="pt-BR" b="1" dirty="0">
                <a:solidFill>
                  <a:srgbClr val="002060"/>
                </a:solidFill>
              </a:rPr>
              <a:t>      </a:t>
            </a:r>
            <a:r>
              <a:rPr lang="pt-BR" b="1" dirty="0" err="1">
                <a:solidFill>
                  <a:srgbClr val="002060"/>
                </a:solidFill>
              </a:rPr>
              <a:t>win</a:t>
            </a:r>
            <a:r>
              <a:rPr lang="pt-BR" b="1" dirty="0">
                <a:solidFill>
                  <a:srgbClr val="002060"/>
                </a:solidFill>
              </a:rPr>
              <a:t>.</a:t>
            </a:r>
            <a:r>
              <a:rPr lang="pt-BR" b="1" dirty="0" err="1">
                <a:solidFill>
                  <a:srgbClr val="002060"/>
                </a:solidFill>
              </a:rPr>
              <a:t>resizeTo</a:t>
            </a:r>
            <a:r>
              <a:rPr lang="pt-BR" b="1" dirty="0">
                <a:solidFill>
                  <a:srgbClr val="002060"/>
                </a:solidFill>
              </a:rPr>
              <a:t>(</a:t>
            </a:r>
            <a:r>
              <a:rPr lang="pt-BR" b="1" dirty="0">
                <a:solidFill>
                  <a:srgbClr val="860000"/>
                </a:solidFill>
              </a:rPr>
              <a:t>500</a:t>
            </a:r>
            <a:r>
              <a:rPr lang="pt-BR" b="1" dirty="0">
                <a:solidFill>
                  <a:srgbClr val="002060"/>
                </a:solidFill>
              </a:rPr>
              <a:t>,</a:t>
            </a:r>
            <a:r>
              <a:rPr lang="pt-BR" b="1" dirty="0">
                <a:solidFill>
                  <a:srgbClr val="860000"/>
                </a:solidFill>
              </a:rPr>
              <a:t>800</a:t>
            </a:r>
            <a:r>
              <a:rPr lang="pt-BR" b="1" dirty="0">
                <a:solidFill>
                  <a:srgbClr val="002060"/>
                </a:solidFill>
              </a:rPr>
              <a:t>);</a:t>
            </a:r>
          </a:p>
          <a:p>
            <a:pPr>
              <a:spcBef>
                <a:spcPts val="600"/>
              </a:spcBef>
              <a:buNone/>
            </a:pPr>
            <a:r>
              <a:rPr lang="pt-BR" b="1" dirty="0"/>
              <a:t>} </a:t>
            </a:r>
          </a:p>
          <a:p>
            <a:pPr>
              <a:spcBef>
                <a:spcPts val="600"/>
              </a:spcBef>
              <a:buNone/>
            </a:pPr>
            <a:r>
              <a:rPr lang="pt-BR" b="1" dirty="0"/>
              <a:t>&lt;/script&gt; ...</a:t>
            </a:r>
          </a:p>
          <a:p>
            <a:pPr>
              <a:spcBef>
                <a:spcPts val="600"/>
              </a:spcBef>
              <a:buNone/>
            </a:pPr>
            <a:r>
              <a:rPr lang="pt-BR" b="1" dirty="0">
                <a:solidFill>
                  <a:srgbClr val="6C2C00"/>
                </a:solidFill>
              </a:rPr>
              <a:t>&lt;</a:t>
            </a:r>
            <a:r>
              <a:rPr lang="pt-BR" b="1" dirty="0" err="1">
                <a:solidFill>
                  <a:srgbClr val="6C2C00"/>
                </a:solidFill>
              </a:rPr>
              <a:t>body</a:t>
            </a:r>
            <a:r>
              <a:rPr lang="pt-BR" b="1" dirty="0">
                <a:solidFill>
                  <a:srgbClr val="6C2C00"/>
                </a:solidFill>
              </a:rPr>
              <a:t>&gt; </a:t>
            </a:r>
          </a:p>
          <a:p>
            <a:pPr>
              <a:spcBef>
                <a:spcPts val="600"/>
              </a:spcBef>
              <a:buNone/>
            </a:pPr>
            <a:r>
              <a:rPr lang="pt-BR" b="1" dirty="0"/>
              <a:t>   &lt;</a:t>
            </a:r>
            <a:r>
              <a:rPr lang="pt-BR" b="1" dirty="0" err="1"/>
              <a:t>button</a:t>
            </a:r>
            <a:r>
              <a:rPr lang="pt-BR" b="1" dirty="0"/>
              <a:t> </a:t>
            </a:r>
            <a:r>
              <a:rPr lang="pt-BR" b="1" dirty="0" err="1"/>
              <a:t>onclick</a:t>
            </a:r>
            <a:r>
              <a:rPr lang="pt-BR" b="1" dirty="0"/>
              <a:t>=“redimensiona( )"&gt; Redimensiona!</a:t>
            </a:r>
          </a:p>
          <a:p>
            <a:pPr>
              <a:spcBef>
                <a:spcPts val="600"/>
              </a:spcBef>
              <a:buNone/>
            </a:pPr>
            <a:r>
              <a:rPr lang="pt-BR" b="1" dirty="0"/>
              <a:t>   &lt;/</a:t>
            </a:r>
            <a:r>
              <a:rPr lang="pt-BR" b="1" dirty="0" err="1"/>
              <a:t>button</a:t>
            </a:r>
            <a:r>
              <a:rPr lang="pt-BR" b="1" dirty="0"/>
              <a:t>&gt;</a:t>
            </a:r>
            <a:br>
              <a:rPr lang="pt-BR" dirty="0"/>
            </a:br>
            <a:r>
              <a:rPr lang="pt-BR" dirty="0"/>
              <a:t>  </a:t>
            </a:r>
            <a:br>
              <a:rPr lang="pt-BR" dirty="0"/>
            </a:br>
            <a:r>
              <a:rPr lang="pt-BR" dirty="0"/>
              <a:t>  </a:t>
            </a:r>
            <a:endParaRPr lang="pt-BR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rgbClr val="00B0F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JAVASCRIPT – Parte 11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986856" y="257878"/>
            <a:ext cx="714608" cy="1154233"/>
          </a:xfrm>
          <a:prstGeom prst="rect">
            <a:avLst/>
          </a:prstGeom>
          <a:solidFill>
            <a:srgbClr val="0070C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noProof="0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X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67544" y="1484784"/>
            <a:ext cx="8247860" cy="4721010"/>
          </a:xfrm>
          <a:ln>
            <a:solidFill>
              <a:schemeClr val="accent3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  <a:buNone/>
            </a:pPr>
            <a:endParaRPr lang="pt-BR" sz="1200" b="1" dirty="0"/>
          </a:p>
          <a:p>
            <a:pPr algn="ctr">
              <a:spcBef>
                <a:spcPts val="60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EXEMPLO II</a:t>
            </a:r>
          </a:p>
          <a:p>
            <a:pPr>
              <a:spcBef>
                <a:spcPts val="600"/>
              </a:spcBef>
              <a:buNone/>
            </a:pPr>
            <a:r>
              <a:rPr lang="pt-BR" b="1" dirty="0">
                <a:solidFill>
                  <a:srgbClr val="6C2C00"/>
                </a:solidFill>
              </a:rPr>
              <a:t>&lt;</a:t>
            </a:r>
            <a:r>
              <a:rPr lang="pt-BR" b="1" dirty="0" err="1">
                <a:solidFill>
                  <a:srgbClr val="6C2C00"/>
                </a:solidFill>
              </a:rPr>
              <a:t>head</a:t>
            </a:r>
            <a:r>
              <a:rPr lang="pt-BR" b="1" dirty="0">
                <a:solidFill>
                  <a:srgbClr val="6C2C00"/>
                </a:solidFill>
              </a:rPr>
              <a:t>&gt; </a:t>
            </a:r>
          </a:p>
          <a:p>
            <a:pPr>
              <a:spcBef>
                <a:spcPts val="600"/>
              </a:spcBef>
              <a:buNone/>
            </a:pPr>
            <a:r>
              <a:rPr lang="pt-BR" b="1" dirty="0"/>
              <a:t>   &lt;script&gt; </a:t>
            </a:r>
          </a:p>
          <a:p>
            <a:pPr>
              <a:spcBef>
                <a:spcPts val="600"/>
              </a:spcBef>
              <a:buNone/>
            </a:pPr>
            <a:r>
              <a:rPr lang="pt-BR" b="1" dirty="0"/>
              <a:t>      </a:t>
            </a:r>
            <a:r>
              <a:rPr lang="pt-BR" b="1" dirty="0" err="1"/>
              <a:t>function</a:t>
            </a:r>
            <a:r>
              <a:rPr lang="pt-BR" b="1" dirty="0"/>
              <a:t> </a:t>
            </a:r>
            <a:r>
              <a:rPr lang="pt-BR" b="1" dirty="0" err="1"/>
              <a:t>meuScroll</a:t>
            </a:r>
            <a:r>
              <a:rPr lang="pt-BR" b="1" dirty="0"/>
              <a:t>( ) { </a:t>
            </a:r>
          </a:p>
          <a:p>
            <a:pPr>
              <a:spcBef>
                <a:spcPts val="600"/>
              </a:spcBef>
              <a:buNone/>
            </a:pPr>
            <a:r>
              <a:rPr lang="pt-BR" b="1" dirty="0"/>
              <a:t>           </a:t>
            </a:r>
            <a:r>
              <a:rPr lang="pt-BR" b="1" dirty="0" err="1">
                <a:solidFill>
                  <a:srgbClr val="002060"/>
                </a:solidFill>
              </a:rPr>
              <a:t>window</a:t>
            </a:r>
            <a:r>
              <a:rPr lang="pt-BR" b="1" dirty="0">
                <a:solidFill>
                  <a:srgbClr val="002060"/>
                </a:solidFill>
              </a:rPr>
              <a:t>.</a:t>
            </a:r>
            <a:r>
              <a:rPr lang="pt-BR" b="1" dirty="0" err="1">
                <a:solidFill>
                  <a:srgbClr val="002060"/>
                </a:solidFill>
              </a:rPr>
              <a:t>scrollTo</a:t>
            </a:r>
            <a:r>
              <a:rPr lang="pt-BR" b="1" dirty="0">
                <a:solidFill>
                  <a:srgbClr val="002060"/>
                </a:solidFill>
              </a:rPr>
              <a:t>(</a:t>
            </a:r>
            <a:r>
              <a:rPr lang="pt-BR" b="1" dirty="0">
                <a:solidFill>
                  <a:srgbClr val="860000"/>
                </a:solidFill>
              </a:rPr>
              <a:t>500</a:t>
            </a:r>
            <a:r>
              <a:rPr lang="pt-BR" b="1" dirty="0">
                <a:solidFill>
                  <a:srgbClr val="002060"/>
                </a:solidFill>
              </a:rPr>
              <a:t>,</a:t>
            </a:r>
            <a:r>
              <a:rPr lang="pt-BR" b="1" dirty="0">
                <a:solidFill>
                  <a:srgbClr val="860000"/>
                </a:solidFill>
              </a:rPr>
              <a:t>1000</a:t>
            </a:r>
            <a:r>
              <a:rPr lang="pt-BR" b="1" dirty="0">
                <a:solidFill>
                  <a:srgbClr val="002060"/>
                </a:solidFill>
              </a:rPr>
              <a:t>);</a:t>
            </a:r>
          </a:p>
          <a:p>
            <a:pPr>
              <a:spcBef>
                <a:spcPts val="600"/>
              </a:spcBef>
              <a:buNone/>
            </a:pPr>
            <a:r>
              <a:rPr lang="pt-BR" b="1" dirty="0"/>
              <a:t>      } </a:t>
            </a:r>
          </a:p>
          <a:p>
            <a:pPr>
              <a:spcBef>
                <a:spcPts val="600"/>
              </a:spcBef>
              <a:buNone/>
            </a:pPr>
            <a:r>
              <a:rPr lang="pt-BR" b="1" dirty="0"/>
              <a:t>  &lt;/script&gt; ...</a:t>
            </a:r>
          </a:p>
          <a:p>
            <a:pPr>
              <a:spcBef>
                <a:spcPts val="600"/>
              </a:spcBef>
              <a:buNone/>
            </a:pPr>
            <a:r>
              <a:rPr lang="pt-BR" b="1" dirty="0">
                <a:solidFill>
                  <a:srgbClr val="6C2C00"/>
                </a:solidFill>
              </a:rPr>
              <a:t>&lt;</a:t>
            </a:r>
            <a:r>
              <a:rPr lang="pt-BR" b="1" dirty="0" err="1">
                <a:solidFill>
                  <a:srgbClr val="6C2C00"/>
                </a:solidFill>
              </a:rPr>
              <a:t>body</a:t>
            </a:r>
            <a:r>
              <a:rPr lang="pt-BR" b="1" dirty="0">
                <a:solidFill>
                  <a:srgbClr val="6C2C00"/>
                </a:solidFill>
              </a:rPr>
              <a:t>&gt; </a:t>
            </a:r>
          </a:p>
          <a:p>
            <a:pPr>
              <a:spcBef>
                <a:spcPts val="600"/>
              </a:spcBef>
              <a:buNone/>
            </a:pPr>
            <a:r>
              <a:rPr lang="pt-BR" b="1" dirty="0"/>
              <a:t>   &lt;</a:t>
            </a:r>
            <a:r>
              <a:rPr lang="pt-BR" b="1" dirty="0" err="1"/>
              <a:t>button</a:t>
            </a:r>
            <a:r>
              <a:rPr lang="pt-BR" b="1" dirty="0"/>
              <a:t> </a:t>
            </a:r>
            <a:r>
              <a:rPr lang="pt-BR" b="1" dirty="0" err="1"/>
              <a:t>onclick</a:t>
            </a:r>
            <a:r>
              <a:rPr lang="pt-BR" b="1" dirty="0"/>
              <a:t>=“</a:t>
            </a:r>
            <a:r>
              <a:rPr lang="pt-BR" b="1" dirty="0" err="1"/>
              <a:t>meuScroll</a:t>
            </a:r>
            <a:r>
              <a:rPr lang="pt-BR" b="1" dirty="0"/>
              <a:t>( )"&gt; Rola tela!</a:t>
            </a:r>
          </a:p>
          <a:p>
            <a:pPr>
              <a:spcBef>
                <a:spcPts val="600"/>
              </a:spcBef>
              <a:buNone/>
            </a:pPr>
            <a:r>
              <a:rPr lang="pt-BR" b="1" dirty="0"/>
              <a:t>   &lt;/</a:t>
            </a:r>
            <a:r>
              <a:rPr lang="pt-BR" b="1" dirty="0" err="1"/>
              <a:t>button</a:t>
            </a:r>
            <a:r>
              <a:rPr lang="pt-BR" b="1" dirty="0"/>
              <a:t>&gt;</a:t>
            </a:r>
            <a:br>
              <a:rPr lang="pt-BR" dirty="0"/>
            </a:br>
            <a:r>
              <a:rPr lang="pt-BR" dirty="0"/>
              <a:t>  </a:t>
            </a:r>
            <a:br>
              <a:rPr lang="pt-BR" dirty="0"/>
            </a:br>
            <a:r>
              <a:rPr lang="pt-BR" dirty="0"/>
              <a:t>  </a:t>
            </a:r>
            <a:endParaRPr lang="pt-BR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rgbClr val="00B0F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JAVASCRIPT – Parte 11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986856" y="257878"/>
            <a:ext cx="714608" cy="1154233"/>
          </a:xfrm>
          <a:prstGeom prst="rect">
            <a:avLst/>
          </a:prstGeom>
          <a:solidFill>
            <a:srgbClr val="0070C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noProof="0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Y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67544" y="1484784"/>
            <a:ext cx="8247860" cy="4721010"/>
          </a:xfrm>
          <a:ln>
            <a:solidFill>
              <a:schemeClr val="accent3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  <a:buNone/>
            </a:pPr>
            <a:endParaRPr lang="pt-BR" sz="1200" b="1" dirty="0"/>
          </a:p>
          <a:p>
            <a:pPr algn="ctr">
              <a:lnSpc>
                <a:spcPct val="250000"/>
              </a:lnSpc>
              <a:spcBef>
                <a:spcPts val="60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METODOS</a:t>
            </a:r>
          </a:p>
          <a:p>
            <a:pPr>
              <a:lnSpc>
                <a:spcPct val="250000"/>
              </a:lnSpc>
              <a:spcBef>
                <a:spcPts val="600"/>
              </a:spcBef>
            </a:pPr>
            <a:r>
              <a:rPr lang="pt-BR" b="1" dirty="0" err="1">
                <a:solidFill>
                  <a:srgbClr val="002060"/>
                </a:solidFill>
              </a:rPr>
              <a:t>print</a:t>
            </a:r>
            <a:r>
              <a:rPr lang="pt-BR" b="1" dirty="0">
                <a:solidFill>
                  <a:srgbClr val="002060"/>
                </a:solidFill>
              </a:rPr>
              <a:t>(  )</a:t>
            </a:r>
            <a:r>
              <a:rPr lang="pt-BR" b="1" dirty="0"/>
              <a:t> – Imprime conteúdo da janela.</a:t>
            </a:r>
          </a:p>
          <a:p>
            <a:pPr>
              <a:lnSpc>
                <a:spcPct val="250000"/>
              </a:lnSpc>
              <a:spcBef>
                <a:spcPts val="600"/>
              </a:spcBef>
            </a:pPr>
            <a:r>
              <a:rPr lang="pt-BR" b="1" dirty="0" err="1">
                <a:solidFill>
                  <a:srgbClr val="002060"/>
                </a:solidFill>
              </a:rPr>
              <a:t>stop</a:t>
            </a:r>
            <a:r>
              <a:rPr lang="pt-BR" b="1" dirty="0">
                <a:solidFill>
                  <a:srgbClr val="002060"/>
                </a:solidFill>
              </a:rPr>
              <a:t>(  )</a:t>
            </a:r>
            <a:r>
              <a:rPr lang="pt-BR" b="1" dirty="0"/>
              <a:t> – O mesmo que clicar no botão “</a:t>
            </a:r>
            <a:r>
              <a:rPr lang="pt-BR" b="1" dirty="0" err="1"/>
              <a:t>Stop</a:t>
            </a:r>
            <a:r>
              <a:rPr lang="pt-BR" b="1" dirty="0"/>
              <a:t>” </a:t>
            </a:r>
          </a:p>
          <a:p>
            <a:pPr>
              <a:lnSpc>
                <a:spcPct val="250000"/>
              </a:lnSpc>
              <a:spcBef>
                <a:spcPts val="600"/>
              </a:spcBef>
              <a:buNone/>
            </a:pPr>
            <a:r>
              <a:rPr lang="pt-BR" b="1" dirty="0"/>
              <a:t>                 do navegador.</a:t>
            </a:r>
            <a:br>
              <a:rPr lang="pt-BR" dirty="0"/>
            </a:br>
            <a:r>
              <a:rPr lang="pt-BR" dirty="0"/>
              <a:t>  </a:t>
            </a:r>
            <a:br>
              <a:rPr lang="pt-BR" dirty="0"/>
            </a:br>
            <a:r>
              <a:rPr lang="pt-BR" dirty="0"/>
              <a:t>  </a:t>
            </a:r>
            <a:endParaRPr lang="pt-BR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rgbClr val="00B0F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JAVASCRIPT – Parte 11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986856" y="257878"/>
            <a:ext cx="714608" cy="1154233"/>
          </a:xfrm>
          <a:prstGeom prst="rect">
            <a:avLst/>
          </a:prstGeom>
          <a:solidFill>
            <a:srgbClr val="0070C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noProof="0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Z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67544" y="1484784"/>
            <a:ext cx="8247860" cy="4721010"/>
          </a:xfrm>
          <a:ln>
            <a:solidFill>
              <a:schemeClr val="accent3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  <a:buNone/>
            </a:pPr>
            <a:endParaRPr lang="pt-BR" sz="1200" b="1" dirty="0"/>
          </a:p>
          <a:p>
            <a:pPr algn="ctr">
              <a:lnSpc>
                <a:spcPct val="200000"/>
              </a:lnSpc>
              <a:spcBef>
                <a:spcPts val="60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EXEMPLO</a:t>
            </a:r>
          </a:p>
          <a:p>
            <a:pPr>
              <a:lnSpc>
                <a:spcPct val="200000"/>
              </a:lnSpc>
              <a:spcBef>
                <a:spcPts val="600"/>
              </a:spcBef>
              <a:buNone/>
            </a:pPr>
            <a:r>
              <a:rPr lang="pt-BR" b="1" dirty="0">
                <a:solidFill>
                  <a:srgbClr val="6C2C00"/>
                </a:solidFill>
              </a:rPr>
              <a:t>&lt;</a:t>
            </a:r>
            <a:r>
              <a:rPr lang="pt-BR" b="1" dirty="0" err="1">
                <a:solidFill>
                  <a:srgbClr val="6C2C00"/>
                </a:solidFill>
              </a:rPr>
              <a:t>body</a:t>
            </a:r>
            <a:r>
              <a:rPr lang="pt-BR" b="1" dirty="0">
                <a:solidFill>
                  <a:srgbClr val="6C2C00"/>
                </a:solidFill>
              </a:rPr>
              <a:t>&gt;</a:t>
            </a:r>
          </a:p>
          <a:p>
            <a:pPr>
              <a:lnSpc>
                <a:spcPct val="150000"/>
              </a:lnSpc>
              <a:spcBef>
                <a:spcPts val="1200"/>
              </a:spcBef>
              <a:buNone/>
            </a:pPr>
            <a:r>
              <a:rPr lang="pt-BR" b="1" dirty="0"/>
              <a:t>  &lt;</a:t>
            </a:r>
            <a:r>
              <a:rPr lang="pt-BR" b="1" dirty="0" err="1"/>
              <a:t>button</a:t>
            </a:r>
            <a:r>
              <a:rPr lang="pt-BR" b="1" dirty="0"/>
              <a:t> </a:t>
            </a:r>
            <a:r>
              <a:rPr lang="pt-BR" b="1" dirty="0" err="1"/>
              <a:t>onclick</a:t>
            </a:r>
            <a:r>
              <a:rPr lang="pt-BR" b="1" dirty="0"/>
              <a:t>=“</a:t>
            </a:r>
            <a:r>
              <a:rPr lang="pt-BR" b="1" dirty="0" err="1">
                <a:solidFill>
                  <a:srgbClr val="002060"/>
                </a:solidFill>
              </a:rPr>
              <a:t>window</a:t>
            </a:r>
            <a:r>
              <a:rPr lang="pt-BR" b="1" dirty="0">
                <a:solidFill>
                  <a:srgbClr val="002060"/>
                </a:solidFill>
              </a:rPr>
              <a:t>.</a:t>
            </a:r>
            <a:r>
              <a:rPr lang="pt-BR" b="1" dirty="0" err="1">
                <a:solidFill>
                  <a:srgbClr val="002060"/>
                </a:solidFill>
              </a:rPr>
              <a:t>print</a:t>
            </a:r>
            <a:r>
              <a:rPr lang="pt-BR" b="1" dirty="0">
                <a:solidFill>
                  <a:srgbClr val="002060"/>
                </a:solidFill>
              </a:rPr>
              <a:t>(  );</a:t>
            </a:r>
            <a:r>
              <a:rPr lang="pt-BR" b="1" dirty="0"/>
              <a:t>”&gt; Imprimir &lt;/</a:t>
            </a:r>
            <a:r>
              <a:rPr lang="pt-BR" b="1" dirty="0" err="1"/>
              <a:t>button</a:t>
            </a:r>
            <a:r>
              <a:rPr lang="pt-BR" b="1" dirty="0"/>
              <a:t>&gt;</a:t>
            </a:r>
          </a:p>
          <a:p>
            <a:pPr>
              <a:lnSpc>
                <a:spcPct val="150000"/>
              </a:lnSpc>
              <a:spcBef>
                <a:spcPts val="1200"/>
              </a:spcBef>
              <a:buNone/>
            </a:pPr>
            <a:r>
              <a:rPr lang="pt-BR" b="1" dirty="0"/>
              <a:t>  &lt;</a:t>
            </a:r>
            <a:r>
              <a:rPr lang="pt-BR" b="1" dirty="0" err="1"/>
              <a:t>button</a:t>
            </a:r>
            <a:r>
              <a:rPr lang="pt-BR" b="1" dirty="0"/>
              <a:t> </a:t>
            </a:r>
            <a:r>
              <a:rPr lang="pt-BR" b="1" dirty="0" err="1"/>
              <a:t>onclick</a:t>
            </a:r>
            <a:r>
              <a:rPr lang="pt-BR" b="1" dirty="0"/>
              <a:t>=“</a:t>
            </a:r>
            <a:r>
              <a:rPr lang="pt-BR" b="1" dirty="0" err="1">
                <a:solidFill>
                  <a:srgbClr val="002060"/>
                </a:solidFill>
              </a:rPr>
              <a:t>window</a:t>
            </a:r>
            <a:r>
              <a:rPr lang="pt-BR" b="1" dirty="0">
                <a:solidFill>
                  <a:srgbClr val="002060"/>
                </a:solidFill>
              </a:rPr>
              <a:t>.</a:t>
            </a:r>
            <a:r>
              <a:rPr lang="pt-BR" b="1" dirty="0" err="1">
                <a:solidFill>
                  <a:srgbClr val="002060"/>
                </a:solidFill>
              </a:rPr>
              <a:t>stop</a:t>
            </a:r>
            <a:r>
              <a:rPr lang="pt-BR" b="1" dirty="0">
                <a:solidFill>
                  <a:srgbClr val="002060"/>
                </a:solidFill>
              </a:rPr>
              <a:t>(  );</a:t>
            </a:r>
            <a:r>
              <a:rPr lang="pt-BR" b="1" dirty="0"/>
              <a:t>”&gt; Parar</a:t>
            </a:r>
          </a:p>
          <a:p>
            <a:pPr>
              <a:lnSpc>
                <a:spcPct val="150000"/>
              </a:lnSpc>
              <a:spcBef>
                <a:spcPts val="1200"/>
              </a:spcBef>
              <a:buNone/>
            </a:pPr>
            <a:r>
              <a:rPr lang="pt-BR" b="1" dirty="0"/>
              <a:t>  &lt;/</a:t>
            </a:r>
            <a:r>
              <a:rPr lang="pt-BR" b="1" dirty="0" err="1"/>
              <a:t>button</a:t>
            </a:r>
            <a:r>
              <a:rPr lang="pt-BR" b="1" dirty="0"/>
              <a:t>&gt;</a:t>
            </a:r>
          </a:p>
          <a:p>
            <a:pPr>
              <a:lnSpc>
                <a:spcPct val="250000"/>
              </a:lnSpc>
              <a:spcBef>
                <a:spcPts val="600"/>
              </a:spcBef>
              <a:buNone/>
            </a:pPr>
            <a:br>
              <a:rPr lang="pt-BR" dirty="0"/>
            </a:br>
            <a:r>
              <a:rPr lang="pt-BR" dirty="0"/>
              <a:t>  </a:t>
            </a:r>
            <a:br>
              <a:rPr lang="pt-BR" dirty="0"/>
            </a:br>
            <a:r>
              <a:rPr lang="pt-BR" dirty="0"/>
              <a:t>  </a:t>
            </a:r>
            <a:endParaRPr lang="pt-BR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rgbClr val="00B0F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JAVASCRIPT – Parte 11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0034" y="1500174"/>
            <a:ext cx="8176422" cy="4721010"/>
          </a:xfrm>
          <a:ln>
            <a:solidFill>
              <a:schemeClr val="accent3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LOCATION </a:t>
            </a:r>
          </a:p>
          <a:p>
            <a:pPr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PROPRIEDADES e MÉTODOS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pt-BR" b="1" dirty="0" err="1">
                <a:solidFill>
                  <a:srgbClr val="002060"/>
                </a:solidFill>
              </a:rPr>
              <a:t>href</a:t>
            </a:r>
            <a:r>
              <a:rPr lang="pt-BR" b="1" dirty="0"/>
              <a:t> – URL da Página atual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pt-BR" b="1" dirty="0" err="1">
                <a:solidFill>
                  <a:srgbClr val="002060"/>
                </a:solidFill>
              </a:rPr>
              <a:t>protocol</a:t>
            </a:r>
            <a:r>
              <a:rPr lang="pt-BR" b="1" dirty="0"/>
              <a:t> – Protocolo da URL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pt-BR" b="1" dirty="0" err="1">
                <a:solidFill>
                  <a:srgbClr val="002060"/>
                </a:solidFill>
              </a:rPr>
              <a:t>reload</a:t>
            </a:r>
            <a:r>
              <a:rPr lang="pt-BR" b="1" dirty="0">
                <a:solidFill>
                  <a:srgbClr val="002060"/>
                </a:solidFill>
              </a:rPr>
              <a:t>( ) </a:t>
            </a:r>
            <a:r>
              <a:rPr lang="pt-BR" b="1" dirty="0"/>
              <a:t>– Recarrega a página (Atualiza)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pt-BR" b="1" dirty="0" err="1">
                <a:solidFill>
                  <a:srgbClr val="002060"/>
                </a:solidFill>
              </a:rPr>
              <a:t>assign</a:t>
            </a:r>
            <a:r>
              <a:rPr lang="pt-BR" b="1" dirty="0">
                <a:solidFill>
                  <a:srgbClr val="002060"/>
                </a:solidFill>
              </a:rPr>
              <a:t>(</a:t>
            </a:r>
            <a:r>
              <a:rPr lang="pt-BR" b="1" dirty="0"/>
              <a:t> </a:t>
            </a:r>
            <a:r>
              <a:rPr lang="pt-BR" b="1" dirty="0">
                <a:solidFill>
                  <a:srgbClr val="860000"/>
                </a:solidFill>
              </a:rPr>
              <a:t>URL</a:t>
            </a:r>
            <a:r>
              <a:rPr lang="pt-BR" b="1" dirty="0">
                <a:solidFill>
                  <a:srgbClr val="002060"/>
                </a:solidFill>
              </a:rPr>
              <a:t>) </a:t>
            </a:r>
            <a:r>
              <a:rPr lang="pt-BR" b="1" dirty="0"/>
              <a:t>– Carrega uma nova página na janela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pt-BR" b="1" dirty="0" err="1">
                <a:solidFill>
                  <a:srgbClr val="002060"/>
                </a:solidFill>
              </a:rPr>
              <a:t>replace</a:t>
            </a:r>
            <a:r>
              <a:rPr lang="pt-BR" b="1" dirty="0">
                <a:solidFill>
                  <a:srgbClr val="002060"/>
                </a:solidFill>
              </a:rPr>
              <a:t>( </a:t>
            </a:r>
            <a:r>
              <a:rPr lang="pt-BR" b="1" dirty="0">
                <a:solidFill>
                  <a:srgbClr val="860000"/>
                </a:solidFill>
              </a:rPr>
              <a:t>URL</a:t>
            </a:r>
            <a:r>
              <a:rPr lang="pt-BR" b="1" dirty="0">
                <a:solidFill>
                  <a:srgbClr val="002060"/>
                </a:solidFill>
              </a:rPr>
              <a:t>)</a:t>
            </a:r>
            <a:r>
              <a:rPr lang="pt-BR" b="1" dirty="0"/>
              <a:t> – Carrega página sem criar histórico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pt-BR" b="1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pt-BR" b="1" dirty="0"/>
          </a:p>
          <a:p>
            <a:pPr algn="ctr">
              <a:lnSpc>
                <a:spcPct val="200000"/>
              </a:lnSpc>
              <a:spcBef>
                <a:spcPts val="0"/>
              </a:spcBef>
              <a:buNone/>
            </a:pPr>
            <a:endParaRPr lang="pt-BR" b="1" dirty="0">
              <a:solidFill>
                <a:srgbClr val="860000"/>
              </a:solidFill>
            </a:endParaRPr>
          </a:p>
          <a:p>
            <a:pPr algn="ctr">
              <a:lnSpc>
                <a:spcPct val="200000"/>
              </a:lnSpc>
              <a:spcBef>
                <a:spcPts val="0"/>
              </a:spcBef>
              <a:buNone/>
            </a:pPr>
            <a:endParaRPr lang="pt-BR" b="1" dirty="0"/>
          </a:p>
          <a:p>
            <a:pPr>
              <a:spcBef>
                <a:spcPts val="0"/>
              </a:spcBef>
              <a:buNone/>
            </a:pP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 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986856" y="257878"/>
            <a:ext cx="714608" cy="1154233"/>
          </a:xfrm>
          <a:prstGeom prst="rect">
            <a:avLst/>
          </a:prstGeom>
          <a:solidFill>
            <a:srgbClr val="0070C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noProof="0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rgbClr val="00B0F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JAVASCRIPT – Parte 11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986856" y="257878"/>
            <a:ext cx="714608" cy="1154233"/>
          </a:xfrm>
          <a:prstGeom prst="rect">
            <a:avLst/>
          </a:prstGeom>
          <a:solidFill>
            <a:srgbClr val="0070C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2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67544" y="1484784"/>
            <a:ext cx="8247860" cy="4721010"/>
          </a:xfrm>
          <a:ln>
            <a:solidFill>
              <a:schemeClr val="accent3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  <a:buNone/>
            </a:pPr>
            <a:endParaRPr lang="pt-BR" sz="1200" b="1" dirty="0"/>
          </a:p>
          <a:p>
            <a:pPr algn="ctr">
              <a:lnSpc>
                <a:spcPct val="200000"/>
              </a:lnSpc>
              <a:spcBef>
                <a:spcPts val="60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EXEMPLO I</a:t>
            </a:r>
          </a:p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pt-BR" b="1" dirty="0"/>
              <a:t>&lt;script&gt; </a:t>
            </a:r>
          </a:p>
          <a:p>
            <a:pPr>
              <a:spcBef>
                <a:spcPts val="600"/>
              </a:spcBef>
              <a:buNone/>
            </a:pPr>
            <a:r>
              <a:rPr lang="pt-BR" b="1" dirty="0">
                <a:solidFill>
                  <a:srgbClr val="002060"/>
                </a:solidFill>
              </a:rPr>
              <a:t>       </a:t>
            </a:r>
          </a:p>
          <a:p>
            <a:pPr>
              <a:spcBef>
                <a:spcPts val="600"/>
              </a:spcBef>
              <a:buNone/>
            </a:pPr>
            <a:r>
              <a:rPr lang="pt-BR" b="1" dirty="0">
                <a:solidFill>
                  <a:srgbClr val="002060"/>
                </a:solidFill>
              </a:rPr>
              <a:t>        console.</a:t>
            </a:r>
            <a:r>
              <a:rPr lang="pt-BR" b="1" dirty="0" err="1">
                <a:solidFill>
                  <a:srgbClr val="002060"/>
                </a:solidFill>
              </a:rPr>
              <a:t>log</a:t>
            </a:r>
            <a:r>
              <a:rPr lang="pt-BR" b="1" dirty="0">
                <a:solidFill>
                  <a:srgbClr val="002060"/>
                </a:solidFill>
              </a:rPr>
              <a:t>(</a:t>
            </a:r>
            <a:r>
              <a:rPr lang="pt-BR" b="1" dirty="0" err="1"/>
              <a:t>window</a:t>
            </a:r>
            <a:r>
              <a:rPr lang="pt-BR" b="1" dirty="0"/>
              <a:t>.</a:t>
            </a:r>
            <a:r>
              <a:rPr lang="pt-BR" b="1" dirty="0" err="1"/>
              <a:t>location</a:t>
            </a:r>
            <a:r>
              <a:rPr lang="pt-BR" b="1" dirty="0"/>
              <a:t>.</a:t>
            </a:r>
            <a:r>
              <a:rPr lang="pt-BR" b="1" dirty="0" err="1"/>
              <a:t>href</a:t>
            </a:r>
            <a:r>
              <a:rPr lang="pt-BR" b="1" dirty="0">
                <a:solidFill>
                  <a:srgbClr val="002060"/>
                </a:solidFill>
              </a:rPr>
              <a:t> );</a:t>
            </a:r>
          </a:p>
          <a:p>
            <a:pPr>
              <a:spcBef>
                <a:spcPts val="600"/>
              </a:spcBef>
              <a:buNone/>
            </a:pPr>
            <a:r>
              <a:rPr lang="pt-BR" b="1" dirty="0"/>
              <a:t>       </a:t>
            </a:r>
          </a:p>
          <a:p>
            <a:pPr>
              <a:spcBef>
                <a:spcPts val="600"/>
              </a:spcBef>
              <a:buNone/>
            </a:pPr>
            <a:r>
              <a:rPr lang="pt-BR" b="1" dirty="0">
                <a:solidFill>
                  <a:srgbClr val="002060"/>
                </a:solidFill>
              </a:rPr>
              <a:t>        console.</a:t>
            </a:r>
            <a:r>
              <a:rPr lang="pt-BR" b="1" dirty="0" err="1">
                <a:solidFill>
                  <a:srgbClr val="002060"/>
                </a:solidFill>
              </a:rPr>
              <a:t>log</a:t>
            </a:r>
            <a:r>
              <a:rPr lang="pt-BR" b="1" dirty="0">
                <a:solidFill>
                  <a:srgbClr val="002060"/>
                </a:solidFill>
              </a:rPr>
              <a:t>(</a:t>
            </a:r>
            <a:r>
              <a:rPr lang="pt-BR" b="1" dirty="0" err="1"/>
              <a:t>window</a:t>
            </a:r>
            <a:r>
              <a:rPr lang="pt-BR" b="1" dirty="0"/>
              <a:t>.</a:t>
            </a:r>
            <a:r>
              <a:rPr lang="pt-BR" b="1" dirty="0" err="1"/>
              <a:t>location</a:t>
            </a:r>
            <a:r>
              <a:rPr lang="pt-BR" b="1" dirty="0"/>
              <a:t>.</a:t>
            </a:r>
            <a:r>
              <a:rPr lang="pt-BR" b="1" dirty="0" err="1"/>
              <a:t>protocol</a:t>
            </a:r>
            <a:r>
              <a:rPr lang="pt-BR" b="1" dirty="0">
                <a:solidFill>
                  <a:srgbClr val="002060"/>
                </a:solidFill>
              </a:rPr>
              <a:t> );</a:t>
            </a:r>
          </a:p>
          <a:p>
            <a:pPr>
              <a:spcBef>
                <a:spcPts val="600"/>
              </a:spcBef>
              <a:buNone/>
            </a:pPr>
            <a:r>
              <a:rPr lang="pt-BR" b="1" dirty="0">
                <a:solidFill>
                  <a:srgbClr val="002060"/>
                </a:solidFill>
              </a:rPr>
              <a:t>  </a:t>
            </a:r>
          </a:p>
          <a:p>
            <a:pPr>
              <a:spcBef>
                <a:spcPts val="600"/>
              </a:spcBef>
              <a:buNone/>
            </a:pPr>
            <a:r>
              <a:rPr lang="pt-BR" b="1" dirty="0"/>
              <a:t>&lt;/script&gt; ...</a:t>
            </a:r>
          </a:p>
          <a:p>
            <a:pPr>
              <a:lnSpc>
                <a:spcPct val="150000"/>
              </a:lnSpc>
              <a:spcBef>
                <a:spcPts val="1200"/>
              </a:spcBef>
              <a:buNone/>
            </a:pPr>
            <a:r>
              <a:rPr lang="pt-BR" b="1" dirty="0"/>
              <a:t>  </a:t>
            </a:r>
            <a:endParaRPr lang="pt-BR" b="1" dirty="0">
              <a:solidFill>
                <a:srgbClr val="860000"/>
              </a:solidFill>
            </a:endParaRPr>
          </a:p>
          <a:p>
            <a:pPr>
              <a:lnSpc>
                <a:spcPct val="200000"/>
              </a:lnSpc>
              <a:spcBef>
                <a:spcPts val="1200"/>
              </a:spcBef>
              <a:buNone/>
            </a:pPr>
            <a:br>
              <a:rPr lang="pt-BR" dirty="0"/>
            </a:br>
            <a:r>
              <a:rPr lang="pt-BR" dirty="0"/>
              <a:t>  </a:t>
            </a:r>
            <a:br>
              <a:rPr lang="pt-BR" dirty="0"/>
            </a:br>
            <a:r>
              <a:rPr lang="pt-BR" dirty="0"/>
              <a:t>  </a:t>
            </a:r>
            <a:endParaRPr lang="pt-BR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rgbClr val="00B0F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JAVASCRIPT – Parte 11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986856" y="257878"/>
            <a:ext cx="714608" cy="1154233"/>
          </a:xfrm>
          <a:prstGeom prst="rect">
            <a:avLst/>
          </a:prstGeom>
          <a:solidFill>
            <a:srgbClr val="0070C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3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67544" y="1484784"/>
            <a:ext cx="8247860" cy="4721010"/>
          </a:xfrm>
          <a:ln>
            <a:solidFill>
              <a:schemeClr val="accent3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  <a:buNone/>
            </a:pPr>
            <a:endParaRPr lang="pt-BR" sz="1200" b="1" dirty="0"/>
          </a:p>
          <a:p>
            <a:pPr algn="ctr">
              <a:spcBef>
                <a:spcPts val="60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EXEMPLO II</a:t>
            </a:r>
          </a:p>
          <a:p>
            <a:pPr algn="ctr">
              <a:spcBef>
                <a:spcPts val="600"/>
              </a:spcBef>
              <a:buNone/>
            </a:pPr>
            <a:endParaRPr lang="pt-BR" sz="600" b="1" dirty="0">
              <a:solidFill>
                <a:srgbClr val="860000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b="1" dirty="0"/>
              <a:t>&lt;</a:t>
            </a:r>
            <a:r>
              <a:rPr lang="pt-BR" b="1" dirty="0" err="1"/>
              <a:t>button</a:t>
            </a:r>
            <a:r>
              <a:rPr lang="pt-BR" b="1" dirty="0"/>
              <a:t> </a:t>
            </a:r>
            <a:r>
              <a:rPr lang="pt-BR" b="1" dirty="0" err="1"/>
              <a:t>onclick</a:t>
            </a:r>
            <a:r>
              <a:rPr lang="pt-BR" b="1" dirty="0"/>
              <a:t>=“</a:t>
            </a:r>
            <a:r>
              <a:rPr lang="pt-BR" b="1" dirty="0" err="1">
                <a:solidFill>
                  <a:srgbClr val="002060"/>
                </a:solidFill>
              </a:rPr>
              <a:t>window</a:t>
            </a:r>
            <a:r>
              <a:rPr lang="pt-BR" b="1" dirty="0">
                <a:solidFill>
                  <a:srgbClr val="002060"/>
                </a:solidFill>
              </a:rPr>
              <a:t>.</a:t>
            </a:r>
            <a:r>
              <a:rPr lang="pt-BR" b="1" dirty="0" err="1">
                <a:solidFill>
                  <a:srgbClr val="002060"/>
                </a:solidFill>
              </a:rPr>
              <a:t>location</a:t>
            </a:r>
            <a:r>
              <a:rPr lang="pt-BR" b="1" dirty="0">
                <a:solidFill>
                  <a:srgbClr val="002060"/>
                </a:solidFill>
              </a:rPr>
              <a:t>.</a:t>
            </a:r>
            <a:r>
              <a:rPr lang="pt-BR" b="1" dirty="0" err="1">
                <a:solidFill>
                  <a:srgbClr val="002060"/>
                </a:solidFill>
              </a:rPr>
              <a:t>reload</a:t>
            </a:r>
            <a:r>
              <a:rPr lang="pt-BR" b="1" dirty="0">
                <a:solidFill>
                  <a:srgbClr val="002060"/>
                </a:solidFill>
              </a:rPr>
              <a:t>(  );</a:t>
            </a:r>
            <a:r>
              <a:rPr lang="pt-BR" b="1" dirty="0"/>
              <a:t>”&gt; Atualiza Página&lt;/</a:t>
            </a:r>
            <a:r>
              <a:rPr lang="pt-BR" b="1" dirty="0" err="1"/>
              <a:t>button</a:t>
            </a:r>
            <a:r>
              <a:rPr lang="pt-BR" b="1" dirty="0"/>
              <a:t>&gt;</a:t>
            </a:r>
          </a:p>
          <a:p>
            <a:pPr>
              <a:spcBef>
                <a:spcPts val="1200"/>
              </a:spcBef>
              <a:spcAft>
                <a:spcPts val="600"/>
              </a:spcAft>
              <a:buNone/>
            </a:pPr>
            <a:endParaRPr lang="pt-BR" sz="200" b="1" dirty="0"/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pt-BR" b="1" dirty="0"/>
              <a:t> &lt;</a:t>
            </a:r>
            <a:r>
              <a:rPr lang="pt-BR" b="1" dirty="0" err="1"/>
              <a:t>button</a:t>
            </a:r>
            <a:r>
              <a:rPr lang="pt-BR" b="1" dirty="0"/>
              <a:t>    </a:t>
            </a:r>
            <a:r>
              <a:rPr lang="pt-BR" b="1" dirty="0" err="1"/>
              <a:t>onclick</a:t>
            </a:r>
            <a:r>
              <a:rPr lang="pt-BR" b="1" dirty="0"/>
              <a:t>=“</a:t>
            </a:r>
            <a:r>
              <a:rPr lang="pt-BR" b="1" dirty="0" err="1">
                <a:solidFill>
                  <a:srgbClr val="002060"/>
                </a:solidFill>
              </a:rPr>
              <a:t>window</a:t>
            </a:r>
            <a:r>
              <a:rPr lang="pt-BR" b="1" dirty="0">
                <a:solidFill>
                  <a:srgbClr val="002060"/>
                </a:solidFill>
              </a:rPr>
              <a:t>.</a:t>
            </a:r>
            <a:r>
              <a:rPr lang="pt-BR" b="1" dirty="0" err="1">
                <a:solidFill>
                  <a:srgbClr val="002060"/>
                </a:solidFill>
              </a:rPr>
              <a:t>location</a:t>
            </a:r>
            <a:r>
              <a:rPr lang="pt-BR" b="1" dirty="0">
                <a:solidFill>
                  <a:srgbClr val="002060"/>
                </a:solidFill>
              </a:rPr>
              <a:t>.</a:t>
            </a:r>
            <a:r>
              <a:rPr lang="pt-BR" b="1" dirty="0" err="1">
                <a:solidFill>
                  <a:srgbClr val="002060"/>
                </a:solidFill>
              </a:rPr>
              <a:t>assign</a:t>
            </a:r>
            <a:r>
              <a:rPr lang="pt-BR" b="1" dirty="0">
                <a:solidFill>
                  <a:srgbClr val="002060"/>
                </a:solidFill>
              </a:rPr>
              <a:t>(</a:t>
            </a:r>
            <a:r>
              <a:rPr lang="pt-BR" b="1" dirty="0"/>
              <a:t>‘aula1.html’</a:t>
            </a:r>
            <a:r>
              <a:rPr lang="pt-BR" b="1" dirty="0">
                <a:solidFill>
                  <a:srgbClr val="002060"/>
                </a:solidFill>
              </a:rPr>
              <a:t> );</a:t>
            </a:r>
            <a:r>
              <a:rPr lang="pt-BR" b="1" dirty="0"/>
              <a:t>”&gt; Carrega Página 1&lt;/</a:t>
            </a:r>
            <a:r>
              <a:rPr lang="pt-BR" b="1" dirty="0" err="1"/>
              <a:t>button</a:t>
            </a:r>
            <a:r>
              <a:rPr lang="pt-BR" b="1" dirty="0"/>
              <a:t>&gt;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endParaRPr lang="pt-BR" sz="200" b="1" dirty="0"/>
          </a:p>
          <a:p>
            <a:pPr>
              <a:spcBef>
                <a:spcPts val="600"/>
              </a:spcBef>
              <a:buNone/>
            </a:pPr>
            <a:r>
              <a:rPr lang="pt-BR" b="1" dirty="0"/>
              <a:t>&lt;</a:t>
            </a:r>
            <a:r>
              <a:rPr lang="pt-BR" b="1" dirty="0" err="1"/>
              <a:t>button</a:t>
            </a:r>
            <a:r>
              <a:rPr lang="pt-BR" b="1" dirty="0"/>
              <a:t>    </a:t>
            </a:r>
            <a:r>
              <a:rPr lang="pt-BR" b="1" dirty="0" err="1"/>
              <a:t>onclick</a:t>
            </a:r>
            <a:r>
              <a:rPr lang="pt-BR" b="1" dirty="0"/>
              <a:t>=“</a:t>
            </a:r>
            <a:r>
              <a:rPr lang="pt-BR" b="1" dirty="0" err="1">
                <a:solidFill>
                  <a:srgbClr val="002060"/>
                </a:solidFill>
              </a:rPr>
              <a:t>window</a:t>
            </a:r>
            <a:r>
              <a:rPr lang="pt-BR" b="1" dirty="0">
                <a:solidFill>
                  <a:srgbClr val="002060"/>
                </a:solidFill>
              </a:rPr>
              <a:t>.</a:t>
            </a:r>
            <a:r>
              <a:rPr lang="pt-BR" b="1" dirty="0" err="1">
                <a:solidFill>
                  <a:srgbClr val="002060"/>
                </a:solidFill>
              </a:rPr>
              <a:t>location</a:t>
            </a:r>
            <a:r>
              <a:rPr lang="pt-BR" b="1" dirty="0">
                <a:solidFill>
                  <a:srgbClr val="002060"/>
                </a:solidFill>
              </a:rPr>
              <a:t>=</a:t>
            </a:r>
            <a:r>
              <a:rPr lang="pt-BR" b="1" dirty="0"/>
              <a:t>‘aula2.html’</a:t>
            </a:r>
            <a:r>
              <a:rPr lang="pt-BR" b="1" dirty="0">
                <a:solidFill>
                  <a:srgbClr val="002060"/>
                </a:solidFill>
              </a:rPr>
              <a:t>;</a:t>
            </a:r>
            <a:r>
              <a:rPr lang="pt-BR" b="1" dirty="0"/>
              <a:t>”&gt; Carrega Página 2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pt-BR" b="1" dirty="0"/>
              <a:t>&lt;/</a:t>
            </a:r>
            <a:r>
              <a:rPr lang="pt-BR" b="1" dirty="0" err="1"/>
              <a:t>button</a:t>
            </a:r>
            <a:r>
              <a:rPr lang="pt-BR" b="1" dirty="0"/>
              <a:t>&gt;</a:t>
            </a:r>
          </a:p>
          <a:p>
            <a:pPr>
              <a:lnSpc>
                <a:spcPct val="150000"/>
              </a:lnSpc>
              <a:spcBef>
                <a:spcPts val="1200"/>
              </a:spcBef>
              <a:buNone/>
            </a:pPr>
            <a:endParaRPr lang="pt-BR" b="1" dirty="0"/>
          </a:p>
          <a:p>
            <a:pPr>
              <a:lnSpc>
                <a:spcPct val="150000"/>
              </a:lnSpc>
              <a:spcBef>
                <a:spcPts val="1200"/>
              </a:spcBef>
              <a:buNone/>
            </a:pPr>
            <a:r>
              <a:rPr lang="pt-BR" b="1" dirty="0"/>
              <a:t>  </a:t>
            </a:r>
            <a:endParaRPr lang="pt-BR" b="1" dirty="0">
              <a:solidFill>
                <a:srgbClr val="860000"/>
              </a:solidFill>
            </a:endParaRPr>
          </a:p>
          <a:p>
            <a:pPr>
              <a:lnSpc>
                <a:spcPct val="200000"/>
              </a:lnSpc>
              <a:spcBef>
                <a:spcPts val="1200"/>
              </a:spcBef>
              <a:buNone/>
            </a:pPr>
            <a:br>
              <a:rPr lang="pt-BR" dirty="0"/>
            </a:br>
            <a:r>
              <a:rPr lang="pt-BR" dirty="0"/>
              <a:t>  </a:t>
            </a:r>
            <a:br>
              <a:rPr lang="pt-BR" dirty="0"/>
            </a:br>
            <a:r>
              <a:rPr lang="pt-BR" dirty="0"/>
              <a:t>  </a:t>
            </a:r>
            <a:endParaRPr lang="pt-BR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rgbClr val="00B0F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JAVASCRIPT – Parte 11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22634"/>
            <a:ext cx="8219256" cy="4721010"/>
          </a:xfrm>
          <a:ln>
            <a:solidFill>
              <a:schemeClr val="accent3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ctr">
              <a:lnSpc>
                <a:spcPct val="30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OBJETO WINDOW</a:t>
            </a:r>
            <a:endParaRPr lang="pt-BR" b="1" dirty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pt-BR" b="1" dirty="0"/>
              <a:t>É o objeto principal na Hierarquia e contém as propriedades e métodos para controlar a janela do navegador. Dele dependem todos os demais objetos da Hierarquia. 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986856" y="257878"/>
            <a:ext cx="714608" cy="1154233"/>
          </a:xfrm>
          <a:prstGeom prst="rect">
            <a:avLst/>
          </a:prstGeom>
          <a:solidFill>
            <a:srgbClr val="0070C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rgbClr val="00B0F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JAVASCRIPT – Parte 11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986856" y="257878"/>
            <a:ext cx="714608" cy="1154233"/>
          </a:xfrm>
          <a:prstGeom prst="rect">
            <a:avLst/>
          </a:prstGeom>
          <a:solidFill>
            <a:srgbClr val="0070C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4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67544" y="1503032"/>
            <a:ext cx="8247860" cy="4721010"/>
          </a:xfrm>
          <a:ln>
            <a:solidFill>
              <a:schemeClr val="accent3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HISTORY</a:t>
            </a:r>
          </a:p>
          <a:p>
            <a:pPr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PROPRIEDADES E MÉTODOS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pt-BR" b="1" dirty="0" err="1">
                <a:solidFill>
                  <a:srgbClr val="002060"/>
                </a:solidFill>
              </a:rPr>
              <a:t>length</a:t>
            </a:r>
            <a:r>
              <a:rPr lang="pt-BR" b="1" dirty="0"/>
              <a:t> – Quantidade de </a:t>
            </a:r>
            <a:r>
              <a:rPr lang="pt-BR" b="1" dirty="0" err="1"/>
              <a:t>URL’s</a:t>
            </a:r>
            <a:r>
              <a:rPr lang="pt-BR" b="1" dirty="0"/>
              <a:t> no histórico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pt-BR" b="1" dirty="0" err="1">
                <a:solidFill>
                  <a:srgbClr val="002060"/>
                </a:solidFill>
              </a:rPr>
              <a:t>go</a:t>
            </a:r>
            <a:r>
              <a:rPr lang="pt-BR" b="1" dirty="0">
                <a:solidFill>
                  <a:srgbClr val="002060"/>
                </a:solidFill>
              </a:rPr>
              <a:t>(</a:t>
            </a:r>
            <a:r>
              <a:rPr lang="pt-BR" b="1" dirty="0"/>
              <a:t> </a:t>
            </a:r>
            <a:r>
              <a:rPr lang="pt-BR" b="1" dirty="0">
                <a:solidFill>
                  <a:srgbClr val="860000"/>
                </a:solidFill>
              </a:rPr>
              <a:t>n </a:t>
            </a:r>
            <a:r>
              <a:rPr lang="pt-BR" b="1" dirty="0">
                <a:solidFill>
                  <a:srgbClr val="002060"/>
                </a:solidFill>
              </a:rPr>
              <a:t>)</a:t>
            </a:r>
            <a:r>
              <a:rPr lang="pt-BR" b="1" dirty="0"/>
              <a:t> – Avança e retorna </a:t>
            </a:r>
            <a:r>
              <a:rPr lang="pt-BR" b="1" dirty="0" err="1"/>
              <a:t>URL’s</a:t>
            </a:r>
            <a:r>
              <a:rPr lang="pt-BR" b="1" dirty="0"/>
              <a:t> no histórico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pt-BR" b="1" dirty="0" err="1">
                <a:solidFill>
                  <a:srgbClr val="002060"/>
                </a:solidFill>
              </a:rPr>
              <a:t>forward</a:t>
            </a:r>
            <a:r>
              <a:rPr lang="pt-BR" b="1" dirty="0">
                <a:solidFill>
                  <a:srgbClr val="002060"/>
                </a:solidFill>
              </a:rPr>
              <a:t>( ) </a:t>
            </a:r>
            <a:r>
              <a:rPr lang="pt-BR" b="1" dirty="0"/>
              <a:t>- Avança </a:t>
            </a:r>
            <a:r>
              <a:rPr lang="pt-BR" b="1" dirty="0" err="1"/>
              <a:t>URL’s</a:t>
            </a:r>
            <a:r>
              <a:rPr lang="pt-BR" b="1" dirty="0"/>
              <a:t> no histórico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pt-BR" b="1" dirty="0" err="1">
                <a:solidFill>
                  <a:srgbClr val="002060"/>
                </a:solidFill>
              </a:rPr>
              <a:t>back</a:t>
            </a:r>
            <a:r>
              <a:rPr lang="pt-BR" b="1" dirty="0">
                <a:solidFill>
                  <a:srgbClr val="002060"/>
                </a:solidFill>
              </a:rPr>
              <a:t>( ) </a:t>
            </a:r>
            <a:r>
              <a:rPr lang="pt-BR" b="1" dirty="0"/>
              <a:t>– Retorna </a:t>
            </a:r>
            <a:r>
              <a:rPr lang="pt-BR" b="1" dirty="0" err="1"/>
              <a:t>URL’s</a:t>
            </a:r>
            <a:r>
              <a:rPr lang="pt-BR" b="1" dirty="0"/>
              <a:t> no histórico</a:t>
            </a:r>
          </a:p>
          <a:p>
            <a:pPr algn="ctr">
              <a:lnSpc>
                <a:spcPct val="200000"/>
              </a:lnSpc>
              <a:spcBef>
                <a:spcPts val="0"/>
              </a:spcBef>
              <a:buNone/>
            </a:pPr>
            <a:endParaRPr lang="pt-BR" b="1" dirty="0">
              <a:solidFill>
                <a:srgbClr val="86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rgbClr val="00B0F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JAVASCRIPT – Parte 11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986856" y="257878"/>
            <a:ext cx="714608" cy="1154233"/>
          </a:xfrm>
          <a:prstGeom prst="rect">
            <a:avLst/>
          </a:prstGeom>
          <a:solidFill>
            <a:srgbClr val="0070C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noProof="0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5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67544" y="1484784"/>
            <a:ext cx="8247860" cy="4721010"/>
          </a:xfrm>
          <a:ln>
            <a:solidFill>
              <a:schemeClr val="accent3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>
              <a:spcBef>
                <a:spcPts val="600"/>
              </a:spcBef>
              <a:buNone/>
            </a:pPr>
            <a:endParaRPr lang="pt-BR" sz="1200" b="1" dirty="0"/>
          </a:p>
          <a:p>
            <a:pPr algn="ctr">
              <a:spcBef>
                <a:spcPts val="60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EXEMPLOS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pt-BR" b="1" dirty="0"/>
              <a:t>&lt;a </a:t>
            </a:r>
            <a:r>
              <a:rPr lang="pt-BR" b="1" dirty="0" err="1"/>
              <a:t>href</a:t>
            </a:r>
            <a:r>
              <a:rPr lang="pt-BR" b="1" dirty="0"/>
              <a:t>=“</a:t>
            </a:r>
            <a:r>
              <a:rPr lang="pt-BR" b="1" dirty="0">
                <a:solidFill>
                  <a:srgbClr val="860000"/>
                </a:solidFill>
              </a:rPr>
              <a:t>pag02.html</a:t>
            </a:r>
            <a:r>
              <a:rPr lang="pt-BR" b="1" dirty="0"/>
              <a:t>”&gt;Página 02&lt;/a&gt;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pt-BR" b="1" dirty="0"/>
              <a:t> &lt;</a:t>
            </a:r>
            <a:r>
              <a:rPr lang="pt-BR" b="1" dirty="0" err="1"/>
              <a:t>button</a:t>
            </a:r>
            <a:r>
              <a:rPr lang="pt-BR" b="1" dirty="0"/>
              <a:t>    </a:t>
            </a:r>
            <a:r>
              <a:rPr lang="pt-BR" b="1" dirty="0" err="1"/>
              <a:t>onclick</a:t>
            </a:r>
            <a:r>
              <a:rPr lang="pt-BR" b="1" dirty="0"/>
              <a:t>=“</a:t>
            </a:r>
            <a:r>
              <a:rPr lang="pt-BR" b="1" dirty="0" err="1">
                <a:solidFill>
                  <a:srgbClr val="002060"/>
                </a:solidFill>
              </a:rPr>
              <a:t>window</a:t>
            </a:r>
            <a:r>
              <a:rPr lang="pt-BR" b="1" dirty="0">
                <a:solidFill>
                  <a:srgbClr val="002060"/>
                </a:solidFill>
              </a:rPr>
              <a:t>.</a:t>
            </a:r>
            <a:r>
              <a:rPr lang="pt-BR" b="1" dirty="0" err="1">
                <a:solidFill>
                  <a:srgbClr val="002060"/>
                </a:solidFill>
              </a:rPr>
              <a:t>history</a:t>
            </a:r>
            <a:r>
              <a:rPr lang="pt-BR" b="1" dirty="0">
                <a:solidFill>
                  <a:srgbClr val="002060"/>
                </a:solidFill>
              </a:rPr>
              <a:t>.</a:t>
            </a:r>
            <a:r>
              <a:rPr lang="pt-BR" b="1" dirty="0" err="1">
                <a:solidFill>
                  <a:srgbClr val="002060"/>
                </a:solidFill>
              </a:rPr>
              <a:t>back</a:t>
            </a:r>
            <a:r>
              <a:rPr lang="pt-BR" b="1" dirty="0">
                <a:solidFill>
                  <a:srgbClr val="002060"/>
                </a:solidFill>
              </a:rPr>
              <a:t>( );</a:t>
            </a:r>
            <a:r>
              <a:rPr lang="pt-BR" b="1" dirty="0"/>
              <a:t>”&gt; Voltar&lt;/</a:t>
            </a:r>
            <a:r>
              <a:rPr lang="pt-BR" b="1" dirty="0" err="1"/>
              <a:t>button</a:t>
            </a:r>
            <a:r>
              <a:rPr lang="pt-BR" b="1" dirty="0"/>
              <a:t>&gt;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pt-BR" b="1" dirty="0"/>
              <a:t> &lt;</a:t>
            </a:r>
            <a:r>
              <a:rPr lang="pt-BR" b="1" dirty="0" err="1"/>
              <a:t>button</a:t>
            </a:r>
            <a:r>
              <a:rPr lang="pt-BR" b="1" dirty="0"/>
              <a:t>    </a:t>
            </a:r>
            <a:r>
              <a:rPr lang="pt-BR" b="1" dirty="0" err="1"/>
              <a:t>onclick</a:t>
            </a:r>
            <a:r>
              <a:rPr lang="pt-BR" b="1" dirty="0"/>
              <a:t>=“</a:t>
            </a:r>
            <a:r>
              <a:rPr lang="pt-BR" b="1" dirty="0" err="1">
                <a:solidFill>
                  <a:srgbClr val="002060"/>
                </a:solidFill>
              </a:rPr>
              <a:t>window</a:t>
            </a:r>
            <a:r>
              <a:rPr lang="pt-BR" b="1" dirty="0">
                <a:solidFill>
                  <a:srgbClr val="002060"/>
                </a:solidFill>
              </a:rPr>
              <a:t>.</a:t>
            </a:r>
            <a:r>
              <a:rPr lang="pt-BR" b="1" dirty="0" err="1">
                <a:solidFill>
                  <a:srgbClr val="002060"/>
                </a:solidFill>
              </a:rPr>
              <a:t>history</a:t>
            </a:r>
            <a:r>
              <a:rPr lang="pt-BR" b="1" dirty="0">
                <a:solidFill>
                  <a:srgbClr val="002060"/>
                </a:solidFill>
              </a:rPr>
              <a:t>.</a:t>
            </a:r>
            <a:r>
              <a:rPr lang="pt-BR" b="1" dirty="0" err="1">
                <a:solidFill>
                  <a:srgbClr val="002060"/>
                </a:solidFill>
              </a:rPr>
              <a:t>forward</a:t>
            </a:r>
            <a:r>
              <a:rPr lang="pt-BR" b="1" dirty="0">
                <a:solidFill>
                  <a:srgbClr val="002060"/>
                </a:solidFill>
              </a:rPr>
              <a:t> ( );</a:t>
            </a:r>
            <a:r>
              <a:rPr lang="pt-BR" b="1" dirty="0"/>
              <a:t>”&gt; Avançar&lt;/</a:t>
            </a:r>
            <a:r>
              <a:rPr lang="pt-BR" b="1" dirty="0" err="1"/>
              <a:t>button</a:t>
            </a:r>
            <a:r>
              <a:rPr lang="pt-BR" b="1" dirty="0"/>
              <a:t>&gt;</a:t>
            </a:r>
          </a:p>
          <a:p>
            <a:pPr>
              <a:spcBef>
                <a:spcPts val="1200"/>
              </a:spcBef>
              <a:buNone/>
            </a:pPr>
            <a:r>
              <a:rPr lang="pt-BR" b="1" dirty="0"/>
              <a:t> &lt;</a:t>
            </a:r>
            <a:r>
              <a:rPr lang="pt-BR" b="1" dirty="0" err="1"/>
              <a:t>button</a:t>
            </a:r>
            <a:r>
              <a:rPr lang="pt-BR" b="1" dirty="0"/>
              <a:t>    </a:t>
            </a:r>
            <a:r>
              <a:rPr lang="pt-BR" b="1" dirty="0" err="1"/>
              <a:t>onclick</a:t>
            </a:r>
            <a:r>
              <a:rPr lang="pt-BR" b="1" dirty="0"/>
              <a:t>=“</a:t>
            </a:r>
            <a:r>
              <a:rPr lang="pt-BR" b="1" dirty="0" err="1">
                <a:solidFill>
                  <a:srgbClr val="002060"/>
                </a:solidFill>
              </a:rPr>
              <a:t>window</a:t>
            </a:r>
            <a:r>
              <a:rPr lang="pt-BR" b="1" dirty="0">
                <a:solidFill>
                  <a:srgbClr val="002060"/>
                </a:solidFill>
              </a:rPr>
              <a:t>.</a:t>
            </a:r>
            <a:r>
              <a:rPr lang="pt-BR" b="1" dirty="0" err="1">
                <a:solidFill>
                  <a:srgbClr val="002060"/>
                </a:solidFill>
              </a:rPr>
              <a:t>history</a:t>
            </a:r>
            <a:r>
              <a:rPr lang="pt-BR" b="1" dirty="0">
                <a:solidFill>
                  <a:srgbClr val="002060"/>
                </a:solidFill>
              </a:rPr>
              <a:t>.</a:t>
            </a:r>
            <a:r>
              <a:rPr lang="pt-BR" b="1" dirty="0" err="1">
                <a:solidFill>
                  <a:srgbClr val="002060"/>
                </a:solidFill>
              </a:rPr>
              <a:t>go</a:t>
            </a:r>
            <a:r>
              <a:rPr lang="pt-BR" b="1" dirty="0">
                <a:solidFill>
                  <a:srgbClr val="002060"/>
                </a:solidFill>
              </a:rPr>
              <a:t> (</a:t>
            </a:r>
            <a:r>
              <a:rPr lang="pt-BR" b="1" dirty="0">
                <a:solidFill>
                  <a:srgbClr val="860000"/>
                </a:solidFill>
              </a:rPr>
              <a:t>-1</a:t>
            </a:r>
            <a:r>
              <a:rPr lang="pt-BR" b="1" dirty="0">
                <a:solidFill>
                  <a:srgbClr val="002060"/>
                </a:solidFill>
              </a:rPr>
              <a:t>);</a:t>
            </a:r>
            <a:r>
              <a:rPr lang="pt-BR" b="1" dirty="0"/>
              <a:t>”&gt; Voltar&lt;/</a:t>
            </a:r>
            <a:r>
              <a:rPr lang="pt-BR" b="1" dirty="0" err="1"/>
              <a:t>button</a:t>
            </a:r>
            <a:r>
              <a:rPr lang="pt-BR" b="1" dirty="0"/>
              <a:t>&gt;</a:t>
            </a:r>
          </a:p>
          <a:p>
            <a:pPr>
              <a:spcBef>
                <a:spcPts val="1200"/>
              </a:spcBef>
              <a:buNone/>
            </a:pPr>
            <a:r>
              <a:rPr lang="pt-BR" b="1" dirty="0"/>
              <a:t> &lt;</a:t>
            </a:r>
            <a:r>
              <a:rPr lang="pt-BR" b="1" dirty="0" err="1"/>
              <a:t>button</a:t>
            </a:r>
            <a:r>
              <a:rPr lang="pt-BR" b="1" dirty="0"/>
              <a:t>    </a:t>
            </a:r>
            <a:r>
              <a:rPr lang="pt-BR" b="1" dirty="0" err="1"/>
              <a:t>onclick</a:t>
            </a:r>
            <a:r>
              <a:rPr lang="pt-BR" b="1" dirty="0"/>
              <a:t>=“</a:t>
            </a:r>
            <a:r>
              <a:rPr lang="pt-BR" b="1" dirty="0" err="1">
                <a:solidFill>
                  <a:srgbClr val="002060"/>
                </a:solidFill>
              </a:rPr>
              <a:t>window</a:t>
            </a:r>
            <a:r>
              <a:rPr lang="pt-BR" b="1" dirty="0">
                <a:solidFill>
                  <a:srgbClr val="002060"/>
                </a:solidFill>
              </a:rPr>
              <a:t>.</a:t>
            </a:r>
            <a:r>
              <a:rPr lang="pt-BR" b="1" dirty="0" err="1">
                <a:solidFill>
                  <a:srgbClr val="002060"/>
                </a:solidFill>
              </a:rPr>
              <a:t>history</a:t>
            </a:r>
            <a:r>
              <a:rPr lang="pt-BR" b="1" dirty="0">
                <a:solidFill>
                  <a:srgbClr val="002060"/>
                </a:solidFill>
              </a:rPr>
              <a:t>.</a:t>
            </a:r>
            <a:r>
              <a:rPr lang="pt-BR" b="1" dirty="0" err="1">
                <a:solidFill>
                  <a:srgbClr val="002060"/>
                </a:solidFill>
              </a:rPr>
              <a:t>go</a:t>
            </a:r>
            <a:r>
              <a:rPr lang="pt-BR" b="1" dirty="0">
                <a:solidFill>
                  <a:srgbClr val="002060"/>
                </a:solidFill>
              </a:rPr>
              <a:t> ( </a:t>
            </a:r>
            <a:r>
              <a:rPr lang="pt-BR" b="1" dirty="0">
                <a:solidFill>
                  <a:srgbClr val="860000"/>
                </a:solidFill>
              </a:rPr>
              <a:t>1</a:t>
            </a:r>
            <a:r>
              <a:rPr lang="pt-BR" b="1" dirty="0">
                <a:solidFill>
                  <a:srgbClr val="002060"/>
                </a:solidFill>
              </a:rPr>
              <a:t> );</a:t>
            </a:r>
            <a:r>
              <a:rPr lang="pt-BR" b="1" dirty="0"/>
              <a:t>”&gt; Avançar&lt;/</a:t>
            </a:r>
            <a:r>
              <a:rPr lang="pt-BR" b="1" dirty="0" err="1"/>
              <a:t>button</a:t>
            </a:r>
            <a:r>
              <a:rPr lang="pt-BR" b="1" dirty="0"/>
              <a:t>&gt;</a:t>
            </a:r>
          </a:p>
          <a:p>
            <a:pPr>
              <a:lnSpc>
                <a:spcPct val="150000"/>
              </a:lnSpc>
              <a:spcBef>
                <a:spcPts val="1200"/>
              </a:spcBef>
              <a:buNone/>
            </a:pPr>
            <a:endParaRPr lang="pt-BR" b="1" dirty="0"/>
          </a:p>
          <a:p>
            <a:pPr>
              <a:lnSpc>
                <a:spcPct val="150000"/>
              </a:lnSpc>
              <a:spcBef>
                <a:spcPts val="1200"/>
              </a:spcBef>
              <a:buNone/>
            </a:pPr>
            <a:endParaRPr lang="pt-BR" b="1" dirty="0"/>
          </a:p>
          <a:p>
            <a:pPr>
              <a:lnSpc>
                <a:spcPct val="150000"/>
              </a:lnSpc>
              <a:spcBef>
                <a:spcPts val="1200"/>
              </a:spcBef>
              <a:buNone/>
            </a:pPr>
            <a:r>
              <a:rPr lang="pt-BR" b="1" dirty="0"/>
              <a:t>  </a:t>
            </a:r>
            <a:endParaRPr lang="pt-BR" b="1" dirty="0">
              <a:solidFill>
                <a:srgbClr val="860000"/>
              </a:solidFill>
            </a:endParaRPr>
          </a:p>
          <a:p>
            <a:pPr>
              <a:lnSpc>
                <a:spcPct val="200000"/>
              </a:lnSpc>
              <a:spcBef>
                <a:spcPts val="1200"/>
              </a:spcBef>
              <a:buNone/>
            </a:pPr>
            <a:br>
              <a:rPr lang="pt-BR" dirty="0"/>
            </a:br>
            <a:r>
              <a:rPr lang="pt-BR" dirty="0"/>
              <a:t>  </a:t>
            </a:r>
            <a:br>
              <a:rPr lang="pt-BR" dirty="0"/>
            </a:br>
            <a:r>
              <a:rPr lang="pt-BR" dirty="0"/>
              <a:t>  </a:t>
            </a:r>
            <a:endParaRPr lang="pt-BR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rgbClr val="00B0F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JAVASCRIPT – Parte 11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986856" y="257878"/>
            <a:ext cx="714608" cy="1154233"/>
          </a:xfrm>
          <a:prstGeom prst="rect">
            <a:avLst/>
          </a:prstGeom>
          <a:solidFill>
            <a:srgbClr val="0070C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noProof="0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6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67544" y="1503032"/>
            <a:ext cx="8247860" cy="4721010"/>
          </a:xfrm>
          <a:ln>
            <a:solidFill>
              <a:schemeClr val="accent3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DOCUMENT</a:t>
            </a:r>
          </a:p>
          <a:p>
            <a:pPr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PROPRIEDADES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pt-BR" b="1" dirty="0" err="1">
                <a:solidFill>
                  <a:srgbClr val="002060"/>
                </a:solidFill>
              </a:rPr>
              <a:t>lastModified</a:t>
            </a:r>
            <a:r>
              <a:rPr lang="pt-BR" b="1" dirty="0"/>
              <a:t> – Data da última modificação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pt-BR" b="1" dirty="0" err="1">
                <a:solidFill>
                  <a:srgbClr val="002060"/>
                </a:solidFill>
              </a:rPr>
              <a:t>title</a:t>
            </a:r>
            <a:r>
              <a:rPr lang="pt-BR" b="1" dirty="0"/>
              <a:t> – Título da barra de título do Navegador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pt-BR" b="1" dirty="0">
                <a:solidFill>
                  <a:srgbClr val="002060"/>
                </a:solidFill>
              </a:rPr>
              <a:t>URL</a:t>
            </a:r>
            <a:r>
              <a:rPr lang="pt-BR" b="1" dirty="0"/>
              <a:t> – Endereço do site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pt-BR" b="1" dirty="0" err="1">
                <a:solidFill>
                  <a:srgbClr val="002060"/>
                </a:solidFill>
              </a:rPr>
              <a:t>referrer</a:t>
            </a:r>
            <a:r>
              <a:rPr lang="pt-BR" b="1" dirty="0"/>
              <a:t> – Endereço do URL anterior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rgbClr val="00B0F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JAVASCRIPT – Parte 11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986856" y="257878"/>
            <a:ext cx="714608" cy="1154233"/>
          </a:xfrm>
          <a:prstGeom prst="rect">
            <a:avLst/>
          </a:prstGeom>
          <a:solidFill>
            <a:srgbClr val="0070C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noProof="0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7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67544" y="1503032"/>
            <a:ext cx="8247860" cy="4721010"/>
          </a:xfrm>
          <a:ln>
            <a:solidFill>
              <a:schemeClr val="accent3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ctr">
              <a:lnSpc>
                <a:spcPct val="30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EXEMPLOS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pt-BR" b="1" dirty="0"/>
              <a:t>&lt;script&gt;</a:t>
            </a:r>
          </a:p>
          <a:p>
            <a:pPr>
              <a:lnSpc>
                <a:spcPct val="200000"/>
              </a:lnSpc>
              <a:spcBef>
                <a:spcPts val="0"/>
              </a:spcBef>
              <a:buNone/>
            </a:pPr>
            <a:r>
              <a:rPr lang="pt-BR" b="1" dirty="0"/>
              <a:t>console.</a:t>
            </a:r>
            <a:r>
              <a:rPr lang="pt-BR" b="1" dirty="0" err="1"/>
              <a:t>log</a:t>
            </a:r>
            <a:r>
              <a:rPr lang="pt-BR" b="1" dirty="0"/>
              <a:t>(</a:t>
            </a:r>
            <a:r>
              <a:rPr lang="pt-BR" b="1" dirty="0" err="1">
                <a:solidFill>
                  <a:srgbClr val="002060"/>
                </a:solidFill>
              </a:rPr>
              <a:t>document</a:t>
            </a:r>
            <a:r>
              <a:rPr lang="pt-BR" b="1" dirty="0">
                <a:solidFill>
                  <a:srgbClr val="002060"/>
                </a:solidFill>
              </a:rPr>
              <a:t>.</a:t>
            </a:r>
            <a:r>
              <a:rPr lang="pt-BR" b="1" dirty="0" err="1">
                <a:solidFill>
                  <a:srgbClr val="002060"/>
                </a:solidFill>
              </a:rPr>
              <a:t>lastModified</a:t>
            </a:r>
            <a:r>
              <a:rPr lang="pt-BR" b="1" dirty="0"/>
              <a:t>);</a:t>
            </a:r>
          </a:p>
          <a:p>
            <a:pPr>
              <a:lnSpc>
                <a:spcPct val="200000"/>
              </a:lnSpc>
              <a:spcBef>
                <a:spcPts val="0"/>
              </a:spcBef>
              <a:buNone/>
            </a:pPr>
            <a:r>
              <a:rPr lang="pt-BR" b="1" dirty="0"/>
              <a:t>console.</a:t>
            </a:r>
            <a:r>
              <a:rPr lang="pt-BR" b="1" dirty="0" err="1"/>
              <a:t>log</a:t>
            </a:r>
            <a:r>
              <a:rPr lang="pt-BR" b="1" dirty="0"/>
              <a:t>(</a:t>
            </a:r>
            <a:r>
              <a:rPr lang="pt-BR" b="1" dirty="0" err="1">
                <a:solidFill>
                  <a:srgbClr val="002060"/>
                </a:solidFill>
              </a:rPr>
              <a:t>document</a:t>
            </a:r>
            <a:r>
              <a:rPr lang="pt-BR" b="1" dirty="0">
                <a:solidFill>
                  <a:srgbClr val="002060"/>
                </a:solidFill>
              </a:rPr>
              <a:t>.</a:t>
            </a:r>
            <a:r>
              <a:rPr lang="pt-BR" b="1" dirty="0" err="1">
                <a:solidFill>
                  <a:srgbClr val="002060"/>
                </a:solidFill>
              </a:rPr>
              <a:t>title</a:t>
            </a:r>
            <a:r>
              <a:rPr lang="pt-BR" b="1" dirty="0"/>
              <a:t>);</a:t>
            </a:r>
          </a:p>
          <a:p>
            <a:pPr>
              <a:lnSpc>
                <a:spcPct val="200000"/>
              </a:lnSpc>
              <a:spcBef>
                <a:spcPts val="0"/>
              </a:spcBef>
              <a:buNone/>
            </a:pPr>
            <a:r>
              <a:rPr lang="pt-BR" b="1" dirty="0"/>
              <a:t>console.</a:t>
            </a:r>
            <a:r>
              <a:rPr lang="pt-BR" b="1" dirty="0" err="1"/>
              <a:t>log</a:t>
            </a:r>
            <a:r>
              <a:rPr lang="pt-BR" b="1" dirty="0"/>
              <a:t>(</a:t>
            </a:r>
            <a:r>
              <a:rPr lang="pt-BR" b="1" dirty="0" err="1">
                <a:solidFill>
                  <a:srgbClr val="002060"/>
                </a:solidFill>
              </a:rPr>
              <a:t>document</a:t>
            </a:r>
            <a:r>
              <a:rPr lang="pt-BR" b="1" dirty="0">
                <a:solidFill>
                  <a:srgbClr val="002060"/>
                </a:solidFill>
              </a:rPr>
              <a:t>.URL</a:t>
            </a:r>
            <a:r>
              <a:rPr lang="pt-BR" b="1" dirty="0"/>
              <a:t>);</a:t>
            </a:r>
          </a:p>
          <a:p>
            <a:pPr>
              <a:lnSpc>
                <a:spcPct val="200000"/>
              </a:lnSpc>
              <a:spcBef>
                <a:spcPts val="0"/>
              </a:spcBef>
              <a:buNone/>
            </a:pPr>
            <a:r>
              <a:rPr lang="pt-BR" b="1" dirty="0"/>
              <a:t>&lt;/script&gt;</a:t>
            </a:r>
          </a:p>
          <a:p>
            <a:pPr>
              <a:lnSpc>
                <a:spcPct val="250000"/>
              </a:lnSpc>
              <a:spcBef>
                <a:spcPts val="0"/>
              </a:spcBef>
              <a:buNone/>
            </a:pPr>
            <a:endParaRPr lang="pt-BR" b="1" dirty="0"/>
          </a:p>
          <a:p>
            <a:pPr>
              <a:lnSpc>
                <a:spcPct val="250000"/>
              </a:lnSpc>
              <a:spcBef>
                <a:spcPts val="0"/>
              </a:spcBef>
              <a:buNone/>
            </a:pPr>
            <a:endParaRPr lang="pt-BR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rgbClr val="00B0F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JAVASCRIPT – Parte 11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986856" y="257878"/>
            <a:ext cx="714608" cy="1154233"/>
          </a:xfrm>
          <a:prstGeom prst="rect">
            <a:avLst/>
          </a:prstGeom>
          <a:solidFill>
            <a:srgbClr val="0070C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noProof="0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8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67544" y="1503032"/>
            <a:ext cx="8247860" cy="4721010"/>
          </a:xfrm>
          <a:ln>
            <a:solidFill>
              <a:schemeClr val="accent3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DOCUMENT</a:t>
            </a:r>
          </a:p>
          <a:p>
            <a:pPr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MÉTODOS</a:t>
            </a:r>
          </a:p>
          <a:p>
            <a:pPr>
              <a:lnSpc>
                <a:spcPct val="250000"/>
              </a:lnSpc>
              <a:spcBef>
                <a:spcPts val="0"/>
              </a:spcBef>
            </a:pPr>
            <a:r>
              <a:rPr lang="pt-BR" b="1" dirty="0">
                <a:solidFill>
                  <a:srgbClr val="002060"/>
                </a:solidFill>
              </a:rPr>
              <a:t>open( ) </a:t>
            </a:r>
            <a:r>
              <a:rPr lang="pt-BR" b="1" dirty="0"/>
              <a:t>– Abre um novo fluxo no documento</a:t>
            </a:r>
          </a:p>
          <a:p>
            <a:pPr>
              <a:lnSpc>
                <a:spcPct val="250000"/>
              </a:lnSpc>
              <a:spcBef>
                <a:spcPts val="0"/>
              </a:spcBef>
            </a:pPr>
            <a:r>
              <a:rPr lang="pt-BR" b="1" dirty="0">
                <a:solidFill>
                  <a:srgbClr val="002060"/>
                </a:solidFill>
              </a:rPr>
              <a:t>close( ) </a:t>
            </a:r>
            <a:r>
              <a:rPr lang="pt-BR" b="1" dirty="0"/>
              <a:t>– Fecha um fluxo no documento</a:t>
            </a:r>
            <a:endParaRPr lang="pt-BR" b="1" dirty="0">
              <a:solidFill>
                <a:srgbClr val="860000"/>
              </a:solidFill>
            </a:endParaRPr>
          </a:p>
          <a:p>
            <a:pPr>
              <a:lnSpc>
                <a:spcPct val="250000"/>
              </a:lnSpc>
              <a:spcBef>
                <a:spcPts val="0"/>
              </a:spcBef>
            </a:pPr>
            <a:r>
              <a:rPr lang="pt-BR" b="1" dirty="0" err="1">
                <a:solidFill>
                  <a:srgbClr val="002060"/>
                </a:solidFill>
              </a:rPr>
              <a:t>write</a:t>
            </a:r>
            <a:r>
              <a:rPr lang="pt-BR" b="1" dirty="0">
                <a:solidFill>
                  <a:srgbClr val="002060"/>
                </a:solidFill>
              </a:rPr>
              <a:t>( </a:t>
            </a:r>
            <a:r>
              <a:rPr lang="pt-BR" b="1" dirty="0">
                <a:solidFill>
                  <a:srgbClr val="860000"/>
                </a:solidFill>
              </a:rPr>
              <a:t>string</a:t>
            </a:r>
            <a:r>
              <a:rPr lang="pt-BR" b="1" dirty="0">
                <a:solidFill>
                  <a:srgbClr val="002060"/>
                </a:solidFill>
              </a:rPr>
              <a:t> </a:t>
            </a:r>
            <a:r>
              <a:rPr lang="pt-BR" b="1" dirty="0"/>
              <a:t>) – Escreve no documento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rgbClr val="00B0F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JAVASCRIPT – Parte 11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986856" y="258543"/>
            <a:ext cx="714608" cy="1154233"/>
          </a:xfrm>
          <a:prstGeom prst="rect">
            <a:avLst/>
          </a:prstGeom>
          <a:solidFill>
            <a:srgbClr val="0070C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noProof="0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9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67544" y="1503032"/>
            <a:ext cx="8247860" cy="4721010"/>
          </a:xfrm>
          <a:ln>
            <a:solidFill>
              <a:schemeClr val="accent3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ctr">
              <a:lnSpc>
                <a:spcPct val="25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EXEMPLOS</a:t>
            </a:r>
          </a:p>
          <a:p>
            <a:pPr>
              <a:lnSpc>
                <a:spcPct val="200000"/>
              </a:lnSpc>
              <a:spcBef>
                <a:spcPts val="0"/>
              </a:spcBef>
              <a:buNone/>
            </a:pPr>
            <a:r>
              <a:rPr lang="pt-BR" b="1" dirty="0" err="1"/>
              <a:t>function</a:t>
            </a:r>
            <a:r>
              <a:rPr lang="pt-BR" b="1" dirty="0"/>
              <a:t> janelinha( ) {</a:t>
            </a:r>
          </a:p>
          <a:p>
            <a:pPr>
              <a:spcBef>
                <a:spcPts val="0"/>
              </a:spcBef>
              <a:buNone/>
            </a:pPr>
            <a:r>
              <a:rPr lang="pt-BR" b="1" dirty="0"/>
              <a:t>    ...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002060"/>
                </a:solidFill>
              </a:rPr>
              <a:t>    </a:t>
            </a:r>
            <a:r>
              <a:rPr lang="pt-BR" b="1" dirty="0" err="1"/>
              <a:t>jan.</a:t>
            </a:r>
            <a:r>
              <a:rPr lang="pt-BR" b="1" dirty="0" err="1">
                <a:solidFill>
                  <a:srgbClr val="002060"/>
                </a:solidFill>
              </a:rPr>
              <a:t>document.open</a:t>
            </a:r>
            <a:r>
              <a:rPr lang="pt-BR" b="1" dirty="0">
                <a:solidFill>
                  <a:srgbClr val="002060"/>
                </a:solidFill>
              </a:rPr>
              <a:t>( );</a:t>
            </a:r>
          </a:p>
          <a:p>
            <a:pPr>
              <a:lnSpc>
                <a:spcPct val="200000"/>
              </a:lnSpc>
              <a:spcBef>
                <a:spcPts val="0"/>
              </a:spcBef>
              <a:buNone/>
            </a:pPr>
            <a:r>
              <a:rPr lang="pt-BR" b="1" dirty="0"/>
              <a:t>    </a:t>
            </a:r>
            <a:r>
              <a:rPr lang="pt-BR" b="1" dirty="0" err="1"/>
              <a:t>jan.</a:t>
            </a:r>
            <a:r>
              <a:rPr lang="pt-BR" b="1" dirty="0" err="1">
                <a:solidFill>
                  <a:srgbClr val="002060"/>
                </a:solidFill>
              </a:rPr>
              <a:t>document.write</a:t>
            </a:r>
            <a:r>
              <a:rPr lang="pt-BR" b="1" dirty="0">
                <a:solidFill>
                  <a:srgbClr val="002060"/>
                </a:solidFill>
              </a:rPr>
              <a:t>( </a:t>
            </a:r>
            <a:r>
              <a:rPr lang="pt-BR" b="1" dirty="0"/>
              <a:t>“Escrevendo na janelinha!”</a:t>
            </a:r>
            <a:r>
              <a:rPr lang="pt-BR" b="1" dirty="0">
                <a:solidFill>
                  <a:srgbClr val="002060"/>
                </a:solidFill>
              </a:rPr>
              <a:t>)</a:t>
            </a:r>
            <a:r>
              <a:rPr lang="pt-BR" b="1" dirty="0"/>
              <a:t>;</a:t>
            </a:r>
          </a:p>
          <a:p>
            <a:pPr>
              <a:lnSpc>
                <a:spcPct val="20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C00000"/>
                </a:solidFill>
              </a:rPr>
              <a:t>    </a:t>
            </a:r>
            <a:r>
              <a:rPr lang="pt-BR" b="1" dirty="0" err="1"/>
              <a:t>jan.</a:t>
            </a:r>
            <a:r>
              <a:rPr lang="pt-BR" b="1" dirty="0" err="1">
                <a:solidFill>
                  <a:srgbClr val="002060"/>
                </a:solidFill>
              </a:rPr>
              <a:t>document.close</a:t>
            </a:r>
            <a:r>
              <a:rPr lang="pt-BR" b="1" dirty="0">
                <a:solidFill>
                  <a:srgbClr val="002060"/>
                </a:solidFill>
              </a:rPr>
              <a:t>( );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pt-BR" b="1" dirty="0"/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rgbClr val="00B0F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JAVASCRIPT – Parte 11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900993" y="257878"/>
            <a:ext cx="800471" cy="1154233"/>
          </a:xfrm>
          <a:prstGeom prst="rect">
            <a:avLst/>
          </a:prstGeom>
          <a:solidFill>
            <a:srgbClr val="0070C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noProof="0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10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67544" y="1503032"/>
            <a:ext cx="8247860" cy="4721010"/>
          </a:xfrm>
          <a:ln>
            <a:solidFill>
              <a:schemeClr val="accent3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DOCUMENT</a:t>
            </a:r>
          </a:p>
          <a:p>
            <a:pPr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ARRAYS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pt-BR" b="1" dirty="0">
                <a:solidFill>
                  <a:srgbClr val="002060"/>
                </a:solidFill>
              </a:rPr>
              <a:t>links</a:t>
            </a:r>
            <a:r>
              <a:rPr lang="pt-BR" b="1" dirty="0"/>
              <a:t> – </a:t>
            </a:r>
            <a:r>
              <a:rPr lang="pt-BR" b="1" dirty="0" err="1"/>
              <a:t>Array</a:t>
            </a:r>
            <a:r>
              <a:rPr lang="pt-BR" b="1" dirty="0"/>
              <a:t> de links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pt-BR" b="1" dirty="0" err="1">
                <a:solidFill>
                  <a:srgbClr val="002060"/>
                </a:solidFill>
              </a:rPr>
              <a:t>images</a:t>
            </a:r>
            <a:r>
              <a:rPr lang="pt-BR" b="1" dirty="0"/>
              <a:t> – </a:t>
            </a:r>
            <a:r>
              <a:rPr lang="pt-BR" b="1" dirty="0" err="1"/>
              <a:t>Array</a:t>
            </a:r>
            <a:r>
              <a:rPr lang="pt-BR" b="1" dirty="0"/>
              <a:t> de imagens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pt-BR" b="1" dirty="0" err="1">
                <a:solidFill>
                  <a:srgbClr val="002060"/>
                </a:solidFill>
              </a:rPr>
              <a:t>forms</a:t>
            </a:r>
            <a:r>
              <a:rPr lang="pt-BR" b="1" dirty="0"/>
              <a:t> – </a:t>
            </a:r>
            <a:r>
              <a:rPr lang="pt-BR" b="1" dirty="0" err="1"/>
              <a:t>Array</a:t>
            </a:r>
            <a:r>
              <a:rPr lang="pt-BR" b="1" dirty="0"/>
              <a:t> de formulários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pt-BR" b="1" dirty="0" err="1">
                <a:solidFill>
                  <a:srgbClr val="002060"/>
                </a:solidFill>
              </a:rPr>
              <a:t>forms</a:t>
            </a:r>
            <a:r>
              <a:rPr lang="pt-BR" b="1" dirty="0">
                <a:solidFill>
                  <a:srgbClr val="002060"/>
                </a:solidFill>
              </a:rPr>
              <a:t>.</a:t>
            </a:r>
            <a:r>
              <a:rPr lang="pt-BR" b="1" dirty="0" err="1">
                <a:solidFill>
                  <a:srgbClr val="002060"/>
                </a:solidFill>
              </a:rPr>
              <a:t>elements</a:t>
            </a:r>
            <a:r>
              <a:rPr lang="pt-BR" b="1" dirty="0"/>
              <a:t> –</a:t>
            </a:r>
            <a:r>
              <a:rPr lang="pt-BR" b="1" dirty="0" err="1"/>
              <a:t>Array</a:t>
            </a:r>
            <a:r>
              <a:rPr lang="pt-BR" b="1" dirty="0"/>
              <a:t> de elementos de formulários</a:t>
            </a:r>
            <a:endParaRPr lang="pt-B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rgbClr val="00B0F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JAVASCRIPT – Parte 11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900993" y="258543"/>
            <a:ext cx="800471" cy="1154233"/>
          </a:xfrm>
          <a:prstGeom prst="rect">
            <a:avLst/>
          </a:prstGeom>
          <a:solidFill>
            <a:srgbClr val="0070C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11</a:t>
            </a:r>
          </a:p>
        </p:txBody>
      </p:sp>
      <p:sp>
        <p:nvSpPr>
          <p:cNvPr id="6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67544" y="1503032"/>
            <a:ext cx="8247860" cy="4721010"/>
          </a:xfrm>
          <a:ln>
            <a:solidFill>
              <a:schemeClr val="accent3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LINKS</a:t>
            </a:r>
          </a:p>
          <a:p>
            <a:pPr>
              <a:spcBef>
                <a:spcPts val="600"/>
              </a:spcBef>
              <a:buNone/>
            </a:pPr>
            <a:r>
              <a:rPr lang="pt-BR" b="1" dirty="0">
                <a:solidFill>
                  <a:srgbClr val="6C2C00"/>
                </a:solidFill>
              </a:rPr>
              <a:t>&lt;</a:t>
            </a:r>
            <a:r>
              <a:rPr lang="pt-BR" b="1" dirty="0" err="1">
                <a:solidFill>
                  <a:srgbClr val="6C2C00"/>
                </a:solidFill>
              </a:rPr>
              <a:t>body</a:t>
            </a:r>
            <a:r>
              <a:rPr lang="pt-BR" b="1" dirty="0">
                <a:solidFill>
                  <a:srgbClr val="6C2C00"/>
                </a:solidFill>
              </a:rPr>
              <a:t>&gt;</a:t>
            </a:r>
          </a:p>
          <a:p>
            <a:pPr>
              <a:spcBef>
                <a:spcPts val="600"/>
              </a:spcBef>
              <a:buNone/>
            </a:pPr>
            <a:r>
              <a:rPr lang="pt-BR" b="1" dirty="0"/>
              <a:t>    &lt;a </a:t>
            </a:r>
            <a:r>
              <a:rPr lang="pt-BR" b="1" dirty="0" err="1"/>
              <a:t>href</a:t>
            </a:r>
            <a:r>
              <a:rPr lang="pt-BR" b="1" dirty="0"/>
              <a:t>=“pag1.html”&gt;Página 01&lt;/a&gt;&lt;</a:t>
            </a:r>
            <a:r>
              <a:rPr lang="pt-BR" b="1" dirty="0" err="1"/>
              <a:t>br</a:t>
            </a:r>
            <a:r>
              <a:rPr lang="pt-BR" b="1" dirty="0"/>
              <a:t> /&gt;</a:t>
            </a:r>
          </a:p>
          <a:p>
            <a:pPr>
              <a:spcBef>
                <a:spcPts val="600"/>
              </a:spcBef>
              <a:buNone/>
            </a:pPr>
            <a:r>
              <a:rPr lang="pt-BR" b="1" dirty="0"/>
              <a:t>    &lt;a </a:t>
            </a:r>
            <a:r>
              <a:rPr lang="pt-BR" b="1" dirty="0" err="1"/>
              <a:t>href</a:t>
            </a:r>
            <a:r>
              <a:rPr lang="pt-BR" b="1" dirty="0"/>
              <a:t>=“pag2.html”&gt;Página 02&lt;/a&gt;&lt;</a:t>
            </a:r>
            <a:r>
              <a:rPr lang="pt-BR" b="1" dirty="0" err="1"/>
              <a:t>br</a:t>
            </a:r>
            <a:r>
              <a:rPr lang="pt-BR" b="1" dirty="0"/>
              <a:t> /&gt;</a:t>
            </a:r>
          </a:p>
          <a:p>
            <a:pPr>
              <a:spcBef>
                <a:spcPts val="600"/>
              </a:spcBef>
              <a:buNone/>
            </a:pPr>
            <a:r>
              <a:rPr lang="pt-BR" b="1" dirty="0"/>
              <a:t>    &lt;a </a:t>
            </a:r>
            <a:r>
              <a:rPr lang="pt-BR" b="1" dirty="0" err="1"/>
              <a:t>href</a:t>
            </a:r>
            <a:r>
              <a:rPr lang="pt-BR" b="1" dirty="0"/>
              <a:t>=“pag3.html”&gt;Página 03&lt;/a&gt;&lt;</a:t>
            </a:r>
            <a:r>
              <a:rPr lang="pt-BR" b="1" dirty="0" err="1"/>
              <a:t>br</a:t>
            </a:r>
            <a:r>
              <a:rPr lang="pt-BR" b="1" dirty="0"/>
              <a:t> /&gt;</a:t>
            </a:r>
          </a:p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pt-BR" b="1" dirty="0">
                <a:solidFill>
                  <a:srgbClr val="6C2C00"/>
                </a:solidFill>
              </a:rPr>
              <a:t>&lt;script&gt;</a:t>
            </a:r>
          </a:p>
          <a:p>
            <a:pPr>
              <a:spcBef>
                <a:spcPts val="600"/>
              </a:spcBef>
              <a:buNone/>
            </a:pPr>
            <a:r>
              <a:rPr lang="pt-BR" b="1" dirty="0"/>
              <a:t>     console.</a:t>
            </a:r>
            <a:r>
              <a:rPr lang="pt-BR" b="1" dirty="0" err="1"/>
              <a:t>log</a:t>
            </a:r>
            <a:r>
              <a:rPr lang="pt-BR" b="1" dirty="0"/>
              <a:t>(</a:t>
            </a:r>
            <a:r>
              <a:rPr lang="pt-BR" b="1" dirty="0" err="1">
                <a:solidFill>
                  <a:srgbClr val="002060"/>
                </a:solidFill>
              </a:rPr>
              <a:t>document</a:t>
            </a:r>
            <a:r>
              <a:rPr lang="pt-BR" b="1" dirty="0">
                <a:solidFill>
                  <a:srgbClr val="002060"/>
                </a:solidFill>
              </a:rPr>
              <a:t>.links.</a:t>
            </a:r>
            <a:r>
              <a:rPr lang="pt-BR" b="1" dirty="0" err="1">
                <a:solidFill>
                  <a:srgbClr val="002060"/>
                </a:solidFill>
              </a:rPr>
              <a:t>length</a:t>
            </a:r>
            <a:r>
              <a:rPr lang="pt-BR" b="1" dirty="0"/>
              <a:t>);</a:t>
            </a:r>
          </a:p>
          <a:p>
            <a:pPr>
              <a:spcBef>
                <a:spcPts val="600"/>
              </a:spcBef>
              <a:buNone/>
            </a:pPr>
            <a:r>
              <a:rPr lang="pt-BR" b="1" dirty="0"/>
              <a:t>     </a:t>
            </a:r>
            <a:r>
              <a:rPr lang="pt-BR" b="1" dirty="0" err="1">
                <a:solidFill>
                  <a:srgbClr val="002060"/>
                </a:solidFill>
              </a:rPr>
              <a:t>document</a:t>
            </a:r>
            <a:r>
              <a:rPr lang="pt-BR" b="1" dirty="0">
                <a:solidFill>
                  <a:srgbClr val="002060"/>
                </a:solidFill>
              </a:rPr>
              <a:t>.links[1].</a:t>
            </a:r>
            <a:r>
              <a:rPr lang="pt-BR" b="1" dirty="0" err="1">
                <a:solidFill>
                  <a:srgbClr val="002060"/>
                </a:solidFill>
              </a:rPr>
              <a:t>href</a:t>
            </a:r>
            <a:r>
              <a:rPr lang="pt-BR" b="1" dirty="0"/>
              <a:t>="aula10.html";</a:t>
            </a:r>
          </a:p>
          <a:p>
            <a:pPr>
              <a:spcBef>
                <a:spcPts val="600"/>
              </a:spcBef>
              <a:buNone/>
            </a:pPr>
            <a:r>
              <a:rPr lang="pt-BR" b="1" dirty="0"/>
              <a:t>     console.</a:t>
            </a:r>
            <a:r>
              <a:rPr lang="pt-BR" b="1" dirty="0" err="1"/>
              <a:t>log</a:t>
            </a:r>
            <a:r>
              <a:rPr lang="pt-BR" b="1" dirty="0"/>
              <a:t>(</a:t>
            </a:r>
            <a:r>
              <a:rPr lang="pt-BR" b="1" dirty="0" err="1">
                <a:solidFill>
                  <a:srgbClr val="002060"/>
                </a:solidFill>
              </a:rPr>
              <a:t>document</a:t>
            </a:r>
            <a:r>
              <a:rPr lang="pt-BR" b="1" dirty="0">
                <a:solidFill>
                  <a:srgbClr val="002060"/>
                </a:solidFill>
              </a:rPr>
              <a:t>.links[1].</a:t>
            </a:r>
            <a:r>
              <a:rPr lang="pt-BR" b="1" dirty="0" err="1">
                <a:solidFill>
                  <a:srgbClr val="002060"/>
                </a:solidFill>
              </a:rPr>
              <a:t>href</a:t>
            </a:r>
            <a:r>
              <a:rPr lang="pt-BR" b="1" dirty="0"/>
              <a:t>);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rgbClr val="00B0F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JAVASCRIPT – Parte 11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828985" y="257878"/>
            <a:ext cx="872479" cy="1154233"/>
          </a:xfrm>
          <a:prstGeom prst="rect">
            <a:avLst/>
          </a:prstGeom>
          <a:solidFill>
            <a:srgbClr val="0070C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noProof="0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12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67544" y="1503032"/>
            <a:ext cx="8247860" cy="4721010"/>
          </a:xfrm>
          <a:ln>
            <a:solidFill>
              <a:schemeClr val="accent3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IMAGES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PROPRIEDADES</a:t>
            </a:r>
          </a:p>
          <a:p>
            <a:pPr>
              <a:spcBef>
                <a:spcPts val="600"/>
              </a:spcBef>
              <a:buNone/>
            </a:pPr>
            <a:endParaRPr lang="pt-BR" sz="800" b="1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b="1" dirty="0" err="1">
                <a:solidFill>
                  <a:srgbClr val="002060"/>
                </a:solidFill>
              </a:rPr>
              <a:t>width</a:t>
            </a:r>
            <a:r>
              <a:rPr lang="pt-BR" b="1" dirty="0"/>
              <a:t> – Largura da imagem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b="1" dirty="0" err="1">
                <a:solidFill>
                  <a:srgbClr val="002060"/>
                </a:solidFill>
              </a:rPr>
              <a:t>height</a:t>
            </a:r>
            <a:r>
              <a:rPr lang="pt-BR" b="1" dirty="0"/>
              <a:t> – Altura da imagem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b="1" dirty="0" err="1">
                <a:solidFill>
                  <a:srgbClr val="002060"/>
                </a:solidFill>
              </a:rPr>
              <a:t>src</a:t>
            </a:r>
            <a:r>
              <a:rPr lang="pt-BR" b="1" dirty="0"/>
              <a:t> – Endereço da imagem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pt-BR" b="1" dirty="0" err="1">
                <a:solidFill>
                  <a:srgbClr val="002060"/>
                </a:solidFill>
              </a:rPr>
              <a:t>length</a:t>
            </a:r>
            <a:r>
              <a:rPr lang="pt-BR" b="1" dirty="0"/>
              <a:t> – Quantidade de elementos imagem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rgbClr val="00B0F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JAVASCRIPT – Parte 11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900993" y="257878"/>
            <a:ext cx="800471" cy="1154233"/>
          </a:xfrm>
          <a:prstGeom prst="rect">
            <a:avLst/>
          </a:prstGeom>
          <a:solidFill>
            <a:srgbClr val="0070C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noProof="0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13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67544" y="1503032"/>
            <a:ext cx="8247860" cy="4721010"/>
          </a:xfrm>
          <a:ln>
            <a:solidFill>
              <a:schemeClr val="accent3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EXEMPLO</a:t>
            </a:r>
          </a:p>
          <a:p>
            <a:pPr>
              <a:spcBef>
                <a:spcPts val="600"/>
              </a:spcBef>
              <a:buNone/>
            </a:pPr>
            <a:r>
              <a:rPr lang="pt-BR" b="1" dirty="0">
                <a:solidFill>
                  <a:srgbClr val="6C2C00"/>
                </a:solidFill>
              </a:rPr>
              <a:t>&lt;</a:t>
            </a:r>
            <a:r>
              <a:rPr lang="pt-BR" b="1" dirty="0" err="1">
                <a:solidFill>
                  <a:srgbClr val="6C2C00"/>
                </a:solidFill>
              </a:rPr>
              <a:t>body</a:t>
            </a:r>
            <a:r>
              <a:rPr lang="pt-BR" b="1" dirty="0">
                <a:solidFill>
                  <a:srgbClr val="6C2C00"/>
                </a:solidFill>
              </a:rPr>
              <a:t>&gt;</a:t>
            </a:r>
          </a:p>
          <a:p>
            <a:pPr>
              <a:spcBef>
                <a:spcPts val="600"/>
              </a:spcBef>
              <a:buNone/>
            </a:pPr>
            <a:r>
              <a:rPr lang="pt-BR" b="1" dirty="0"/>
              <a:t>    &lt;</a:t>
            </a:r>
            <a:r>
              <a:rPr lang="pt-BR" b="1" dirty="0" err="1"/>
              <a:t>img</a:t>
            </a:r>
            <a:r>
              <a:rPr lang="pt-BR" b="1" dirty="0"/>
              <a:t> </a:t>
            </a:r>
            <a:r>
              <a:rPr lang="pt-BR" b="1" dirty="0" err="1"/>
              <a:t>src</a:t>
            </a:r>
            <a:r>
              <a:rPr lang="pt-BR" b="1" dirty="0"/>
              <a:t>=“imagem1.png” </a:t>
            </a:r>
            <a:r>
              <a:rPr lang="pt-BR" b="1" dirty="0" err="1"/>
              <a:t>width</a:t>
            </a:r>
            <a:r>
              <a:rPr lang="pt-BR" b="1" dirty="0"/>
              <a:t>=“200”  </a:t>
            </a:r>
          </a:p>
          <a:p>
            <a:pPr>
              <a:spcBef>
                <a:spcPts val="600"/>
              </a:spcBef>
              <a:buNone/>
            </a:pPr>
            <a:r>
              <a:rPr lang="pt-BR" b="1" dirty="0"/>
              <a:t>      </a:t>
            </a:r>
            <a:r>
              <a:rPr lang="pt-BR" b="1" dirty="0" err="1"/>
              <a:t>height</a:t>
            </a:r>
            <a:r>
              <a:rPr lang="pt-BR" b="1" dirty="0"/>
              <a:t>=“200” </a:t>
            </a:r>
            <a:r>
              <a:rPr lang="pt-BR" b="1" dirty="0" err="1"/>
              <a:t>alt</a:t>
            </a:r>
            <a:r>
              <a:rPr lang="pt-BR" b="1" dirty="0"/>
              <a:t>=“Imagem” </a:t>
            </a:r>
            <a:r>
              <a:rPr lang="pt-BR" b="1" dirty="0" err="1"/>
              <a:t>name</a:t>
            </a:r>
            <a:r>
              <a:rPr lang="pt-BR" b="1" dirty="0"/>
              <a:t>=“img1” /&gt; </a:t>
            </a:r>
          </a:p>
          <a:p>
            <a:pPr>
              <a:spcBef>
                <a:spcPts val="1200"/>
              </a:spcBef>
              <a:buNone/>
            </a:pPr>
            <a:r>
              <a:rPr lang="pt-BR" b="1" dirty="0">
                <a:solidFill>
                  <a:srgbClr val="6C2C00"/>
                </a:solidFill>
              </a:rPr>
              <a:t>&lt;script&gt;</a:t>
            </a:r>
          </a:p>
          <a:p>
            <a:pPr>
              <a:spcBef>
                <a:spcPts val="900"/>
              </a:spcBef>
              <a:buNone/>
            </a:pPr>
            <a:r>
              <a:rPr lang="pt-BR" b="1" dirty="0"/>
              <a:t>    console.</a:t>
            </a:r>
            <a:r>
              <a:rPr lang="pt-BR" b="1" dirty="0" err="1"/>
              <a:t>log</a:t>
            </a:r>
            <a:r>
              <a:rPr lang="pt-BR" b="1" dirty="0"/>
              <a:t>(</a:t>
            </a:r>
            <a:r>
              <a:rPr lang="pt-BR" b="1" dirty="0" err="1">
                <a:solidFill>
                  <a:srgbClr val="002060"/>
                </a:solidFill>
              </a:rPr>
              <a:t>document</a:t>
            </a:r>
            <a:r>
              <a:rPr lang="pt-BR" b="1" dirty="0">
                <a:solidFill>
                  <a:srgbClr val="002060"/>
                </a:solidFill>
              </a:rPr>
              <a:t>.</a:t>
            </a:r>
            <a:r>
              <a:rPr lang="pt-BR" b="1" dirty="0" err="1">
                <a:solidFill>
                  <a:srgbClr val="002060"/>
                </a:solidFill>
              </a:rPr>
              <a:t>images</a:t>
            </a:r>
            <a:r>
              <a:rPr lang="pt-BR" b="1" dirty="0">
                <a:solidFill>
                  <a:srgbClr val="002060"/>
                </a:solidFill>
              </a:rPr>
              <a:t>.</a:t>
            </a:r>
            <a:r>
              <a:rPr lang="pt-BR" b="1" dirty="0" err="1">
                <a:solidFill>
                  <a:srgbClr val="002060"/>
                </a:solidFill>
              </a:rPr>
              <a:t>length</a:t>
            </a:r>
            <a:r>
              <a:rPr lang="pt-BR" b="1" dirty="0"/>
              <a:t>);</a:t>
            </a:r>
          </a:p>
          <a:p>
            <a:pPr>
              <a:spcBef>
                <a:spcPts val="900"/>
              </a:spcBef>
              <a:buNone/>
            </a:pPr>
            <a:r>
              <a:rPr lang="pt-BR" b="1" dirty="0"/>
              <a:t>    console.</a:t>
            </a:r>
            <a:r>
              <a:rPr lang="pt-BR" b="1" dirty="0" err="1"/>
              <a:t>log</a:t>
            </a:r>
            <a:r>
              <a:rPr lang="pt-BR" b="1" dirty="0"/>
              <a:t>(</a:t>
            </a:r>
            <a:r>
              <a:rPr lang="pt-BR" b="1" dirty="0" err="1">
                <a:solidFill>
                  <a:srgbClr val="002060"/>
                </a:solidFill>
              </a:rPr>
              <a:t>document</a:t>
            </a:r>
            <a:r>
              <a:rPr lang="pt-BR" b="1" dirty="0">
                <a:solidFill>
                  <a:srgbClr val="002060"/>
                </a:solidFill>
              </a:rPr>
              <a:t>.</a:t>
            </a:r>
            <a:r>
              <a:rPr lang="pt-BR" b="1" dirty="0" err="1">
                <a:solidFill>
                  <a:srgbClr val="002060"/>
                </a:solidFill>
              </a:rPr>
              <a:t>images</a:t>
            </a:r>
            <a:r>
              <a:rPr lang="pt-BR" b="1" dirty="0">
                <a:solidFill>
                  <a:srgbClr val="002060"/>
                </a:solidFill>
              </a:rPr>
              <a:t>[0].</a:t>
            </a:r>
            <a:r>
              <a:rPr lang="pt-BR" b="1" dirty="0" err="1">
                <a:solidFill>
                  <a:srgbClr val="002060"/>
                </a:solidFill>
              </a:rPr>
              <a:t>width</a:t>
            </a:r>
            <a:r>
              <a:rPr lang="pt-BR" b="1" dirty="0"/>
              <a:t>);</a:t>
            </a:r>
          </a:p>
          <a:p>
            <a:pPr>
              <a:spcBef>
                <a:spcPts val="900"/>
              </a:spcBef>
              <a:buNone/>
            </a:pPr>
            <a:r>
              <a:rPr lang="pt-BR" b="1" dirty="0"/>
              <a:t>    console.</a:t>
            </a:r>
            <a:r>
              <a:rPr lang="pt-BR" b="1" dirty="0" err="1"/>
              <a:t>log</a:t>
            </a:r>
            <a:r>
              <a:rPr lang="pt-BR" b="1" dirty="0"/>
              <a:t>(</a:t>
            </a:r>
            <a:r>
              <a:rPr lang="pt-BR" b="1" dirty="0" err="1">
                <a:solidFill>
                  <a:srgbClr val="002060"/>
                </a:solidFill>
              </a:rPr>
              <a:t>document</a:t>
            </a:r>
            <a:r>
              <a:rPr lang="pt-BR" b="1" dirty="0">
                <a:solidFill>
                  <a:srgbClr val="002060"/>
                </a:solidFill>
              </a:rPr>
              <a:t>.img1.</a:t>
            </a:r>
            <a:r>
              <a:rPr lang="pt-BR" b="1" dirty="0" err="1">
                <a:solidFill>
                  <a:srgbClr val="002060"/>
                </a:solidFill>
              </a:rPr>
              <a:t>height</a:t>
            </a:r>
            <a:r>
              <a:rPr lang="pt-BR" b="1" dirty="0"/>
              <a:t>);</a:t>
            </a:r>
          </a:p>
          <a:p>
            <a:pPr>
              <a:spcBef>
                <a:spcPts val="900"/>
              </a:spcBef>
              <a:buNone/>
            </a:pPr>
            <a:r>
              <a:rPr lang="pt-BR" b="1" dirty="0">
                <a:solidFill>
                  <a:srgbClr val="002060"/>
                </a:solidFill>
              </a:rPr>
              <a:t>    </a:t>
            </a:r>
            <a:r>
              <a:rPr lang="pt-BR" b="1" dirty="0" err="1">
                <a:solidFill>
                  <a:srgbClr val="002060"/>
                </a:solidFill>
              </a:rPr>
              <a:t>document</a:t>
            </a:r>
            <a:r>
              <a:rPr lang="pt-BR" b="1" dirty="0">
                <a:solidFill>
                  <a:srgbClr val="002060"/>
                </a:solidFill>
              </a:rPr>
              <a:t>.</a:t>
            </a:r>
            <a:r>
              <a:rPr lang="pt-BR" b="1" dirty="0" err="1">
                <a:solidFill>
                  <a:srgbClr val="002060"/>
                </a:solidFill>
              </a:rPr>
              <a:t>images</a:t>
            </a:r>
            <a:r>
              <a:rPr lang="pt-BR" b="1" dirty="0">
                <a:solidFill>
                  <a:srgbClr val="002060"/>
                </a:solidFill>
              </a:rPr>
              <a:t>[0].</a:t>
            </a:r>
            <a:r>
              <a:rPr lang="pt-BR" b="1" dirty="0" err="1">
                <a:solidFill>
                  <a:srgbClr val="002060"/>
                </a:solidFill>
              </a:rPr>
              <a:t>src</a:t>
            </a:r>
            <a:r>
              <a:rPr lang="pt-BR" b="1" dirty="0"/>
              <a:t>=“imagem2.png”;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rgbClr val="00B0F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JAVASCRIPT – Parte 11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22634"/>
            <a:ext cx="8219256" cy="4721010"/>
          </a:xfrm>
          <a:ln>
            <a:solidFill>
              <a:schemeClr val="accent3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pt-BR" b="1" dirty="0"/>
              <a:t>Sempre que abrirmos o Navegador , o objeto  </a:t>
            </a:r>
            <a:r>
              <a:rPr lang="pt-BR" b="1" dirty="0" err="1"/>
              <a:t>window</a:t>
            </a:r>
            <a:r>
              <a:rPr lang="pt-BR" b="1" dirty="0"/>
              <a:t> é gerado automaticamente.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pt-BR" b="1" dirty="0"/>
              <a:t>Esse objeto representa exatamente a janela  </a:t>
            </a:r>
          </a:p>
          <a:p>
            <a:pPr>
              <a:lnSpc>
                <a:spcPct val="200000"/>
              </a:lnSpc>
              <a:spcBef>
                <a:spcPts val="0"/>
              </a:spcBef>
              <a:buNone/>
            </a:pPr>
            <a:r>
              <a:rPr lang="pt-BR" b="1" dirty="0"/>
              <a:t>  que foi aberta. 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pt-BR" b="1" dirty="0"/>
              <a:t>O objeto </a:t>
            </a:r>
            <a:r>
              <a:rPr lang="pt-BR" b="1" dirty="0" err="1"/>
              <a:t>window</a:t>
            </a:r>
            <a:r>
              <a:rPr lang="pt-BR" b="1" dirty="0"/>
              <a:t> faz a manipulação das janelas </a:t>
            </a:r>
          </a:p>
          <a:p>
            <a:pPr>
              <a:lnSpc>
                <a:spcPct val="200000"/>
              </a:lnSpc>
              <a:spcBef>
                <a:spcPts val="0"/>
              </a:spcBef>
              <a:buNone/>
            </a:pPr>
            <a:r>
              <a:rPr lang="pt-BR" b="1" dirty="0"/>
              <a:t>  do Navegador. 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br>
              <a:rPr lang="pt-BR" dirty="0"/>
            </a:br>
            <a:br>
              <a:rPr lang="pt-BR" dirty="0"/>
            </a:br>
            <a:endParaRPr lang="pt-BR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986856" y="257878"/>
            <a:ext cx="714608" cy="1154233"/>
          </a:xfrm>
          <a:prstGeom prst="rect">
            <a:avLst/>
          </a:prstGeom>
          <a:solidFill>
            <a:srgbClr val="0070C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rgbClr val="00B0F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JAVASCRIPT – Parte 11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828985" y="257878"/>
            <a:ext cx="872479" cy="1154233"/>
          </a:xfrm>
          <a:prstGeom prst="rect">
            <a:avLst/>
          </a:prstGeom>
          <a:solidFill>
            <a:srgbClr val="0070C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noProof="0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14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67544" y="1503032"/>
            <a:ext cx="8247860" cy="4721010"/>
          </a:xfrm>
          <a:ln>
            <a:solidFill>
              <a:schemeClr val="accent3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PRÉ-CARREGAMENTO DE IMAGENS</a:t>
            </a:r>
          </a:p>
          <a:p>
            <a:pPr>
              <a:spcBef>
                <a:spcPts val="0"/>
              </a:spcBef>
              <a:buNone/>
            </a:pPr>
            <a:r>
              <a:rPr lang="pt-BR" sz="1000" b="1" dirty="0">
                <a:solidFill>
                  <a:srgbClr val="6C2C00"/>
                </a:solidFill>
              </a:rPr>
              <a:t>  </a:t>
            </a:r>
          </a:p>
          <a:p>
            <a:pPr>
              <a:spcBef>
                <a:spcPts val="0"/>
              </a:spcBef>
              <a:buNone/>
            </a:pPr>
            <a:r>
              <a:rPr lang="pt-BR" b="1" dirty="0"/>
              <a:t>     </a:t>
            </a:r>
            <a:r>
              <a:rPr lang="pt-BR" b="1" dirty="0" err="1"/>
              <a:t>img</a:t>
            </a:r>
            <a:r>
              <a:rPr lang="pt-BR" b="1" dirty="0"/>
              <a:t> = </a:t>
            </a:r>
            <a:r>
              <a:rPr lang="pt-BR" b="1" dirty="0" err="1">
                <a:solidFill>
                  <a:srgbClr val="002060"/>
                </a:solidFill>
              </a:rPr>
              <a:t>new</a:t>
            </a:r>
            <a:r>
              <a:rPr lang="pt-BR" b="1" dirty="0">
                <a:solidFill>
                  <a:srgbClr val="002060"/>
                </a:solidFill>
              </a:rPr>
              <a:t>  </a:t>
            </a:r>
            <a:r>
              <a:rPr lang="pt-BR" b="1" dirty="0" err="1">
                <a:solidFill>
                  <a:srgbClr val="002060"/>
                </a:solidFill>
              </a:rPr>
              <a:t>Image</a:t>
            </a:r>
            <a:r>
              <a:rPr lang="pt-BR" b="1" dirty="0">
                <a:solidFill>
                  <a:srgbClr val="002060"/>
                </a:solidFill>
              </a:rPr>
              <a:t>( )</a:t>
            </a:r>
            <a:r>
              <a:rPr lang="pt-BR" b="1" dirty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pt-BR" b="1" dirty="0">
                <a:solidFill>
                  <a:srgbClr val="002060"/>
                </a:solidFill>
              </a:rPr>
              <a:t>     </a:t>
            </a:r>
            <a:r>
              <a:rPr lang="pt-BR" b="1" dirty="0" err="1">
                <a:solidFill>
                  <a:srgbClr val="002060"/>
                </a:solidFill>
              </a:rPr>
              <a:t>img</a:t>
            </a:r>
            <a:r>
              <a:rPr lang="pt-BR" b="1" dirty="0">
                <a:solidFill>
                  <a:srgbClr val="002060"/>
                </a:solidFill>
              </a:rPr>
              <a:t>[</a:t>
            </a:r>
            <a:r>
              <a:rPr lang="pt-BR" b="1" dirty="0"/>
              <a:t>0</a:t>
            </a:r>
            <a:r>
              <a:rPr lang="pt-BR" b="1" dirty="0">
                <a:solidFill>
                  <a:srgbClr val="002060"/>
                </a:solidFill>
              </a:rPr>
              <a:t>] </a:t>
            </a:r>
            <a:r>
              <a:rPr lang="pt-BR" b="1" dirty="0"/>
              <a:t>= “imagem1.jpg”;</a:t>
            </a:r>
          </a:p>
          <a:p>
            <a:pPr>
              <a:spcBef>
                <a:spcPts val="0"/>
              </a:spcBef>
              <a:buNone/>
            </a:pPr>
            <a:r>
              <a:rPr lang="pt-BR" b="1" dirty="0">
                <a:solidFill>
                  <a:srgbClr val="002060"/>
                </a:solidFill>
              </a:rPr>
              <a:t>     </a:t>
            </a:r>
            <a:r>
              <a:rPr lang="pt-BR" b="1" dirty="0" err="1">
                <a:solidFill>
                  <a:srgbClr val="002060"/>
                </a:solidFill>
              </a:rPr>
              <a:t>img</a:t>
            </a:r>
            <a:r>
              <a:rPr lang="pt-BR" b="1" dirty="0">
                <a:solidFill>
                  <a:srgbClr val="002060"/>
                </a:solidFill>
              </a:rPr>
              <a:t>[</a:t>
            </a:r>
            <a:r>
              <a:rPr lang="pt-BR" b="1" dirty="0"/>
              <a:t>1</a:t>
            </a:r>
            <a:r>
              <a:rPr lang="pt-BR" b="1" dirty="0">
                <a:solidFill>
                  <a:srgbClr val="002060"/>
                </a:solidFill>
              </a:rPr>
              <a:t>] </a:t>
            </a:r>
            <a:r>
              <a:rPr lang="pt-BR" b="1" dirty="0"/>
              <a:t>= “imagem2.jpg”;</a:t>
            </a:r>
          </a:p>
          <a:p>
            <a:pPr>
              <a:spcBef>
                <a:spcPts val="0"/>
              </a:spcBef>
              <a:buNone/>
            </a:pPr>
            <a:r>
              <a:rPr lang="pt-BR" b="1" dirty="0">
                <a:solidFill>
                  <a:srgbClr val="6C2C00"/>
                </a:solidFill>
              </a:rPr>
              <a:t>  &lt;/script&gt;...</a:t>
            </a:r>
          </a:p>
          <a:p>
            <a:pPr>
              <a:spcBef>
                <a:spcPts val="1200"/>
              </a:spcBef>
              <a:buNone/>
            </a:pPr>
            <a:r>
              <a:rPr lang="pt-BR" b="1" dirty="0">
                <a:solidFill>
                  <a:srgbClr val="6C2C00"/>
                </a:solidFill>
              </a:rPr>
              <a:t>&lt;</a:t>
            </a:r>
            <a:r>
              <a:rPr lang="pt-BR" b="1" dirty="0" err="1">
                <a:solidFill>
                  <a:srgbClr val="6C2C00"/>
                </a:solidFill>
              </a:rPr>
              <a:t>body</a:t>
            </a:r>
            <a:r>
              <a:rPr lang="pt-BR" b="1" dirty="0">
                <a:solidFill>
                  <a:srgbClr val="6C2C00"/>
                </a:solidFill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pt-BR" b="1" dirty="0"/>
              <a:t>   &lt;</a:t>
            </a:r>
            <a:r>
              <a:rPr lang="pt-BR" b="1" dirty="0" err="1"/>
              <a:t>img</a:t>
            </a:r>
            <a:r>
              <a:rPr lang="pt-BR" b="1" dirty="0"/>
              <a:t>  </a:t>
            </a:r>
            <a:r>
              <a:rPr lang="pt-BR" b="1" dirty="0" err="1"/>
              <a:t>src</a:t>
            </a:r>
            <a:r>
              <a:rPr lang="pt-BR" b="1" dirty="0"/>
              <a:t>=“”  </a:t>
            </a:r>
            <a:r>
              <a:rPr lang="pt-BR" b="1" dirty="0" err="1"/>
              <a:t>name</a:t>
            </a:r>
            <a:r>
              <a:rPr lang="pt-BR" b="1" dirty="0"/>
              <a:t> = “img1” /&gt;&lt;</a:t>
            </a:r>
            <a:r>
              <a:rPr lang="pt-BR" b="1" dirty="0" err="1"/>
              <a:t>br</a:t>
            </a:r>
            <a:r>
              <a:rPr lang="pt-BR" b="1" dirty="0"/>
              <a:t> /&gt;</a:t>
            </a:r>
          </a:p>
          <a:p>
            <a:pPr>
              <a:spcBef>
                <a:spcPts val="0"/>
              </a:spcBef>
              <a:buNone/>
            </a:pPr>
            <a:r>
              <a:rPr lang="pt-BR" b="1" dirty="0"/>
              <a:t>   &lt;</a:t>
            </a:r>
            <a:r>
              <a:rPr lang="pt-BR" b="1" dirty="0" err="1"/>
              <a:t>img</a:t>
            </a:r>
            <a:r>
              <a:rPr lang="pt-BR" b="1" dirty="0"/>
              <a:t>  </a:t>
            </a:r>
            <a:r>
              <a:rPr lang="pt-BR" b="1" dirty="0" err="1"/>
              <a:t>src</a:t>
            </a:r>
            <a:r>
              <a:rPr lang="pt-BR" b="1" dirty="0"/>
              <a:t>=“”  </a:t>
            </a:r>
            <a:r>
              <a:rPr lang="pt-BR" b="1" dirty="0" err="1"/>
              <a:t>name</a:t>
            </a:r>
            <a:r>
              <a:rPr lang="pt-BR" b="1" dirty="0"/>
              <a:t> = “</a:t>
            </a:r>
            <a:r>
              <a:rPr lang="pt-BR" b="1" dirty="0">
                <a:solidFill>
                  <a:srgbClr val="002060"/>
                </a:solidFill>
              </a:rPr>
              <a:t>img2</a:t>
            </a:r>
            <a:r>
              <a:rPr lang="pt-BR" b="1" dirty="0"/>
              <a:t>” /&gt;</a:t>
            </a:r>
          </a:p>
          <a:p>
            <a:pPr>
              <a:spcBef>
                <a:spcPts val="0"/>
              </a:spcBef>
              <a:buNone/>
            </a:pPr>
            <a:r>
              <a:rPr lang="pt-BR" b="1" dirty="0">
                <a:solidFill>
                  <a:srgbClr val="6C2C00"/>
                </a:solidFill>
              </a:rPr>
              <a:t>   &lt;script&gt;</a:t>
            </a:r>
          </a:p>
          <a:p>
            <a:pPr>
              <a:spcBef>
                <a:spcPts val="0"/>
              </a:spcBef>
              <a:buNone/>
            </a:pPr>
            <a:r>
              <a:rPr lang="pt-BR" b="1" dirty="0"/>
              <a:t>     </a:t>
            </a:r>
            <a:r>
              <a:rPr lang="pt-BR" b="1" dirty="0" err="1"/>
              <a:t>document</a:t>
            </a:r>
            <a:r>
              <a:rPr lang="pt-BR" b="1" dirty="0"/>
              <a:t>.</a:t>
            </a:r>
            <a:r>
              <a:rPr lang="pt-BR" b="1" dirty="0" err="1">
                <a:solidFill>
                  <a:srgbClr val="860000"/>
                </a:solidFill>
              </a:rPr>
              <a:t>images</a:t>
            </a:r>
            <a:r>
              <a:rPr lang="pt-BR" b="1" dirty="0">
                <a:solidFill>
                  <a:srgbClr val="860000"/>
                </a:solidFill>
              </a:rPr>
              <a:t>[</a:t>
            </a:r>
            <a:r>
              <a:rPr lang="pt-BR" b="1" dirty="0"/>
              <a:t>0</a:t>
            </a:r>
            <a:r>
              <a:rPr lang="pt-BR" b="1" dirty="0">
                <a:solidFill>
                  <a:srgbClr val="860000"/>
                </a:solidFill>
              </a:rPr>
              <a:t>].</a:t>
            </a:r>
            <a:r>
              <a:rPr lang="pt-BR" b="1" dirty="0" err="1">
                <a:solidFill>
                  <a:srgbClr val="860000"/>
                </a:solidFill>
              </a:rPr>
              <a:t>src</a:t>
            </a:r>
            <a:r>
              <a:rPr lang="pt-BR" b="1" dirty="0"/>
              <a:t> = </a:t>
            </a:r>
            <a:r>
              <a:rPr lang="pt-BR" b="1" dirty="0" err="1">
                <a:solidFill>
                  <a:srgbClr val="002060"/>
                </a:solidFill>
              </a:rPr>
              <a:t>img</a:t>
            </a:r>
            <a:r>
              <a:rPr lang="pt-BR" b="1" dirty="0">
                <a:solidFill>
                  <a:srgbClr val="002060"/>
                </a:solidFill>
              </a:rPr>
              <a:t>[0];</a:t>
            </a:r>
          </a:p>
          <a:p>
            <a:pPr>
              <a:spcBef>
                <a:spcPts val="0"/>
              </a:spcBef>
              <a:buNone/>
            </a:pPr>
            <a:r>
              <a:rPr lang="pt-BR" b="1" dirty="0"/>
              <a:t>     </a:t>
            </a:r>
            <a:r>
              <a:rPr lang="pt-BR" b="1" dirty="0" err="1"/>
              <a:t>document</a:t>
            </a:r>
            <a:r>
              <a:rPr lang="pt-BR" b="1" dirty="0"/>
              <a:t>.</a:t>
            </a:r>
            <a:r>
              <a:rPr lang="pt-BR" b="1" dirty="0">
                <a:solidFill>
                  <a:srgbClr val="002060"/>
                </a:solidFill>
              </a:rPr>
              <a:t>img2</a:t>
            </a:r>
            <a:r>
              <a:rPr lang="pt-BR" b="1" dirty="0">
                <a:solidFill>
                  <a:srgbClr val="860000"/>
                </a:solidFill>
              </a:rPr>
              <a:t>.</a:t>
            </a:r>
            <a:r>
              <a:rPr lang="pt-BR" b="1" dirty="0" err="1">
                <a:solidFill>
                  <a:srgbClr val="860000"/>
                </a:solidFill>
              </a:rPr>
              <a:t>src</a:t>
            </a:r>
            <a:r>
              <a:rPr lang="pt-BR" b="1" dirty="0"/>
              <a:t> = </a:t>
            </a:r>
            <a:r>
              <a:rPr lang="pt-BR" b="1" dirty="0" err="1">
                <a:solidFill>
                  <a:srgbClr val="002060"/>
                </a:solidFill>
              </a:rPr>
              <a:t>img</a:t>
            </a:r>
            <a:r>
              <a:rPr lang="pt-BR" b="1" dirty="0">
                <a:solidFill>
                  <a:srgbClr val="002060"/>
                </a:solidFill>
              </a:rPr>
              <a:t>[1];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rgbClr val="00B0F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JAVASCRIPT – Parte 11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828985" y="257878"/>
            <a:ext cx="872479" cy="1154233"/>
          </a:xfrm>
          <a:prstGeom prst="rect">
            <a:avLst/>
          </a:prstGeom>
          <a:solidFill>
            <a:srgbClr val="0070C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noProof="0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15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67544" y="1503032"/>
            <a:ext cx="8247860" cy="4721010"/>
          </a:xfrm>
          <a:ln>
            <a:solidFill>
              <a:schemeClr val="accent3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EXERCÍCIOS</a:t>
            </a:r>
            <a:endParaRPr lang="pt-BR" sz="1000" b="1" dirty="0">
              <a:solidFill>
                <a:srgbClr val="6C2C00"/>
              </a:solidFill>
            </a:endParaRPr>
          </a:p>
          <a:p>
            <a:pPr>
              <a:lnSpc>
                <a:spcPct val="20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1)</a:t>
            </a:r>
            <a:r>
              <a:rPr lang="pt-BR" b="1" dirty="0"/>
              <a:t> Desenvolva um script que faça uma imagem de um coração aumentar e diminuir gradativamente, como se estivesse pulsando.</a:t>
            </a:r>
          </a:p>
          <a:p>
            <a:pPr>
              <a:lnSpc>
                <a:spcPct val="20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2)</a:t>
            </a:r>
            <a:r>
              <a:rPr lang="pt-BR" b="1" dirty="0"/>
              <a:t> Crie um “</a:t>
            </a:r>
            <a:r>
              <a:rPr lang="pt-BR" b="1" dirty="0" err="1"/>
              <a:t>rollover</a:t>
            </a:r>
            <a:r>
              <a:rPr lang="pt-BR" b="1" dirty="0"/>
              <a:t>” de imagens, ou seja, várias imagens que vão sendo trocadas sucessivamente.</a:t>
            </a: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rgbClr val="00B0F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JAVASCRIPT – Parte 11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828985" y="257878"/>
            <a:ext cx="872479" cy="1154233"/>
          </a:xfrm>
          <a:prstGeom prst="rect">
            <a:avLst/>
          </a:prstGeom>
          <a:solidFill>
            <a:srgbClr val="0070C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noProof="0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16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67544" y="1503032"/>
            <a:ext cx="8247860" cy="4721010"/>
          </a:xfrm>
          <a:ln>
            <a:solidFill>
              <a:schemeClr val="accent3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None/>
            </a:pPr>
            <a:endParaRPr lang="pt-BR" sz="1800" b="1" dirty="0"/>
          </a:p>
          <a:p>
            <a:pPr>
              <a:lnSpc>
                <a:spcPct val="25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3)</a:t>
            </a:r>
            <a:r>
              <a:rPr lang="pt-BR" b="1" dirty="0"/>
              <a:t> Crie um relógio digital utilizando </a:t>
            </a:r>
            <a:r>
              <a:rPr lang="pt-BR" b="1" dirty="0" err="1"/>
              <a:t>Javascript</a:t>
            </a:r>
            <a:r>
              <a:rPr lang="pt-BR" b="1" dirty="0"/>
              <a:t> e DOM. (Ele deve ser atualizado a cada segundo).</a:t>
            </a:r>
          </a:p>
          <a:p>
            <a:pPr>
              <a:lnSpc>
                <a:spcPct val="250000"/>
              </a:lnSpc>
              <a:spcBef>
                <a:spcPts val="0"/>
              </a:spcBef>
              <a:buNone/>
            </a:pPr>
            <a:r>
              <a:rPr lang="pt-BR" b="1" dirty="0"/>
              <a:t>   Formate-o com CSS.</a:t>
            </a: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rgbClr val="00B0F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JAVASCRIPT – Parte 11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0034" y="1446642"/>
            <a:ext cx="8176422" cy="4721010"/>
          </a:xfrm>
          <a:ln>
            <a:solidFill>
              <a:schemeClr val="accent3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HIERARQUIA DO OBJETO WINDOW</a:t>
            </a:r>
          </a:p>
          <a:p>
            <a:pPr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002060"/>
                </a:solidFill>
              </a:rPr>
              <a:t>Principais Objetos e </a:t>
            </a:r>
            <a:r>
              <a:rPr lang="pt-BR" b="1" dirty="0" err="1">
                <a:solidFill>
                  <a:srgbClr val="002060"/>
                </a:solidFill>
              </a:rPr>
              <a:t>Arrays</a:t>
            </a:r>
            <a:endParaRPr lang="pt-BR" b="1" dirty="0">
              <a:solidFill>
                <a:srgbClr val="002060"/>
              </a:solidFill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  <a:buNone/>
            </a:pPr>
            <a:endParaRPr lang="pt-BR" b="1" dirty="0">
              <a:solidFill>
                <a:srgbClr val="860000"/>
              </a:solidFill>
            </a:endParaRPr>
          </a:p>
          <a:p>
            <a:pPr>
              <a:lnSpc>
                <a:spcPct val="200000"/>
              </a:lnSpc>
              <a:spcBef>
                <a:spcPts val="0"/>
              </a:spcBef>
              <a:buNone/>
            </a:pPr>
            <a:endParaRPr lang="pt-BR" b="1" dirty="0">
              <a:solidFill>
                <a:srgbClr val="002060"/>
              </a:solidFill>
            </a:endParaRPr>
          </a:p>
          <a:p>
            <a:pPr algn="ctr">
              <a:lnSpc>
                <a:spcPct val="200000"/>
              </a:lnSpc>
              <a:spcBef>
                <a:spcPts val="0"/>
              </a:spcBef>
            </a:pP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986856" y="257878"/>
            <a:ext cx="714608" cy="1154233"/>
          </a:xfrm>
          <a:prstGeom prst="rect">
            <a:avLst/>
          </a:prstGeom>
          <a:solidFill>
            <a:srgbClr val="0070C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</a:t>
            </a:r>
          </a:p>
        </p:txBody>
      </p:sp>
      <p:pic>
        <p:nvPicPr>
          <p:cNvPr id="6" name="Imagem 5" descr="B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2654771"/>
            <a:ext cx="6972300" cy="34385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rgbClr val="00B0F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JAVASCRIPT – Parte 11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0034" y="1500174"/>
            <a:ext cx="8176422" cy="4721010"/>
          </a:xfrm>
          <a:ln>
            <a:solidFill>
              <a:schemeClr val="accent3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WINDOW</a:t>
            </a:r>
          </a:p>
          <a:p>
            <a:pPr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PROPRIEDADES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b="1" dirty="0" err="1">
                <a:solidFill>
                  <a:srgbClr val="002060"/>
                </a:solidFill>
              </a:rPr>
              <a:t>location</a:t>
            </a:r>
            <a:r>
              <a:rPr lang="pt-BR" b="1" dirty="0"/>
              <a:t> 	- Objeto que armazena </a:t>
            </a:r>
            <a:r>
              <a:rPr lang="pt-BR" b="1" dirty="0" err="1"/>
              <a:t>URL’s</a:t>
            </a:r>
            <a:endParaRPr lang="pt-BR" b="1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b="1" dirty="0" err="1">
                <a:solidFill>
                  <a:srgbClr val="002060"/>
                </a:solidFill>
              </a:rPr>
              <a:t>history</a:t>
            </a:r>
            <a:r>
              <a:rPr lang="pt-BR" b="1" dirty="0"/>
              <a:t> - Objeto que armazena </a:t>
            </a:r>
            <a:r>
              <a:rPr lang="pt-BR" b="1" dirty="0" err="1"/>
              <a:t>URL’s</a:t>
            </a:r>
            <a:r>
              <a:rPr lang="pt-BR" b="1" dirty="0"/>
              <a:t> visitadas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b="1" dirty="0" err="1">
                <a:solidFill>
                  <a:srgbClr val="002060"/>
                </a:solidFill>
              </a:rPr>
              <a:t>document</a:t>
            </a:r>
            <a:r>
              <a:rPr lang="pt-BR" b="1" dirty="0"/>
              <a:t> - Objeto que contém a página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b="1" dirty="0" err="1">
                <a:solidFill>
                  <a:srgbClr val="002060"/>
                </a:solidFill>
              </a:rPr>
              <a:t>self</a:t>
            </a:r>
            <a:r>
              <a:rPr lang="pt-BR" b="1" dirty="0"/>
              <a:t> – A própria janela, ou </a:t>
            </a:r>
            <a:r>
              <a:rPr lang="pt-BR" b="1" dirty="0" err="1">
                <a:solidFill>
                  <a:srgbClr val="002060"/>
                </a:solidFill>
              </a:rPr>
              <a:t>window</a:t>
            </a:r>
            <a:r>
              <a:rPr lang="pt-BR" b="1" dirty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b="1" dirty="0">
                <a:solidFill>
                  <a:srgbClr val="002060"/>
                </a:solidFill>
              </a:rPr>
              <a:t>top</a:t>
            </a:r>
            <a:r>
              <a:rPr lang="pt-BR" b="1" dirty="0"/>
              <a:t> – Nível absoluto na hierarquia de janelas.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b="1" dirty="0" err="1">
                <a:solidFill>
                  <a:srgbClr val="002060"/>
                </a:solidFill>
              </a:rPr>
              <a:t>parent</a:t>
            </a:r>
            <a:r>
              <a:rPr lang="pt-BR" b="1" dirty="0"/>
              <a:t> – Janela “pai” na hierarquia de janelas.</a:t>
            </a:r>
          </a:p>
          <a:p>
            <a:pPr algn="ctr">
              <a:lnSpc>
                <a:spcPct val="200000"/>
              </a:lnSpc>
              <a:spcBef>
                <a:spcPts val="0"/>
              </a:spcBef>
              <a:buNone/>
            </a:pPr>
            <a:endParaRPr lang="pt-BR" b="1" dirty="0">
              <a:solidFill>
                <a:srgbClr val="860000"/>
              </a:solidFill>
            </a:endParaRPr>
          </a:p>
          <a:p>
            <a:pPr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 </a:t>
            </a:r>
          </a:p>
          <a:p>
            <a:pPr algn="ctr">
              <a:lnSpc>
                <a:spcPct val="200000"/>
              </a:lnSpc>
              <a:spcBef>
                <a:spcPts val="0"/>
              </a:spcBef>
              <a:buNone/>
            </a:pPr>
            <a:endParaRPr lang="pt-BR" b="1" dirty="0"/>
          </a:p>
          <a:p>
            <a:pPr>
              <a:spcBef>
                <a:spcPts val="0"/>
              </a:spcBef>
              <a:buNone/>
            </a:pP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 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986856" y="257878"/>
            <a:ext cx="714608" cy="1154233"/>
          </a:xfrm>
          <a:prstGeom prst="rect">
            <a:avLst/>
          </a:prstGeom>
          <a:solidFill>
            <a:srgbClr val="0070C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rgbClr val="00B0F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JAVASCRIPT – Parte 11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986856" y="257878"/>
            <a:ext cx="714608" cy="1154233"/>
          </a:xfrm>
          <a:prstGeom prst="rect">
            <a:avLst/>
          </a:prstGeom>
          <a:solidFill>
            <a:srgbClr val="0070C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</a:t>
            </a:r>
          </a:p>
        </p:txBody>
      </p:sp>
      <p:sp>
        <p:nvSpPr>
          <p:cNvPr id="6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67544" y="1484784"/>
            <a:ext cx="8248430" cy="4721010"/>
          </a:xfrm>
          <a:ln>
            <a:solidFill>
              <a:schemeClr val="accent3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endParaRPr lang="pt-BR" sz="200" b="1" dirty="0"/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pt-BR" b="1" dirty="0" err="1">
                <a:solidFill>
                  <a:srgbClr val="002060"/>
                </a:solidFill>
              </a:rPr>
              <a:t>name</a:t>
            </a:r>
            <a:r>
              <a:rPr lang="pt-BR" b="1" dirty="0"/>
              <a:t> – Nome da janela</a:t>
            </a:r>
          </a:p>
          <a:p>
            <a:pPr>
              <a:spcBef>
                <a:spcPts val="1800"/>
              </a:spcBef>
            </a:pPr>
            <a:r>
              <a:rPr lang="pt-BR" b="1" dirty="0" err="1">
                <a:solidFill>
                  <a:srgbClr val="002060"/>
                </a:solidFill>
              </a:rPr>
              <a:t>opener</a:t>
            </a:r>
            <a:r>
              <a:rPr lang="pt-BR" b="1" dirty="0"/>
              <a:t> - Janela criadora da janela atual.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pt-BR" b="1" dirty="0" err="1">
                <a:solidFill>
                  <a:srgbClr val="002060"/>
                </a:solidFill>
              </a:rPr>
              <a:t>innerWidth</a:t>
            </a:r>
            <a:r>
              <a:rPr lang="pt-BR" b="1" dirty="0"/>
              <a:t> – Largura interna da janela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pt-BR" b="1" dirty="0" err="1">
                <a:solidFill>
                  <a:srgbClr val="002060"/>
                </a:solidFill>
              </a:rPr>
              <a:t>innerHeight</a:t>
            </a:r>
            <a:r>
              <a:rPr lang="pt-BR" b="1" dirty="0"/>
              <a:t> – Altura interna da janela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pt-BR" b="1" dirty="0" err="1">
                <a:solidFill>
                  <a:srgbClr val="002060"/>
                </a:solidFill>
              </a:rPr>
              <a:t>outerWidth</a:t>
            </a:r>
            <a:r>
              <a:rPr lang="pt-BR" b="1" dirty="0"/>
              <a:t> – Largura completa da janela (c/</a:t>
            </a:r>
            <a:r>
              <a:rPr lang="pt-BR" b="1" dirty="0" err="1"/>
              <a:t>scroll</a:t>
            </a:r>
            <a:r>
              <a:rPr lang="pt-BR" b="1" dirty="0"/>
              <a:t>)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pt-BR" b="1" dirty="0" err="1">
                <a:solidFill>
                  <a:srgbClr val="002060"/>
                </a:solidFill>
              </a:rPr>
              <a:t>outerHeight</a:t>
            </a:r>
            <a:r>
              <a:rPr lang="pt-BR" b="1" dirty="0"/>
              <a:t> – Altura </a:t>
            </a:r>
            <a:r>
              <a:rPr lang="pt-BR" b="1" dirty="0" err="1"/>
              <a:t>cmpleta</a:t>
            </a:r>
            <a:r>
              <a:rPr lang="pt-BR" b="1" dirty="0"/>
              <a:t> da janela (c/</a:t>
            </a:r>
            <a:r>
              <a:rPr lang="pt-BR" b="1" dirty="0" err="1"/>
              <a:t>scroll</a:t>
            </a:r>
            <a:r>
              <a:rPr lang="pt-BR" b="1" dirty="0"/>
              <a:t>)</a:t>
            </a:r>
          </a:p>
          <a:p>
            <a:pPr algn="ctr">
              <a:lnSpc>
                <a:spcPct val="200000"/>
              </a:lnSpc>
              <a:spcBef>
                <a:spcPts val="0"/>
              </a:spcBef>
              <a:buNone/>
            </a:pPr>
            <a:endParaRPr lang="pt-BR" b="1" dirty="0">
              <a:solidFill>
                <a:srgbClr val="860000"/>
              </a:solidFill>
            </a:endParaRPr>
          </a:p>
          <a:p>
            <a:pPr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 </a:t>
            </a:r>
          </a:p>
          <a:p>
            <a:pPr algn="ctr">
              <a:lnSpc>
                <a:spcPct val="200000"/>
              </a:lnSpc>
              <a:spcBef>
                <a:spcPts val="0"/>
              </a:spcBef>
              <a:buNone/>
            </a:pPr>
            <a:endParaRPr lang="pt-BR" b="1" dirty="0"/>
          </a:p>
          <a:p>
            <a:pPr>
              <a:spcBef>
                <a:spcPts val="0"/>
              </a:spcBef>
              <a:buNone/>
            </a:pP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 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rgbClr val="00B0F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JAVASCRIPT – Parte 11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986856" y="257878"/>
            <a:ext cx="714608" cy="1154233"/>
          </a:xfrm>
          <a:prstGeom prst="rect">
            <a:avLst/>
          </a:prstGeom>
          <a:solidFill>
            <a:srgbClr val="0070C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</a:t>
            </a:r>
          </a:p>
        </p:txBody>
      </p:sp>
      <p:sp>
        <p:nvSpPr>
          <p:cNvPr id="6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67544" y="1484784"/>
            <a:ext cx="8248430" cy="4721010"/>
          </a:xfrm>
          <a:ln>
            <a:solidFill>
              <a:schemeClr val="accent3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endParaRPr lang="pt-BR" sz="200" b="1" dirty="0"/>
          </a:p>
          <a:p>
            <a:pPr algn="ctr">
              <a:spcBef>
                <a:spcPts val="120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EXEMPLO </a:t>
            </a:r>
          </a:p>
          <a:p>
            <a:pPr>
              <a:spcBef>
                <a:spcPts val="1200"/>
              </a:spcBef>
              <a:buNone/>
            </a:pPr>
            <a:r>
              <a:rPr lang="pt-BR" b="1" dirty="0">
                <a:solidFill>
                  <a:srgbClr val="6C2C00"/>
                </a:solidFill>
              </a:rPr>
              <a:t>&lt;</a:t>
            </a:r>
            <a:r>
              <a:rPr lang="pt-BR" b="1" dirty="0" err="1">
                <a:solidFill>
                  <a:srgbClr val="6C2C00"/>
                </a:solidFill>
              </a:rPr>
              <a:t>body</a:t>
            </a:r>
            <a:r>
              <a:rPr lang="pt-BR" b="1" dirty="0">
                <a:solidFill>
                  <a:srgbClr val="6C2C00"/>
                </a:solidFill>
              </a:rPr>
              <a:t>&gt;</a:t>
            </a:r>
          </a:p>
          <a:p>
            <a:pPr>
              <a:spcBef>
                <a:spcPts val="600"/>
              </a:spcBef>
              <a:buNone/>
            </a:pPr>
            <a:r>
              <a:rPr lang="pt-BR" b="1" dirty="0"/>
              <a:t>&lt;p id=“largura"&gt;&lt;/p&gt;</a:t>
            </a:r>
          </a:p>
          <a:p>
            <a:pPr>
              <a:spcBef>
                <a:spcPts val="1200"/>
              </a:spcBef>
              <a:buNone/>
            </a:pPr>
            <a:r>
              <a:rPr lang="pt-BR" b="1" dirty="0">
                <a:solidFill>
                  <a:srgbClr val="6C2C00"/>
                </a:solidFill>
              </a:rPr>
              <a:t>&lt;script&gt;</a:t>
            </a:r>
          </a:p>
          <a:p>
            <a:pPr>
              <a:spcBef>
                <a:spcPts val="600"/>
              </a:spcBef>
              <a:buNone/>
            </a:pPr>
            <a:r>
              <a:rPr lang="pt-BR" b="1" dirty="0"/>
              <a:t>  var w=</a:t>
            </a:r>
            <a:r>
              <a:rPr lang="pt-BR" b="1" dirty="0" err="1">
                <a:solidFill>
                  <a:srgbClr val="002060"/>
                </a:solidFill>
              </a:rPr>
              <a:t>window</a:t>
            </a:r>
            <a:r>
              <a:rPr lang="pt-BR" b="1" dirty="0">
                <a:solidFill>
                  <a:srgbClr val="002060"/>
                </a:solidFill>
              </a:rPr>
              <a:t>.</a:t>
            </a:r>
            <a:r>
              <a:rPr lang="pt-BR" b="1" dirty="0" err="1">
                <a:solidFill>
                  <a:srgbClr val="002060"/>
                </a:solidFill>
              </a:rPr>
              <a:t>innerWidth</a:t>
            </a:r>
            <a:endParaRPr lang="pt-BR" b="1" dirty="0">
              <a:solidFill>
                <a:srgbClr val="002060"/>
              </a:solidFill>
            </a:endParaRPr>
          </a:p>
          <a:p>
            <a:pPr>
              <a:spcBef>
                <a:spcPts val="1200"/>
              </a:spcBef>
              <a:buNone/>
            </a:pPr>
            <a:r>
              <a:rPr lang="pt-BR" b="1" dirty="0"/>
              <a:t>       |</a:t>
            </a:r>
            <a:r>
              <a:rPr lang="pt-BR" b="1" dirty="0" err="1"/>
              <a:t>|</a:t>
            </a:r>
            <a:r>
              <a:rPr lang="pt-BR" b="1" dirty="0"/>
              <a:t> </a:t>
            </a:r>
            <a:r>
              <a:rPr lang="pt-BR" b="1" dirty="0" err="1"/>
              <a:t>document</a:t>
            </a:r>
            <a:r>
              <a:rPr lang="pt-BR" b="1" dirty="0"/>
              <a:t>.</a:t>
            </a:r>
            <a:r>
              <a:rPr lang="pt-BR" b="1" dirty="0" err="1">
                <a:solidFill>
                  <a:srgbClr val="004200"/>
                </a:solidFill>
              </a:rPr>
              <a:t>documentElement</a:t>
            </a:r>
            <a:r>
              <a:rPr lang="pt-BR" b="1" dirty="0">
                <a:solidFill>
                  <a:srgbClr val="004200"/>
                </a:solidFill>
              </a:rPr>
              <a:t>.</a:t>
            </a:r>
            <a:r>
              <a:rPr lang="pt-BR" b="1" dirty="0" err="1">
                <a:solidFill>
                  <a:srgbClr val="004200"/>
                </a:solidFill>
              </a:rPr>
              <a:t>clientWidth</a:t>
            </a:r>
            <a:endParaRPr lang="pt-BR" b="1" dirty="0">
              <a:solidFill>
                <a:srgbClr val="004200"/>
              </a:solidFill>
            </a:endParaRPr>
          </a:p>
          <a:p>
            <a:pPr>
              <a:spcBef>
                <a:spcPts val="1200"/>
              </a:spcBef>
              <a:buNone/>
            </a:pPr>
            <a:r>
              <a:rPr lang="pt-BR" b="1" dirty="0"/>
              <a:t>       |</a:t>
            </a:r>
            <a:r>
              <a:rPr lang="pt-BR" b="1" dirty="0" err="1"/>
              <a:t>|</a:t>
            </a:r>
            <a:r>
              <a:rPr lang="pt-BR" b="1" dirty="0"/>
              <a:t> </a:t>
            </a:r>
            <a:r>
              <a:rPr lang="pt-BR" b="1" dirty="0" err="1"/>
              <a:t>document</a:t>
            </a:r>
            <a:r>
              <a:rPr lang="pt-BR" b="1" dirty="0"/>
              <a:t>.</a:t>
            </a:r>
            <a:r>
              <a:rPr lang="pt-BR" b="1" dirty="0" err="1">
                <a:solidFill>
                  <a:srgbClr val="004200"/>
                </a:solidFill>
              </a:rPr>
              <a:t>body</a:t>
            </a:r>
            <a:r>
              <a:rPr lang="pt-BR" b="1" dirty="0">
                <a:solidFill>
                  <a:srgbClr val="004200"/>
                </a:solidFill>
              </a:rPr>
              <a:t>.</a:t>
            </a:r>
            <a:r>
              <a:rPr lang="pt-BR" b="1" dirty="0" err="1">
                <a:solidFill>
                  <a:srgbClr val="004200"/>
                </a:solidFill>
              </a:rPr>
              <a:t>clientWidth</a:t>
            </a:r>
            <a:r>
              <a:rPr lang="pt-BR" b="1" dirty="0"/>
              <a:t>;</a:t>
            </a:r>
          </a:p>
          <a:p>
            <a:pPr>
              <a:spcBef>
                <a:spcPts val="1200"/>
              </a:spcBef>
              <a:buNone/>
            </a:pPr>
            <a:r>
              <a:rPr lang="pt-BR" b="1" dirty="0"/>
              <a:t>  x=</a:t>
            </a:r>
            <a:r>
              <a:rPr lang="pt-BR" b="1" dirty="0" err="1"/>
              <a:t>document</a:t>
            </a:r>
            <a:r>
              <a:rPr lang="pt-BR" b="1" dirty="0"/>
              <a:t>.</a:t>
            </a:r>
            <a:r>
              <a:rPr lang="pt-BR" b="1" dirty="0" err="1"/>
              <a:t>getElementById</a:t>
            </a:r>
            <a:r>
              <a:rPr lang="pt-BR" b="1" dirty="0"/>
              <a:t>(“largura");</a:t>
            </a:r>
          </a:p>
          <a:p>
            <a:pPr>
              <a:spcBef>
                <a:spcPts val="1200"/>
              </a:spcBef>
              <a:buNone/>
            </a:pPr>
            <a:r>
              <a:rPr lang="pt-BR" b="1" dirty="0"/>
              <a:t>  </a:t>
            </a:r>
            <a:r>
              <a:rPr lang="pt-BR" b="1" dirty="0" err="1"/>
              <a:t>x.innerHTML=“</a:t>
            </a:r>
            <a:r>
              <a:rPr lang="pt-BR" b="1" dirty="0"/>
              <a:t>Largura do browser : " + </a:t>
            </a:r>
            <a:r>
              <a:rPr lang="pt-BR" b="1" dirty="0">
                <a:solidFill>
                  <a:srgbClr val="002060"/>
                </a:solidFill>
              </a:rPr>
              <a:t>w</a:t>
            </a:r>
            <a:r>
              <a:rPr lang="pt-BR" b="1" dirty="0"/>
              <a:t>;</a:t>
            </a:r>
          </a:p>
          <a:p>
            <a:pPr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 </a:t>
            </a:r>
          </a:p>
          <a:p>
            <a:pPr algn="ctr">
              <a:lnSpc>
                <a:spcPct val="200000"/>
              </a:lnSpc>
              <a:spcBef>
                <a:spcPts val="0"/>
              </a:spcBef>
              <a:buNone/>
            </a:pPr>
            <a:endParaRPr lang="pt-BR" b="1" dirty="0"/>
          </a:p>
          <a:p>
            <a:pPr>
              <a:spcBef>
                <a:spcPts val="0"/>
              </a:spcBef>
              <a:buNone/>
            </a:pP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 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rgbClr val="00B0F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JAVASCRIPT – Parte 11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0034" y="1500174"/>
            <a:ext cx="8176422" cy="4721010"/>
          </a:xfrm>
          <a:ln>
            <a:solidFill>
              <a:schemeClr val="accent3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pt-BR" b="1" dirty="0">
                <a:solidFill>
                  <a:srgbClr val="860000"/>
                </a:solidFill>
              </a:rPr>
              <a:t>MÉTODOS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b="1" dirty="0" err="1">
                <a:solidFill>
                  <a:srgbClr val="002060"/>
                </a:solidFill>
              </a:rPr>
              <a:t>alert</a:t>
            </a:r>
            <a:r>
              <a:rPr lang="pt-BR" b="1" dirty="0"/>
              <a:t> </a:t>
            </a:r>
            <a:r>
              <a:rPr lang="pt-BR" b="1" dirty="0">
                <a:solidFill>
                  <a:srgbClr val="002060"/>
                </a:solidFill>
              </a:rPr>
              <a:t>(</a:t>
            </a:r>
            <a:r>
              <a:rPr lang="pt-BR" b="1" dirty="0">
                <a:solidFill>
                  <a:srgbClr val="860000"/>
                </a:solidFill>
              </a:rPr>
              <a:t>string</a:t>
            </a:r>
            <a:r>
              <a:rPr lang="pt-BR" b="1" dirty="0"/>
              <a:t> </a:t>
            </a:r>
            <a:r>
              <a:rPr lang="pt-BR" b="1" dirty="0">
                <a:solidFill>
                  <a:srgbClr val="002060"/>
                </a:solidFill>
              </a:rPr>
              <a:t>)</a:t>
            </a:r>
            <a:r>
              <a:rPr lang="pt-BR" b="1" dirty="0"/>
              <a:t> – Caixa de mensagem de alerta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b="1" dirty="0" err="1">
                <a:solidFill>
                  <a:srgbClr val="002060"/>
                </a:solidFill>
              </a:rPr>
              <a:t>confirm</a:t>
            </a:r>
            <a:r>
              <a:rPr lang="pt-BR" b="1" dirty="0"/>
              <a:t> </a:t>
            </a:r>
            <a:r>
              <a:rPr lang="pt-BR" b="1" dirty="0">
                <a:solidFill>
                  <a:srgbClr val="002060"/>
                </a:solidFill>
              </a:rPr>
              <a:t>(</a:t>
            </a:r>
            <a:r>
              <a:rPr lang="pt-BR" b="1" dirty="0">
                <a:solidFill>
                  <a:srgbClr val="860000"/>
                </a:solidFill>
              </a:rPr>
              <a:t>string</a:t>
            </a:r>
            <a:r>
              <a:rPr lang="pt-BR" b="1" dirty="0">
                <a:solidFill>
                  <a:srgbClr val="002060"/>
                </a:solidFill>
              </a:rPr>
              <a:t>)</a:t>
            </a:r>
            <a:r>
              <a:rPr lang="pt-BR" b="1" dirty="0"/>
              <a:t> – Caixa de confirmação </a:t>
            </a:r>
            <a:r>
              <a:rPr lang="pt-BR" dirty="0"/>
              <a:t>(</a:t>
            </a:r>
            <a:r>
              <a:rPr lang="pt-BR" dirty="0" err="1"/>
              <a:t>true</a:t>
            </a:r>
            <a:r>
              <a:rPr lang="pt-BR" dirty="0"/>
              <a:t>/</a:t>
            </a:r>
            <a:r>
              <a:rPr lang="pt-BR" dirty="0" err="1"/>
              <a:t>false</a:t>
            </a:r>
            <a:r>
              <a:rPr lang="pt-BR" dirty="0"/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b="1" dirty="0" err="1">
                <a:solidFill>
                  <a:srgbClr val="002060"/>
                </a:solidFill>
              </a:rPr>
              <a:t>prompt</a:t>
            </a:r>
            <a:r>
              <a:rPr lang="pt-BR" b="1" dirty="0"/>
              <a:t> (</a:t>
            </a:r>
            <a:r>
              <a:rPr lang="pt-BR" b="1" dirty="0">
                <a:solidFill>
                  <a:srgbClr val="860000"/>
                </a:solidFill>
              </a:rPr>
              <a:t>string</a:t>
            </a:r>
            <a:r>
              <a:rPr lang="pt-BR" b="1" dirty="0"/>
              <a:t> </a:t>
            </a:r>
            <a:r>
              <a:rPr lang="pt-BR" b="1" dirty="0">
                <a:solidFill>
                  <a:srgbClr val="002060"/>
                </a:solidFill>
              </a:rPr>
              <a:t>)</a:t>
            </a:r>
            <a:r>
              <a:rPr lang="pt-BR" b="1" dirty="0"/>
              <a:t> – Caixa de entrada de dados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b="1" dirty="0">
                <a:solidFill>
                  <a:srgbClr val="002060"/>
                </a:solidFill>
              </a:rPr>
              <a:t>open</a:t>
            </a:r>
            <a:r>
              <a:rPr lang="pt-BR" b="1" dirty="0"/>
              <a:t> </a:t>
            </a:r>
            <a:r>
              <a:rPr lang="pt-BR" b="1" dirty="0">
                <a:solidFill>
                  <a:srgbClr val="002060"/>
                </a:solidFill>
              </a:rPr>
              <a:t>( ) </a:t>
            </a:r>
            <a:r>
              <a:rPr lang="pt-BR" b="1" dirty="0"/>
              <a:t>– Cria novas janelas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b="1" dirty="0" err="1">
                <a:solidFill>
                  <a:srgbClr val="002060"/>
                </a:solidFill>
              </a:rPr>
              <a:t>close</a:t>
            </a:r>
            <a:r>
              <a:rPr lang="pt-BR" b="1" dirty="0">
                <a:solidFill>
                  <a:srgbClr val="002060"/>
                </a:solidFill>
              </a:rPr>
              <a:t> (  ) </a:t>
            </a:r>
            <a:r>
              <a:rPr lang="pt-BR" b="1" dirty="0"/>
              <a:t>– Fecha janelas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b="1" dirty="0" err="1">
                <a:solidFill>
                  <a:srgbClr val="002060"/>
                </a:solidFill>
              </a:rPr>
              <a:t>blur</a:t>
            </a:r>
            <a:r>
              <a:rPr lang="pt-BR" b="1" dirty="0">
                <a:solidFill>
                  <a:srgbClr val="002060"/>
                </a:solidFill>
              </a:rPr>
              <a:t> ( ) – </a:t>
            </a:r>
            <a:r>
              <a:rPr lang="pt-BR" b="1" dirty="0"/>
              <a:t>Tira o foco da janela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b="1" dirty="0" err="1">
                <a:solidFill>
                  <a:srgbClr val="002060"/>
                </a:solidFill>
              </a:rPr>
              <a:t>focus</a:t>
            </a:r>
            <a:r>
              <a:rPr lang="pt-BR" b="1" dirty="0"/>
              <a:t> </a:t>
            </a:r>
            <a:r>
              <a:rPr lang="pt-BR" b="1" dirty="0">
                <a:solidFill>
                  <a:srgbClr val="002060"/>
                </a:solidFill>
              </a:rPr>
              <a:t>( ) </a:t>
            </a:r>
            <a:r>
              <a:rPr lang="pt-BR" b="1" dirty="0"/>
              <a:t>– Deixa a janela com foco</a:t>
            </a:r>
          </a:p>
          <a:p>
            <a:pPr algn="ctr">
              <a:lnSpc>
                <a:spcPct val="200000"/>
              </a:lnSpc>
              <a:spcBef>
                <a:spcPts val="0"/>
              </a:spcBef>
              <a:buNone/>
            </a:pPr>
            <a:endParaRPr lang="pt-BR" b="1" dirty="0">
              <a:solidFill>
                <a:srgbClr val="860000"/>
              </a:solidFill>
            </a:endParaRPr>
          </a:p>
          <a:p>
            <a:pPr algn="ctr">
              <a:lnSpc>
                <a:spcPct val="200000"/>
              </a:lnSpc>
              <a:spcBef>
                <a:spcPts val="0"/>
              </a:spcBef>
              <a:buNone/>
            </a:pPr>
            <a:endParaRPr lang="pt-BR" b="1" dirty="0"/>
          </a:p>
          <a:p>
            <a:pPr>
              <a:spcBef>
                <a:spcPts val="0"/>
              </a:spcBef>
              <a:buNone/>
            </a:pP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 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986856" y="257878"/>
            <a:ext cx="714608" cy="1154233"/>
          </a:xfrm>
          <a:prstGeom prst="rect">
            <a:avLst/>
          </a:prstGeom>
          <a:solidFill>
            <a:srgbClr val="0070C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525D1BAF5E45498A18186E7D0FB776" ma:contentTypeVersion="4" ma:contentTypeDescription="Create a new document." ma:contentTypeScope="" ma:versionID="8de06c0e9f73b4295b99aeab39aabd8a">
  <xsd:schema xmlns:xsd="http://www.w3.org/2001/XMLSchema" xmlns:xs="http://www.w3.org/2001/XMLSchema" xmlns:p="http://schemas.microsoft.com/office/2006/metadata/properties" xmlns:ns2="99d36e0a-1892-4c93-a6ed-997123411f56" targetNamespace="http://schemas.microsoft.com/office/2006/metadata/properties" ma:root="true" ma:fieldsID="fb77b1e776b3da42c9dcc05ada914c4e" ns2:_="">
    <xsd:import namespace="99d36e0a-1892-4c93-a6ed-997123411f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d36e0a-1892-4c93-a6ed-997123411f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B5549E-FA31-423C-A19F-F90A51DAE53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D5B85B2-2491-42B7-BCC6-DD8F0336A2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7AC4BC-751F-4982-AF3F-C3BF390B4A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d36e0a-1892-4c93-a6ed-997123411f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4210</TotalTime>
  <Words>2249</Words>
  <Application>Microsoft Office PowerPoint</Application>
  <PresentationFormat>Apresentação na tela (4:3)</PresentationFormat>
  <Paragraphs>473</Paragraphs>
  <Slides>42</Slides>
  <Notes>42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8" baseType="lpstr">
      <vt:lpstr>Calibri</vt:lpstr>
      <vt:lpstr>Lucida Sans Unicode</vt:lpstr>
      <vt:lpstr>Verdana</vt:lpstr>
      <vt:lpstr>Wingdings 2</vt:lpstr>
      <vt:lpstr>Wingdings 3</vt:lpstr>
      <vt:lpstr>Concurso</vt:lpstr>
      <vt:lpstr>ILP - 540</vt:lpstr>
      <vt:lpstr>JAVASCRIPT – Parte 11</vt:lpstr>
      <vt:lpstr>JAVASCRIPT – Parte 11</vt:lpstr>
      <vt:lpstr>JAVASCRIPT – Parte 11</vt:lpstr>
      <vt:lpstr>JAVASCRIPT – Parte 11</vt:lpstr>
      <vt:lpstr>JAVASCRIPT – Parte 11</vt:lpstr>
      <vt:lpstr>JAVASCRIPT – Parte 11</vt:lpstr>
      <vt:lpstr>JAVASCRIPT – Parte 11</vt:lpstr>
      <vt:lpstr>JAVASCRIPT – Parte 11</vt:lpstr>
      <vt:lpstr>JAVASCRIPT – Parte 11</vt:lpstr>
      <vt:lpstr>JAVASCRIPT – Parte 11</vt:lpstr>
      <vt:lpstr>JAVASCRIPT – Parte 11</vt:lpstr>
      <vt:lpstr>JAVASCRIPT – Parte 11</vt:lpstr>
      <vt:lpstr>JAVASCRIPT – Parte 11</vt:lpstr>
      <vt:lpstr>JAVASCRIPT – Parte 11</vt:lpstr>
      <vt:lpstr>JAVASCRIPT – Parte 11</vt:lpstr>
      <vt:lpstr>JAVASCRIPT – Parte 11</vt:lpstr>
      <vt:lpstr>JAVASCRIPT – Parte 11</vt:lpstr>
      <vt:lpstr>JAVASCRIPT – Parte 11</vt:lpstr>
      <vt:lpstr>JAVASCRIPT – Parte 11</vt:lpstr>
      <vt:lpstr>JAVASCRIPT – Parte 11</vt:lpstr>
      <vt:lpstr>JAVASCRIPT – Parte 11</vt:lpstr>
      <vt:lpstr>JAVASCRIPT – Parte 11</vt:lpstr>
      <vt:lpstr>JAVASCRIPT – Parte 11</vt:lpstr>
      <vt:lpstr>JAVASCRIPT – Parte 11</vt:lpstr>
      <vt:lpstr>JAVASCRIPT – Parte 11</vt:lpstr>
      <vt:lpstr>JAVASCRIPT – Parte 11</vt:lpstr>
      <vt:lpstr>JAVASCRIPT – Parte 11</vt:lpstr>
      <vt:lpstr>JAVASCRIPT – Parte 11</vt:lpstr>
      <vt:lpstr>JAVASCRIPT – Parte 11</vt:lpstr>
      <vt:lpstr>JAVASCRIPT – Parte 11</vt:lpstr>
      <vt:lpstr>JAVASCRIPT – Parte 11</vt:lpstr>
      <vt:lpstr>JAVASCRIPT – Parte 11</vt:lpstr>
      <vt:lpstr>JAVASCRIPT – Parte 11</vt:lpstr>
      <vt:lpstr>JAVASCRIPT – Parte 11</vt:lpstr>
      <vt:lpstr>JAVASCRIPT – Parte 11</vt:lpstr>
      <vt:lpstr>JAVASCRIPT – Parte 11</vt:lpstr>
      <vt:lpstr>JAVASCRIPT – Parte 11</vt:lpstr>
      <vt:lpstr>JAVASCRIPT – Parte 11</vt:lpstr>
      <vt:lpstr>JAVASCRIPT – Parte 11</vt:lpstr>
      <vt:lpstr>JAVASCRIPT – Parte 11</vt:lpstr>
      <vt:lpstr>JAVASCRIPT – Parte 11</vt:lpstr>
    </vt:vector>
  </TitlesOfParts>
  <Company>FATEC-SP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ILP - 540</dc:title>
  <dc:creator>PDados_10</dc:creator>
  <cp:lastModifiedBy>MAYCON DOUGLAS BRAGA DOS SANTOS</cp:lastModifiedBy>
  <cp:revision>516</cp:revision>
  <dcterms:created xsi:type="dcterms:W3CDTF">2014-07-21T18:52:18Z</dcterms:created>
  <dcterms:modified xsi:type="dcterms:W3CDTF">2021-11-23T09:34:50Z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0x010100FA525D1BAF5E45498A18186E7D0FB776</vt:lpwstr>
  </property>
</Properties>
</file>