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77" r:id="rId2"/>
    <p:sldId id="326" r:id="rId3"/>
    <p:sldId id="325" r:id="rId4"/>
    <p:sldId id="342" r:id="rId5"/>
    <p:sldId id="323" r:id="rId6"/>
    <p:sldId id="324" r:id="rId7"/>
    <p:sldId id="320" r:id="rId8"/>
    <p:sldId id="327" r:id="rId9"/>
    <p:sldId id="346" r:id="rId10"/>
    <p:sldId id="328" r:id="rId11"/>
    <p:sldId id="349" r:id="rId12"/>
    <p:sldId id="350" r:id="rId13"/>
    <p:sldId id="355" r:id="rId14"/>
    <p:sldId id="356" r:id="rId15"/>
    <p:sldId id="344" r:id="rId16"/>
    <p:sldId id="354" r:id="rId17"/>
    <p:sldId id="345" r:id="rId18"/>
    <p:sldId id="347" r:id="rId19"/>
    <p:sldId id="357" r:id="rId20"/>
    <p:sldId id="348" r:id="rId21"/>
    <p:sldId id="351" r:id="rId22"/>
    <p:sldId id="352" r:id="rId23"/>
    <p:sldId id="353" r:id="rId24"/>
    <p:sldId id="358" r:id="rId25"/>
    <p:sldId id="359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  <a:srgbClr val="481D00"/>
    <a:srgbClr val="441D61"/>
    <a:srgbClr val="004200"/>
    <a:srgbClr val="6C2C00"/>
    <a:srgbClr val="0047B0"/>
    <a:srgbClr val="C85100"/>
    <a:srgbClr val="A24200"/>
    <a:srgbClr val="82350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5607" autoAdjust="0"/>
  </p:normalViewPr>
  <p:slideViewPr>
    <p:cSldViewPr>
      <p:cViewPr varScale="1">
        <p:scale>
          <a:sx n="78" d="100"/>
          <a:sy n="78" d="100"/>
        </p:scale>
        <p:origin x="-23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9C862-A3D7-41F9-B793-F6A543B9B06C}" type="datetimeFigureOut">
              <a:rPr lang="pt-BR" smtClean="0"/>
              <a:pPr/>
              <a:t>21/05/2015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15BDC-A7D5-46F8-9D0A-7AE7DB972E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Professora</a:t>
            </a:r>
            <a:r>
              <a:rPr lang="pt-BR" baseline="0" dirty="0" smtClean="0"/>
              <a:t> Elisabete da Silva Santos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15BDC-A7D5-46F8-9D0A-7AE7DB972EC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B73BA8-A768-4218-BCD6-4CC0995A7836}" type="datetimeFigureOut">
              <a:rPr lang="pt-BR" smtClean="0"/>
              <a:pPr/>
              <a:t>21/05/2015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B73BA8-A768-4218-BCD6-4CC0995A7836}" type="datetimeFigureOut">
              <a:rPr lang="pt-BR" smtClean="0"/>
              <a:pPr/>
              <a:t>21/05/2015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B73BA8-A768-4218-BCD6-4CC0995A7836}" type="datetimeFigureOut">
              <a:rPr lang="pt-BR" smtClean="0"/>
              <a:pPr/>
              <a:t>21/05/2015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B73BA8-A768-4218-BCD6-4CC0995A7836}" type="datetimeFigureOut">
              <a:rPr lang="pt-BR" smtClean="0"/>
              <a:pPr/>
              <a:t>21/05/2015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B73BA8-A768-4218-BCD6-4CC0995A7836}" type="datetimeFigureOut">
              <a:rPr lang="pt-BR" smtClean="0"/>
              <a:pPr/>
              <a:t>21/05/2015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B73BA8-A768-4218-BCD6-4CC0995A7836}" type="datetimeFigureOut">
              <a:rPr lang="pt-BR" smtClean="0"/>
              <a:pPr/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B73BA8-A768-4218-BCD6-4CC0995A7836}" type="datetimeFigureOut">
              <a:rPr lang="pt-BR" smtClean="0"/>
              <a:pPr/>
              <a:t>21/05/2015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B73BA8-A768-4218-BCD6-4CC0995A7836}" type="datetimeFigureOut">
              <a:rPr lang="pt-BR" smtClean="0"/>
              <a:pPr/>
              <a:t>21/05/2015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B73BA8-A768-4218-BCD6-4CC0995A7836}" type="datetimeFigureOut">
              <a:rPr lang="pt-BR" smtClean="0"/>
              <a:pPr/>
              <a:t>21/05/2015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1B73BA8-A768-4218-BCD6-4CC0995A7836}" type="datetimeFigureOut">
              <a:rPr lang="pt-BR" smtClean="0"/>
              <a:pPr/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B73BA8-A768-4218-BCD6-4CC0995A7836}" type="datetimeFigureOut">
              <a:rPr lang="pt-BR" smtClean="0"/>
              <a:pPr/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1B73BA8-A768-4218-BCD6-4CC0995A7836}" type="datetimeFigureOut">
              <a:rPr lang="pt-BR" smtClean="0"/>
              <a:pPr/>
              <a:t>21/05/2015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E04BE71-4FE7-4BB6-97AC-1BC184E7251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829761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ILP - 540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212976"/>
            <a:ext cx="7772400" cy="2016224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2060"/>
                </a:solidFill>
              </a:rPr>
              <a:t>INFORMÁTICA</a:t>
            </a:r>
          </a:p>
          <a:p>
            <a:r>
              <a:rPr lang="pt-BR" sz="2800" dirty="0" smtClean="0">
                <a:solidFill>
                  <a:schemeClr val="tx1"/>
                </a:solidFill>
              </a:rPr>
              <a:t>Linguagem de Programação</a:t>
            </a:r>
          </a:p>
          <a:p>
            <a:pPr>
              <a:lnSpc>
                <a:spcPct val="200000"/>
              </a:lnSpc>
            </a:pPr>
            <a:r>
              <a:rPr lang="pt-BR" sz="2800" dirty="0" smtClean="0">
                <a:solidFill>
                  <a:srgbClr val="002060"/>
                </a:solidFill>
              </a:rPr>
              <a:t>Parte XIII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520" y="5733256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Faculdade de Tecnologia de São Paulo</a:t>
            </a:r>
          </a:p>
          <a:p>
            <a:r>
              <a:rPr lang="pt-BR" sz="2400" b="1" dirty="0" smtClean="0"/>
              <a:t>Profª. Elisabete da Silva Santos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EXEMPLO II - B</a:t>
            </a:r>
          </a:p>
          <a:p>
            <a:r>
              <a:rPr lang="pt-BR" b="1" dirty="0" smtClean="0"/>
              <a:t>Digite o script abaixo e salve-o com o nome 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   </a:t>
            </a:r>
            <a:r>
              <a:rPr lang="pt-BR" b="1" dirty="0" err="1" smtClean="0">
                <a:solidFill>
                  <a:srgbClr val="860000"/>
                </a:solidFill>
              </a:rPr>
              <a:t>acao</a:t>
            </a:r>
            <a:r>
              <a:rPr lang="pt-BR" b="1" dirty="0" smtClean="0">
                <a:solidFill>
                  <a:srgbClr val="860000"/>
                </a:solidFill>
              </a:rPr>
              <a:t>.</a:t>
            </a:r>
            <a:r>
              <a:rPr lang="pt-BR" b="1" dirty="0" err="1" smtClean="0">
                <a:solidFill>
                  <a:srgbClr val="860000"/>
                </a:solidFill>
              </a:rPr>
              <a:t>php</a:t>
            </a:r>
            <a:r>
              <a:rPr lang="pt-BR" b="1" dirty="0" smtClean="0">
                <a:solidFill>
                  <a:srgbClr val="860000"/>
                </a:solidFill>
              </a:rPr>
              <a:t> </a:t>
            </a:r>
            <a:r>
              <a:rPr lang="pt-BR" b="1" dirty="0" smtClean="0"/>
              <a:t>na pasta do servidor Apache.</a:t>
            </a:r>
          </a:p>
          <a:p>
            <a:pPr>
              <a:lnSpc>
                <a:spcPct val="150000"/>
              </a:lnSpc>
              <a:buNone/>
            </a:pPr>
            <a:endParaRPr lang="pt-BR" sz="600" b="1" dirty="0" smtClean="0"/>
          </a:p>
          <a:p>
            <a:pPr>
              <a:lnSpc>
                <a:spcPct val="200000"/>
              </a:lnSpc>
              <a:buNone/>
            </a:pPr>
            <a:r>
              <a:rPr lang="pt-BR" b="1" dirty="0" smtClean="0"/>
              <a:t>   Oi</a:t>
            </a:r>
            <a:r>
              <a:rPr lang="pt-BR" b="1" dirty="0" smtClean="0">
                <a:solidFill>
                  <a:srgbClr val="002060"/>
                </a:solidFill>
              </a:rPr>
              <a:t> </a:t>
            </a:r>
            <a:r>
              <a:rPr lang="pt-BR" b="1" dirty="0" smtClean="0">
                <a:solidFill>
                  <a:srgbClr val="860000"/>
                </a:solidFill>
              </a:rPr>
              <a:t>&lt;?</a:t>
            </a:r>
            <a:r>
              <a:rPr lang="pt-BR" b="1" dirty="0" err="1" smtClean="0">
                <a:solidFill>
                  <a:srgbClr val="860000"/>
                </a:solidFill>
              </a:rPr>
              <a:t>php</a:t>
            </a:r>
            <a:r>
              <a:rPr lang="pt-BR" b="1" dirty="0" smtClean="0">
                <a:solidFill>
                  <a:srgbClr val="860000"/>
                </a:solidFill>
              </a:rPr>
              <a:t>  </a:t>
            </a:r>
            <a:r>
              <a:rPr lang="pt-BR" b="1" dirty="0" err="1" smtClean="0"/>
              <a:t>echo</a:t>
            </a:r>
            <a:r>
              <a:rPr lang="pt-BR" b="1" dirty="0" smtClean="0">
                <a:solidFill>
                  <a:srgbClr val="002060"/>
                </a:solidFill>
              </a:rPr>
              <a:t>  $_POST["</a:t>
            </a:r>
            <a:r>
              <a:rPr lang="pt-BR" b="1" dirty="0" smtClean="0"/>
              <a:t>nome</a:t>
            </a:r>
            <a:r>
              <a:rPr lang="pt-BR" b="1" dirty="0" smtClean="0">
                <a:solidFill>
                  <a:srgbClr val="002060"/>
                </a:solidFill>
              </a:rPr>
              <a:t>"];  </a:t>
            </a:r>
            <a:r>
              <a:rPr lang="pt-BR" b="1" dirty="0" smtClean="0">
                <a:solidFill>
                  <a:srgbClr val="860000"/>
                </a:solidFill>
              </a:rPr>
              <a:t>?&gt;</a:t>
            </a:r>
            <a:r>
              <a:rPr lang="pt-BR" b="1" dirty="0" smtClean="0"/>
              <a:t>.</a:t>
            </a:r>
            <a:r>
              <a:rPr lang="pt-BR" b="1" dirty="0" smtClean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200000"/>
              </a:lnSpc>
              <a:buNone/>
            </a:pPr>
            <a:r>
              <a:rPr lang="pt-BR" b="1" dirty="0" smtClean="0"/>
              <a:t>Você tem</a:t>
            </a:r>
            <a:r>
              <a:rPr lang="pt-BR" b="1" dirty="0" smtClean="0">
                <a:solidFill>
                  <a:srgbClr val="002060"/>
                </a:solidFill>
              </a:rPr>
              <a:t>  </a:t>
            </a:r>
            <a:r>
              <a:rPr lang="pt-BR" b="1" dirty="0" smtClean="0">
                <a:solidFill>
                  <a:srgbClr val="860000"/>
                </a:solidFill>
              </a:rPr>
              <a:t>&lt;?</a:t>
            </a:r>
            <a:r>
              <a:rPr lang="pt-BR" b="1" dirty="0" err="1" smtClean="0">
                <a:solidFill>
                  <a:srgbClr val="860000"/>
                </a:solidFill>
              </a:rPr>
              <a:t>php</a:t>
            </a:r>
            <a:r>
              <a:rPr lang="pt-BR" b="1" dirty="0" smtClean="0">
                <a:solidFill>
                  <a:srgbClr val="002060"/>
                </a:solidFill>
              </a:rPr>
              <a:t>  </a:t>
            </a:r>
            <a:r>
              <a:rPr lang="pt-BR" b="1" dirty="0" err="1" smtClean="0"/>
              <a:t>echo</a:t>
            </a:r>
            <a:r>
              <a:rPr lang="pt-BR" b="1" dirty="0" smtClean="0">
                <a:solidFill>
                  <a:srgbClr val="002060"/>
                </a:solidFill>
              </a:rPr>
              <a:t>  $_POST["</a:t>
            </a:r>
            <a:r>
              <a:rPr lang="pt-BR" b="1" dirty="0" smtClean="0"/>
              <a:t>idade</a:t>
            </a:r>
            <a:r>
              <a:rPr lang="pt-BR" b="1" dirty="0" smtClean="0">
                <a:solidFill>
                  <a:srgbClr val="002060"/>
                </a:solidFill>
              </a:rPr>
              <a:t>"]; </a:t>
            </a:r>
            <a:r>
              <a:rPr lang="pt-BR" b="1" dirty="0" smtClean="0">
                <a:solidFill>
                  <a:srgbClr val="860000"/>
                </a:solidFill>
              </a:rPr>
              <a:t>?&gt;</a:t>
            </a:r>
            <a:r>
              <a:rPr lang="pt-BR" b="1" dirty="0" smtClean="0">
                <a:solidFill>
                  <a:srgbClr val="002060"/>
                </a:solidFill>
              </a:rPr>
              <a:t>  </a:t>
            </a:r>
            <a:r>
              <a:rPr lang="pt-BR" b="1" dirty="0" smtClean="0"/>
              <a:t>anos.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67544" y="5445224"/>
            <a:ext cx="8208912" cy="7386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$_POST[ ] –Variável Global (</a:t>
            </a:r>
            <a:r>
              <a:rPr kumimoji="0" lang="pt-B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Array</a:t>
            </a: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  </a:t>
            </a:r>
            <a:endParaRPr kumimoji="0" lang="pt-BR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COMENTÁRIOS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//</a:t>
            </a:r>
            <a:r>
              <a:rPr lang="pt-BR" b="1" dirty="0" smtClean="0"/>
              <a:t> Comenta uma linha...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#</a:t>
            </a:r>
            <a:r>
              <a:rPr lang="pt-BR" b="1" dirty="0" smtClean="0"/>
              <a:t>  Comenta uma linha...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/*</a:t>
            </a:r>
            <a:r>
              <a:rPr lang="pt-BR" b="1" dirty="0" smtClean="0"/>
              <a:t> 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 dirty="0" smtClean="0"/>
              <a:t>    Comenta um bloco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pt-BR" b="1" dirty="0" smtClean="0"/>
              <a:t>    de linhas... 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 dirty="0" smtClean="0"/>
              <a:t> </a:t>
            </a:r>
            <a:r>
              <a:rPr lang="pt-BR" b="1" dirty="0" smtClean="0">
                <a:solidFill>
                  <a:srgbClr val="860000"/>
                </a:solidFill>
              </a:rPr>
              <a:t>*/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VARIÁVEIS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b="1" dirty="0" smtClean="0"/>
              <a:t>Os nomes de variáveis devem começar com </a:t>
            </a:r>
            <a:r>
              <a:rPr lang="pt-BR" b="1" dirty="0" smtClean="0">
                <a:solidFill>
                  <a:srgbClr val="002060"/>
                </a:solidFill>
              </a:rPr>
              <a:t>$</a:t>
            </a:r>
            <a:r>
              <a:rPr lang="pt-BR" b="1" dirty="0" smtClean="0"/>
              <a:t>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b="1" dirty="0" smtClean="0"/>
              <a:t>Só podem conter letras, números ou sublinhado;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b="1" dirty="0" smtClean="0"/>
              <a:t>Preferencialmente, devem ser em minúsculas;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b="1" dirty="0" smtClean="0"/>
              <a:t>Os nomes não </a:t>
            </a:r>
            <a:r>
              <a:rPr lang="pt-BR" b="1" dirty="0" smtClean="0"/>
              <a:t>possuem um tamanho máximo;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b="1" dirty="0" smtClean="0"/>
              <a:t>Os tipos das variáveis não são declarados;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b="1" dirty="0" smtClean="0"/>
              <a:t>PHP é </a:t>
            </a:r>
            <a:r>
              <a:rPr lang="pt-BR" b="1" dirty="0" smtClean="0">
                <a:solidFill>
                  <a:srgbClr val="002060"/>
                </a:solidFill>
              </a:rPr>
              <a:t>Case </a:t>
            </a:r>
            <a:r>
              <a:rPr lang="pt-BR" b="1" dirty="0" err="1" smtClean="0">
                <a:solidFill>
                  <a:srgbClr val="002060"/>
                </a:solidFill>
              </a:rPr>
              <a:t>sensitive</a:t>
            </a:r>
            <a:r>
              <a:rPr lang="pt-BR" b="1" dirty="0" smtClean="0">
                <a:solidFill>
                  <a:srgbClr val="002060"/>
                </a:solidFill>
              </a:rPr>
              <a:t> </a:t>
            </a:r>
            <a:r>
              <a:rPr lang="pt-BR" b="1" dirty="0" smtClean="0"/>
              <a:t>(diferencia letras maiúsculas das minúsculas).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b="1" dirty="0" smtClean="0">
                <a:solidFill>
                  <a:srgbClr val="860000"/>
                </a:solidFill>
              </a:rPr>
              <a:t>Ex.: </a:t>
            </a:r>
            <a:r>
              <a:rPr lang="pt-BR" b="1" dirty="0" smtClean="0">
                <a:solidFill>
                  <a:srgbClr val="002060"/>
                </a:solidFill>
              </a:rPr>
              <a:t>$nome      $NOME      $_nome        $nome1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K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ASPAS</a:t>
            </a:r>
          </a:p>
          <a:p>
            <a:pPr>
              <a:lnSpc>
                <a:spcPct val="150000"/>
              </a:lnSpc>
            </a:pPr>
            <a:r>
              <a:rPr lang="pt-BR" b="1" dirty="0" smtClean="0"/>
              <a:t>Utilizando aspas simples ( </a:t>
            </a:r>
            <a:r>
              <a:rPr lang="pt-BR" b="1" dirty="0" smtClean="0">
                <a:solidFill>
                  <a:srgbClr val="860000"/>
                </a:solidFill>
              </a:rPr>
              <a:t>'</a:t>
            </a:r>
            <a:r>
              <a:rPr lang="pt-BR" b="1" dirty="0" smtClean="0"/>
              <a:t> ) , o valor da variável será exatamente o texto contido entre as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/>
              <a:t>   aspas (com exceção de \\ e \’);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Utilizando aspas duplas ( </a:t>
            </a:r>
            <a:r>
              <a:rPr lang="pt-BR" b="1" dirty="0" smtClean="0">
                <a:solidFill>
                  <a:srgbClr val="860000"/>
                </a:solidFill>
              </a:rPr>
              <a:t>"</a:t>
            </a:r>
            <a:r>
              <a:rPr lang="pt-BR" b="1" dirty="0" smtClean="0"/>
              <a:t> ), qualquer variável ou caráter de escape </a:t>
            </a:r>
            <a:r>
              <a:rPr lang="pt-BR" b="1" dirty="0" smtClean="0"/>
              <a:t>contido entre elas será </a:t>
            </a:r>
            <a:r>
              <a:rPr lang="pt-BR" b="1" dirty="0" smtClean="0"/>
              <a:t>expandido antes de ser atribuído.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EXEMPLO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C00000"/>
                </a:solidFill>
              </a:rPr>
              <a:t>   &lt;?</a:t>
            </a:r>
            <a:r>
              <a:rPr lang="pt-BR" b="1" dirty="0" err="1" smtClean="0">
                <a:solidFill>
                  <a:srgbClr val="C00000"/>
                </a:solidFill>
              </a:rPr>
              <a:t>php</a:t>
            </a:r>
            <a:endParaRPr lang="pt-BR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rgbClr val="002060"/>
                </a:solidFill>
              </a:rPr>
              <a:t>       $cor </a:t>
            </a:r>
            <a:r>
              <a:rPr lang="pt-BR" b="1" dirty="0" smtClean="0"/>
              <a:t>= "amarela";</a:t>
            </a:r>
          </a:p>
          <a:p>
            <a:pPr>
              <a:buNone/>
            </a:pPr>
            <a:r>
              <a:rPr lang="pt-BR" sz="1400" b="1" dirty="0" smtClean="0"/>
              <a:t>	  </a:t>
            </a:r>
          </a:p>
          <a:p>
            <a:pPr>
              <a:buNone/>
            </a:pPr>
            <a:r>
              <a:rPr lang="pt-BR" b="1" dirty="0" smtClean="0"/>
              <a:t>	    $frase1 = </a:t>
            </a:r>
            <a:r>
              <a:rPr lang="pt-BR" b="1" dirty="0" smtClean="0">
                <a:solidFill>
                  <a:srgbClr val="C00000"/>
                </a:solidFill>
              </a:rPr>
              <a:t>"</a:t>
            </a:r>
            <a:r>
              <a:rPr lang="pt-BR" b="1" dirty="0" smtClean="0"/>
              <a:t>A cor </a:t>
            </a:r>
            <a:r>
              <a:rPr lang="pt-BR" b="1" dirty="0" smtClean="0">
                <a:solidFill>
                  <a:srgbClr val="002060"/>
                </a:solidFill>
              </a:rPr>
              <a:t>$cor </a:t>
            </a:r>
            <a:r>
              <a:rPr lang="pt-BR" b="1" dirty="0" smtClean="0"/>
              <a:t>alegra o ambiente.</a:t>
            </a:r>
            <a:r>
              <a:rPr lang="pt-BR" b="1" dirty="0" smtClean="0">
                <a:solidFill>
                  <a:srgbClr val="C00000"/>
                </a:solidFill>
              </a:rPr>
              <a:t>"</a:t>
            </a:r>
            <a:r>
              <a:rPr lang="pt-BR" b="1" dirty="0" smtClean="0"/>
              <a:t>;</a:t>
            </a:r>
          </a:p>
          <a:p>
            <a:pPr>
              <a:buNone/>
            </a:pPr>
            <a:r>
              <a:rPr lang="pt-BR" b="1" dirty="0" smtClean="0"/>
              <a:t>       </a:t>
            </a:r>
            <a:r>
              <a:rPr lang="pt-BR" b="1" dirty="0" err="1" smtClean="0"/>
              <a:t>echo</a:t>
            </a:r>
            <a:r>
              <a:rPr lang="pt-BR" b="1" dirty="0" smtClean="0"/>
              <a:t> $frase1;   </a:t>
            </a:r>
          </a:p>
          <a:p>
            <a:pPr>
              <a:buNone/>
            </a:pPr>
            <a:endParaRPr lang="pt-BR" sz="1400" b="1" dirty="0" smtClean="0"/>
          </a:p>
          <a:p>
            <a:pPr>
              <a:buNone/>
            </a:pPr>
            <a:r>
              <a:rPr lang="pt-BR" b="1" dirty="0" smtClean="0"/>
              <a:t>      $frase2 = </a:t>
            </a:r>
            <a:r>
              <a:rPr lang="pt-BR" b="1" dirty="0" smtClean="0">
                <a:solidFill>
                  <a:srgbClr val="C00000"/>
                </a:solidFill>
              </a:rPr>
              <a:t>'</a:t>
            </a:r>
            <a:r>
              <a:rPr lang="pt-BR" b="1" dirty="0" smtClean="0"/>
              <a:t>A cor </a:t>
            </a:r>
            <a:r>
              <a:rPr lang="pt-BR" b="1" dirty="0" smtClean="0">
                <a:solidFill>
                  <a:srgbClr val="002060"/>
                </a:solidFill>
              </a:rPr>
              <a:t>$cor </a:t>
            </a:r>
            <a:r>
              <a:rPr lang="pt-BR" b="1" dirty="0" smtClean="0"/>
              <a:t>alegra o ambiente.</a:t>
            </a:r>
            <a:r>
              <a:rPr lang="pt-BR" b="1" dirty="0" smtClean="0">
                <a:solidFill>
                  <a:srgbClr val="C00000"/>
                </a:solidFill>
              </a:rPr>
              <a:t>'</a:t>
            </a:r>
            <a:r>
              <a:rPr lang="pt-BR" b="1" dirty="0" smtClean="0"/>
              <a:t>;</a:t>
            </a:r>
          </a:p>
          <a:p>
            <a:pPr>
              <a:buNone/>
            </a:pPr>
            <a:r>
              <a:rPr lang="pt-BR" b="1" dirty="0" smtClean="0"/>
              <a:t>      </a:t>
            </a:r>
            <a:r>
              <a:rPr lang="pt-BR" b="1" dirty="0" err="1" smtClean="0"/>
              <a:t>echo</a:t>
            </a:r>
            <a:r>
              <a:rPr lang="pt-BR" b="1" dirty="0" smtClean="0"/>
              <a:t> $frase2; </a:t>
            </a:r>
            <a:r>
              <a:rPr lang="pt-BR" b="1" dirty="0" smtClean="0">
                <a:solidFill>
                  <a:srgbClr val="C00000"/>
                </a:solidFill>
              </a:rPr>
              <a:t>   </a:t>
            </a:r>
          </a:p>
          <a:p>
            <a:pPr>
              <a:buNone/>
            </a:pPr>
            <a:r>
              <a:rPr lang="pt-BR" b="1" dirty="0" smtClean="0">
                <a:solidFill>
                  <a:srgbClr val="C00000"/>
                </a:solidFill>
              </a:rPr>
              <a:t>   ?&gt;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TIPOS DE DADOS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b="1" dirty="0" err="1" smtClean="0">
                <a:solidFill>
                  <a:srgbClr val="002060"/>
                </a:solidFill>
              </a:rPr>
              <a:t>int</a:t>
            </a:r>
            <a:r>
              <a:rPr lang="pt-BR" b="1" dirty="0" smtClean="0">
                <a:solidFill>
                  <a:srgbClr val="002060"/>
                </a:solidFill>
              </a:rPr>
              <a:t> / </a:t>
            </a:r>
            <a:r>
              <a:rPr lang="pt-BR" b="1" dirty="0" err="1" smtClean="0">
                <a:solidFill>
                  <a:srgbClr val="002060"/>
                </a:solidFill>
              </a:rPr>
              <a:t>integer</a:t>
            </a:r>
            <a:r>
              <a:rPr lang="pt-BR" b="1" dirty="0" smtClean="0">
                <a:solidFill>
                  <a:srgbClr val="002060"/>
                </a:solidFill>
              </a:rPr>
              <a:t> </a:t>
            </a:r>
            <a:r>
              <a:rPr lang="pt-BR" b="1" dirty="0" smtClean="0"/>
              <a:t>	 Inteiro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b="1" dirty="0" err="1" smtClean="0">
                <a:solidFill>
                  <a:srgbClr val="002060"/>
                </a:solidFill>
              </a:rPr>
              <a:t>float</a:t>
            </a:r>
            <a:r>
              <a:rPr lang="pt-BR" b="1" dirty="0" smtClean="0">
                <a:solidFill>
                  <a:srgbClr val="002060"/>
                </a:solidFill>
              </a:rPr>
              <a:t> / </a:t>
            </a:r>
            <a:r>
              <a:rPr lang="pt-BR" b="1" dirty="0" err="1" smtClean="0">
                <a:solidFill>
                  <a:srgbClr val="002060"/>
                </a:solidFill>
              </a:rPr>
              <a:t>double</a:t>
            </a:r>
            <a:r>
              <a:rPr lang="pt-BR" b="1" dirty="0" smtClean="0">
                <a:solidFill>
                  <a:srgbClr val="002060"/>
                </a:solidFill>
              </a:rPr>
              <a:t> </a:t>
            </a:r>
            <a:r>
              <a:rPr lang="pt-BR" b="1" dirty="0" smtClean="0"/>
              <a:t>   Ponto Flutuante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b="1" dirty="0" smtClean="0">
                <a:solidFill>
                  <a:srgbClr val="002060"/>
                </a:solidFill>
              </a:rPr>
              <a:t>string 		 </a:t>
            </a:r>
            <a:r>
              <a:rPr lang="pt-BR" b="1" dirty="0" smtClean="0"/>
              <a:t>Cadeia de </a:t>
            </a:r>
            <a:r>
              <a:rPr lang="pt-BR" b="1" dirty="0" smtClean="0"/>
              <a:t>Caracteres</a:t>
            </a:r>
            <a:endParaRPr lang="pt-BR" b="1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b="1" dirty="0" err="1" smtClean="0">
                <a:solidFill>
                  <a:srgbClr val="002060"/>
                </a:solidFill>
              </a:rPr>
              <a:t>array</a:t>
            </a:r>
            <a:r>
              <a:rPr lang="pt-BR" b="1" dirty="0" smtClean="0">
                <a:solidFill>
                  <a:srgbClr val="002060"/>
                </a:solidFill>
              </a:rPr>
              <a:t>   		 </a:t>
            </a:r>
            <a:r>
              <a:rPr lang="pt-BR" b="1" dirty="0" smtClean="0"/>
              <a:t>Matriz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pt-BR" b="1" dirty="0" err="1" smtClean="0">
                <a:solidFill>
                  <a:srgbClr val="002060"/>
                </a:solidFill>
              </a:rPr>
              <a:t>object</a:t>
            </a:r>
            <a:r>
              <a:rPr lang="pt-BR" b="1" dirty="0" smtClean="0">
                <a:solidFill>
                  <a:srgbClr val="002060"/>
                </a:solidFill>
              </a:rPr>
              <a:t>  		 </a:t>
            </a:r>
            <a:r>
              <a:rPr lang="pt-BR" b="1" dirty="0" smtClean="0"/>
              <a:t>Objeto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pt-BR" b="1" dirty="0" smtClean="0">
                <a:solidFill>
                  <a:srgbClr val="002060"/>
                </a:solidFill>
              </a:rPr>
              <a:t>PHP</a:t>
            </a:r>
            <a:r>
              <a:rPr lang="pt-BR" b="1" dirty="0" smtClean="0"/>
              <a:t> </a:t>
            </a:r>
            <a:r>
              <a:rPr lang="pt-BR" b="1" dirty="0" smtClean="0">
                <a:solidFill>
                  <a:srgbClr val="002060"/>
                </a:solidFill>
              </a:rPr>
              <a:t>não possui um tipo booleano</a:t>
            </a:r>
            <a:r>
              <a:rPr lang="pt-BR" b="1" dirty="0" smtClean="0"/>
              <a:t>, mas é capaz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/>
              <a:t>   de avaliar expressões e retornar </a:t>
            </a:r>
            <a:r>
              <a:rPr lang="pt-BR" b="1" i="1" dirty="0" err="1" smtClean="0">
                <a:solidFill>
                  <a:srgbClr val="002060"/>
                </a:solidFill>
              </a:rPr>
              <a:t>true</a:t>
            </a:r>
            <a:r>
              <a:rPr lang="pt-BR" b="1" i="1" dirty="0" smtClean="0"/>
              <a:t> ou </a:t>
            </a:r>
            <a:r>
              <a:rPr lang="pt-BR" b="1" i="1" dirty="0" err="1" smtClean="0">
                <a:solidFill>
                  <a:srgbClr val="002060"/>
                </a:solidFill>
              </a:rPr>
              <a:t>false</a:t>
            </a:r>
            <a:r>
              <a:rPr lang="pt-BR" b="1" i="1" dirty="0" smtClean="0"/>
              <a:t>,</a:t>
            </a:r>
          </a:p>
          <a:p>
            <a:pPr>
              <a:lnSpc>
                <a:spcPct val="150000"/>
              </a:lnSpc>
              <a:buNone/>
            </a:pPr>
            <a:endParaRPr lang="pt-BR" sz="600" b="1" i="1" dirty="0" smtClean="0"/>
          </a:p>
          <a:p>
            <a:pPr>
              <a:buNone/>
            </a:pPr>
            <a:r>
              <a:rPr lang="pt-BR" b="1" dirty="0" smtClean="0"/>
              <a:t>   através do tipo </a:t>
            </a:r>
            <a:r>
              <a:rPr lang="pt-BR" b="1" i="1" dirty="0" err="1" smtClean="0"/>
              <a:t>integer</a:t>
            </a:r>
            <a:r>
              <a:rPr lang="pt-BR" b="1" dirty="0" smtClean="0"/>
              <a:t>: </a:t>
            </a:r>
          </a:p>
          <a:p>
            <a:pPr>
              <a:buNone/>
            </a:pPr>
            <a:endParaRPr lang="pt-BR" sz="2000" b="1" dirty="0" smtClean="0"/>
          </a:p>
          <a:p>
            <a:pPr>
              <a:lnSpc>
                <a:spcPct val="150000"/>
              </a:lnSpc>
            </a:pPr>
            <a:r>
              <a:rPr lang="pt-BR" b="1" dirty="0" smtClean="0"/>
              <a:t> É usado o valor </a:t>
            </a:r>
            <a:r>
              <a:rPr lang="pt-BR" b="1" dirty="0" smtClean="0">
                <a:solidFill>
                  <a:srgbClr val="002060"/>
                </a:solidFill>
              </a:rPr>
              <a:t>0</a:t>
            </a:r>
            <a:r>
              <a:rPr lang="pt-BR" b="1" dirty="0" smtClean="0"/>
              <a:t> (</a:t>
            </a:r>
            <a:r>
              <a:rPr lang="pt-BR" b="1" dirty="0" smtClean="0">
                <a:solidFill>
                  <a:srgbClr val="002060"/>
                </a:solidFill>
              </a:rPr>
              <a:t>zero</a:t>
            </a:r>
            <a:r>
              <a:rPr lang="pt-BR" b="1" dirty="0" smtClean="0"/>
              <a:t>) para representar o </a:t>
            </a:r>
            <a:r>
              <a:rPr lang="pt-BR" b="1" i="1" dirty="0" err="1" smtClean="0">
                <a:solidFill>
                  <a:srgbClr val="002060"/>
                </a:solidFill>
              </a:rPr>
              <a:t>false</a:t>
            </a:r>
            <a:r>
              <a:rPr lang="pt-BR" b="1" i="1" dirty="0" smtClean="0"/>
              <a:t>;</a:t>
            </a:r>
          </a:p>
          <a:p>
            <a:pPr>
              <a:buNone/>
            </a:pPr>
            <a:endParaRPr lang="pt-BR" sz="2000" b="1" i="1" dirty="0" smtClean="0"/>
          </a:p>
          <a:p>
            <a:pPr>
              <a:lnSpc>
                <a:spcPct val="150000"/>
              </a:lnSpc>
            </a:pPr>
            <a:r>
              <a:rPr lang="pt-BR" b="1" i="1" dirty="0" smtClean="0"/>
              <a:t> </a:t>
            </a:r>
            <a:r>
              <a:rPr lang="pt-BR" b="1" dirty="0" smtClean="0"/>
              <a:t>E </a:t>
            </a:r>
            <a:r>
              <a:rPr lang="pt-BR" b="1" dirty="0" smtClean="0">
                <a:solidFill>
                  <a:srgbClr val="002060"/>
                </a:solidFill>
              </a:rPr>
              <a:t>qualquer valor diferente  de zero </a:t>
            </a:r>
            <a:r>
              <a:rPr lang="pt-BR" b="1" dirty="0" smtClean="0"/>
              <a:t>(geralmente 1) 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/>
              <a:t>   para representar o estado </a:t>
            </a:r>
            <a:r>
              <a:rPr lang="pt-BR" b="1" i="1" dirty="0" err="1" smtClean="0">
                <a:solidFill>
                  <a:srgbClr val="002060"/>
                </a:solidFill>
              </a:rPr>
              <a:t>true</a:t>
            </a:r>
            <a:r>
              <a:rPr lang="pt-BR" b="1" i="1" dirty="0" smtClean="0"/>
              <a:t>.</a:t>
            </a:r>
            <a:endParaRPr lang="pt-BR" b="1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VERIFICANDO OS TIPOS DE DADOS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b="1" dirty="0" err="1" smtClean="0">
                <a:solidFill>
                  <a:srgbClr val="002060"/>
                </a:solidFill>
              </a:rPr>
              <a:t>var_dump</a:t>
            </a:r>
            <a:r>
              <a:rPr lang="pt-BR" b="1" dirty="0" smtClean="0">
                <a:solidFill>
                  <a:srgbClr val="002060"/>
                </a:solidFill>
              </a:rPr>
              <a:t>( ) </a:t>
            </a:r>
            <a:r>
              <a:rPr lang="pt-BR" b="1" dirty="0" smtClean="0"/>
              <a:t>– Exibe o tipo de dados da variável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 dirty="0" smtClean="0"/>
              <a:t>   Exemplo: 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 dirty="0" smtClean="0"/>
              <a:t>   </a:t>
            </a:r>
            <a:r>
              <a:rPr lang="pt-BR" b="1" dirty="0" smtClean="0">
                <a:solidFill>
                  <a:srgbClr val="C00000"/>
                </a:solidFill>
              </a:rPr>
              <a:t>&lt;?</a:t>
            </a:r>
            <a:r>
              <a:rPr lang="pt-BR" b="1" dirty="0" err="1" smtClean="0">
                <a:solidFill>
                  <a:srgbClr val="C00000"/>
                </a:solidFill>
              </a:rPr>
              <a:t>php</a:t>
            </a:r>
            <a:endParaRPr lang="pt-BR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 dirty="0" smtClean="0"/>
              <a:t>      $a = 5;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 dirty="0" smtClean="0"/>
              <a:t>      </a:t>
            </a:r>
            <a:r>
              <a:rPr lang="pt-BR" b="1" dirty="0" err="1" smtClean="0"/>
              <a:t>echo</a:t>
            </a:r>
            <a:r>
              <a:rPr lang="pt-BR" b="1" dirty="0" smtClean="0"/>
              <a:t> </a:t>
            </a:r>
            <a:r>
              <a:rPr lang="pt-BR" b="1" dirty="0" err="1" smtClean="0">
                <a:solidFill>
                  <a:srgbClr val="002060"/>
                </a:solidFill>
              </a:rPr>
              <a:t>var_dump</a:t>
            </a:r>
            <a:r>
              <a:rPr lang="pt-BR" b="1" dirty="0" smtClean="0">
                <a:solidFill>
                  <a:srgbClr val="002060"/>
                </a:solidFill>
              </a:rPr>
              <a:t>(</a:t>
            </a:r>
            <a:r>
              <a:rPr lang="pt-BR" b="1" dirty="0" smtClean="0"/>
              <a:t>$a</a:t>
            </a:r>
            <a:r>
              <a:rPr lang="pt-BR" b="1" dirty="0" smtClean="0">
                <a:solidFill>
                  <a:srgbClr val="002060"/>
                </a:solidFill>
              </a:rPr>
              <a:t>)</a:t>
            </a:r>
            <a:r>
              <a:rPr lang="pt-BR" b="1" dirty="0" smtClean="0"/>
              <a:t>;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 dirty="0" smtClean="0">
                <a:solidFill>
                  <a:srgbClr val="C00000"/>
                </a:solidFill>
              </a:rPr>
              <a:t>    ?&gt;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spcAft>
                <a:spcPts val="1200"/>
              </a:spcAft>
              <a:buNone/>
            </a:pPr>
            <a:endParaRPr lang="pt-BR" sz="100" b="1" dirty="0" smtClean="0">
              <a:solidFill>
                <a:srgbClr val="860000"/>
              </a:solidFill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ALTERANDO OS TIPOS</a:t>
            </a:r>
          </a:p>
          <a:p>
            <a:r>
              <a:rPr lang="pt-BR" b="1" dirty="0" smtClean="0">
                <a:solidFill>
                  <a:srgbClr val="002060"/>
                </a:solidFill>
              </a:rPr>
              <a:t>(</a:t>
            </a:r>
            <a:r>
              <a:rPr lang="pt-BR" b="1" dirty="0" err="1" smtClean="0">
                <a:solidFill>
                  <a:srgbClr val="002060"/>
                </a:solidFill>
              </a:rPr>
              <a:t>int</a:t>
            </a:r>
            <a:r>
              <a:rPr lang="pt-BR" b="1" dirty="0" smtClean="0">
                <a:solidFill>
                  <a:srgbClr val="002060"/>
                </a:solidFill>
              </a:rPr>
              <a:t>), (</a:t>
            </a:r>
            <a:r>
              <a:rPr lang="pt-BR" b="1" dirty="0" err="1" smtClean="0">
                <a:solidFill>
                  <a:srgbClr val="002060"/>
                </a:solidFill>
              </a:rPr>
              <a:t>integer</a:t>
            </a:r>
            <a:r>
              <a:rPr lang="pt-BR" b="1" dirty="0" smtClean="0">
                <a:solidFill>
                  <a:srgbClr val="002060"/>
                </a:solidFill>
              </a:rPr>
              <a:t>) </a:t>
            </a:r>
            <a:r>
              <a:rPr lang="pt-BR" b="1" dirty="0" smtClean="0"/>
              <a:t>	   	   muda para </a:t>
            </a:r>
            <a:r>
              <a:rPr lang="pt-BR" b="1" dirty="0" err="1" smtClean="0"/>
              <a:t>integer</a:t>
            </a:r>
            <a:r>
              <a:rPr lang="pt-BR" b="1" dirty="0" smtClean="0"/>
              <a:t>;</a:t>
            </a:r>
          </a:p>
          <a:p>
            <a:r>
              <a:rPr lang="pt-BR" b="1" dirty="0" smtClean="0">
                <a:solidFill>
                  <a:srgbClr val="002060"/>
                </a:solidFill>
              </a:rPr>
              <a:t>(real), (</a:t>
            </a:r>
            <a:r>
              <a:rPr lang="pt-BR" b="1" dirty="0" err="1" smtClean="0">
                <a:solidFill>
                  <a:srgbClr val="002060"/>
                </a:solidFill>
              </a:rPr>
              <a:t>double</a:t>
            </a:r>
            <a:r>
              <a:rPr lang="pt-BR" b="1" dirty="0" smtClean="0">
                <a:solidFill>
                  <a:srgbClr val="002060"/>
                </a:solidFill>
              </a:rPr>
              <a:t>), (</a:t>
            </a:r>
            <a:r>
              <a:rPr lang="pt-BR" b="1" dirty="0" err="1" smtClean="0">
                <a:solidFill>
                  <a:srgbClr val="002060"/>
                </a:solidFill>
              </a:rPr>
              <a:t>float</a:t>
            </a:r>
            <a:r>
              <a:rPr lang="pt-BR" b="1" dirty="0" smtClean="0">
                <a:solidFill>
                  <a:srgbClr val="002060"/>
                </a:solidFill>
              </a:rPr>
              <a:t>)   </a:t>
            </a:r>
            <a:r>
              <a:rPr lang="pt-BR" b="1" dirty="0" smtClean="0"/>
              <a:t>muda para </a:t>
            </a:r>
            <a:r>
              <a:rPr lang="pt-BR" b="1" dirty="0" err="1" smtClean="0"/>
              <a:t>float</a:t>
            </a:r>
            <a:r>
              <a:rPr lang="pt-BR" b="1" dirty="0" smtClean="0"/>
              <a:t>;</a:t>
            </a:r>
          </a:p>
          <a:p>
            <a:r>
              <a:rPr lang="pt-BR" b="1" dirty="0" smtClean="0">
                <a:solidFill>
                  <a:srgbClr val="002060"/>
                </a:solidFill>
              </a:rPr>
              <a:t>(string) </a:t>
            </a:r>
            <a:r>
              <a:rPr lang="pt-BR" b="1" dirty="0" smtClean="0"/>
              <a:t>			   muda para string;</a:t>
            </a:r>
          </a:p>
          <a:p>
            <a:r>
              <a:rPr lang="pt-BR" b="1" dirty="0" smtClean="0">
                <a:solidFill>
                  <a:srgbClr val="002060"/>
                </a:solidFill>
              </a:rPr>
              <a:t>(</a:t>
            </a:r>
            <a:r>
              <a:rPr lang="pt-BR" b="1" dirty="0" err="1" smtClean="0">
                <a:solidFill>
                  <a:srgbClr val="002060"/>
                </a:solidFill>
              </a:rPr>
              <a:t>array</a:t>
            </a:r>
            <a:r>
              <a:rPr lang="pt-BR" b="1" dirty="0" smtClean="0">
                <a:solidFill>
                  <a:srgbClr val="002060"/>
                </a:solidFill>
              </a:rPr>
              <a:t>) </a:t>
            </a:r>
            <a:r>
              <a:rPr lang="pt-BR" b="1" dirty="0" smtClean="0"/>
              <a:t>			   muda para </a:t>
            </a:r>
            <a:r>
              <a:rPr lang="pt-BR" b="1" dirty="0" err="1" smtClean="0"/>
              <a:t>array</a:t>
            </a:r>
            <a:r>
              <a:rPr lang="pt-BR" b="1" dirty="0" smtClean="0"/>
              <a:t>;</a:t>
            </a:r>
          </a:p>
          <a:p>
            <a:r>
              <a:rPr lang="pt-BR" b="1" dirty="0" smtClean="0">
                <a:solidFill>
                  <a:srgbClr val="002060"/>
                </a:solidFill>
              </a:rPr>
              <a:t>(</a:t>
            </a:r>
            <a:r>
              <a:rPr lang="pt-BR" b="1" dirty="0" err="1" smtClean="0">
                <a:solidFill>
                  <a:srgbClr val="002060"/>
                </a:solidFill>
              </a:rPr>
              <a:t>object</a:t>
            </a:r>
            <a:r>
              <a:rPr lang="pt-BR" b="1" dirty="0" smtClean="0">
                <a:solidFill>
                  <a:srgbClr val="002060"/>
                </a:solidFill>
              </a:rPr>
              <a:t>) </a:t>
            </a:r>
            <a:r>
              <a:rPr lang="pt-BR" b="1" dirty="0" smtClean="0"/>
              <a:t>			   muda para objeto.  </a:t>
            </a:r>
          </a:p>
          <a:p>
            <a:pPr algn="ctr">
              <a:spcBef>
                <a:spcPts val="1800"/>
              </a:spcBef>
              <a:buNone/>
            </a:pPr>
            <a:r>
              <a:rPr lang="pt-BR" b="1" dirty="0" smtClean="0">
                <a:solidFill>
                  <a:srgbClr val="860000"/>
                </a:solidFill>
              </a:rPr>
              <a:t> 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67544" y="4725144"/>
            <a:ext cx="8208912" cy="14587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buNone/>
            </a:pPr>
            <a:r>
              <a:rPr lang="pt-BR" sz="2200" b="1" dirty="0" err="1" smtClean="0">
                <a:solidFill>
                  <a:schemeClr val="bg1"/>
                </a:solidFill>
              </a:rPr>
              <a:t>Coersão</a:t>
            </a:r>
            <a:r>
              <a:rPr lang="pt-BR" sz="2200" b="1" dirty="0" smtClean="0">
                <a:solidFill>
                  <a:schemeClr val="bg1"/>
                </a:solidFill>
              </a:rPr>
              <a:t>: Operações </a:t>
            </a:r>
            <a:r>
              <a:rPr lang="pt-BR" sz="2200" b="1" dirty="0" smtClean="0">
                <a:solidFill>
                  <a:schemeClr val="bg1"/>
                </a:solidFill>
              </a:rPr>
              <a:t>aritméticas entre </a:t>
            </a:r>
            <a:r>
              <a:rPr lang="pt-BR" sz="2200" b="1" dirty="0" smtClean="0">
                <a:solidFill>
                  <a:schemeClr val="bg1"/>
                </a:solidFill>
              </a:rPr>
              <a:t>variáveis com tipos diferentes,  o resultado será </a:t>
            </a:r>
            <a:r>
              <a:rPr lang="pt-BR" sz="2200" b="1" u="sng" dirty="0" smtClean="0">
                <a:solidFill>
                  <a:schemeClr val="bg1"/>
                </a:solidFill>
              </a:rPr>
              <a:t>nesta ordem</a:t>
            </a:r>
            <a:r>
              <a:rPr lang="pt-BR" sz="2200" b="1" dirty="0" smtClean="0">
                <a:solidFill>
                  <a:schemeClr val="bg1"/>
                </a:solidFill>
              </a:rPr>
              <a:t>: </a:t>
            </a:r>
            <a:r>
              <a:rPr lang="pt-BR" sz="2200" b="1" dirty="0" err="1" smtClean="0">
                <a:solidFill>
                  <a:schemeClr val="bg1"/>
                </a:solidFill>
              </a:rPr>
              <a:t>float</a:t>
            </a:r>
            <a:r>
              <a:rPr lang="pt-BR" sz="2200" b="1" dirty="0" smtClean="0">
                <a:solidFill>
                  <a:schemeClr val="bg1"/>
                </a:solidFill>
              </a:rPr>
              <a:t>, </a:t>
            </a:r>
            <a:r>
              <a:rPr lang="pt-BR" sz="2200" b="1" dirty="0" err="1" smtClean="0">
                <a:solidFill>
                  <a:schemeClr val="bg1"/>
                </a:solidFill>
              </a:rPr>
              <a:t>integer</a:t>
            </a:r>
            <a:r>
              <a:rPr lang="pt-BR" sz="2200" b="1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pt-BR" sz="2200" b="1" dirty="0" smtClean="0">
                <a:solidFill>
                  <a:schemeClr val="bg1"/>
                </a:solidFill>
              </a:rPr>
              <a:t>Valores numéricos em strings serão avaliados se estiverem no início da String. Podem conter sinal e </a:t>
            </a:r>
            <a:r>
              <a:rPr lang="pt-BR" sz="2200" b="1" dirty="0" smtClean="0">
                <a:solidFill>
                  <a:schemeClr val="bg1"/>
                </a:solidFill>
              </a:rPr>
              <a:t>expoente </a:t>
            </a:r>
            <a:r>
              <a:rPr lang="pt-BR" sz="2200" b="1" dirty="0" smtClean="0">
                <a:solidFill>
                  <a:schemeClr val="bg1"/>
                </a:solidFill>
              </a:rPr>
              <a:t>(e).</a:t>
            </a:r>
            <a:endParaRPr lang="pt-BR" sz="22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spcAft>
                <a:spcPts val="1200"/>
              </a:spcAft>
              <a:buNone/>
            </a:pPr>
            <a:endParaRPr lang="pt-BR" sz="100" b="1" dirty="0" smtClean="0">
              <a:solidFill>
                <a:srgbClr val="860000"/>
              </a:solidFill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EXEMPLOS</a:t>
            </a:r>
          </a:p>
          <a:p>
            <a:r>
              <a:rPr lang="pt-BR" b="1" dirty="0" smtClean="0">
                <a:solidFill>
                  <a:srgbClr val="860000"/>
                </a:solidFill>
              </a:rPr>
              <a:t>Ex1.:</a:t>
            </a:r>
          </a:p>
          <a:p>
            <a:pPr>
              <a:buNone/>
            </a:pPr>
            <a:r>
              <a:rPr lang="fr-FR" b="1" dirty="0" smtClean="0"/>
              <a:t>     $b = 3.9;</a:t>
            </a:r>
          </a:p>
          <a:p>
            <a:pPr>
              <a:buNone/>
            </a:pPr>
            <a:r>
              <a:rPr lang="fr-FR" b="1" dirty="0" smtClean="0"/>
              <a:t>     $</a:t>
            </a:r>
            <a:r>
              <a:rPr lang="fr-FR" b="1" dirty="0" smtClean="0"/>
              <a:t>b </a:t>
            </a:r>
            <a:r>
              <a:rPr lang="fr-FR" b="1" dirty="0" smtClean="0"/>
              <a:t>= </a:t>
            </a:r>
            <a:r>
              <a:rPr lang="fr-FR" b="1" dirty="0" smtClean="0">
                <a:solidFill>
                  <a:srgbClr val="002060"/>
                </a:solidFill>
              </a:rPr>
              <a:t>(int) </a:t>
            </a:r>
            <a:r>
              <a:rPr lang="fr-FR" b="1" dirty="0" smtClean="0"/>
              <a:t>$b; </a:t>
            </a:r>
            <a:endParaRPr lang="pt-BR" b="1" dirty="0" smtClean="0"/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 b="1" dirty="0" smtClean="0">
                <a:solidFill>
                  <a:srgbClr val="C00000"/>
                </a:solidFill>
              </a:rPr>
              <a:t>        </a:t>
            </a:r>
          </a:p>
          <a:p>
            <a:pPr>
              <a:spcBef>
                <a:spcPts val="0"/>
              </a:spcBef>
            </a:pPr>
            <a:r>
              <a:rPr lang="pt-BR" b="1" dirty="0" smtClean="0">
                <a:solidFill>
                  <a:srgbClr val="860000"/>
                </a:solidFill>
              </a:rPr>
              <a:t>Ex2.: </a:t>
            </a:r>
          </a:p>
          <a:p>
            <a:pPr>
              <a:buNone/>
            </a:pPr>
            <a:r>
              <a:rPr lang="pt-BR" b="1" dirty="0" smtClean="0"/>
              <a:t>     $</a:t>
            </a:r>
            <a:r>
              <a:rPr lang="pt-BR" b="1" dirty="0" err="1" smtClean="0"/>
              <a:t>php</a:t>
            </a:r>
            <a:r>
              <a:rPr lang="pt-BR" b="1" dirty="0" smtClean="0"/>
              <a:t> </a:t>
            </a:r>
            <a:r>
              <a:rPr lang="pt-BR" b="1" dirty="0" smtClean="0"/>
              <a:t>= “1”;                </a:t>
            </a:r>
            <a:r>
              <a:rPr lang="pt-BR" b="1" dirty="0" smtClean="0">
                <a:solidFill>
                  <a:srgbClr val="002060"/>
                </a:solidFill>
              </a:rPr>
              <a:t>// $</a:t>
            </a:r>
            <a:r>
              <a:rPr lang="pt-BR" b="1" dirty="0" err="1" smtClean="0">
                <a:solidFill>
                  <a:srgbClr val="002060"/>
                </a:solidFill>
              </a:rPr>
              <a:t>php</a:t>
            </a:r>
            <a:r>
              <a:rPr lang="pt-BR" b="1" dirty="0" smtClean="0">
                <a:solidFill>
                  <a:srgbClr val="002060"/>
                </a:solidFill>
              </a:rPr>
              <a:t> é </a:t>
            </a:r>
            <a:r>
              <a:rPr lang="pt-BR" b="1" dirty="0" smtClean="0">
                <a:solidFill>
                  <a:srgbClr val="002060"/>
                </a:solidFill>
              </a:rPr>
              <a:t>string : “</a:t>
            </a:r>
            <a:r>
              <a:rPr lang="pt-BR" b="1" dirty="0" smtClean="0">
                <a:solidFill>
                  <a:srgbClr val="002060"/>
                </a:solidFill>
              </a:rPr>
              <a:t>1”</a:t>
            </a:r>
          </a:p>
          <a:p>
            <a:pPr>
              <a:buNone/>
            </a:pPr>
            <a:r>
              <a:rPr lang="pt-BR" b="1" dirty="0" smtClean="0"/>
              <a:t>     $</a:t>
            </a:r>
            <a:r>
              <a:rPr lang="pt-BR" b="1" dirty="0" err="1" smtClean="0"/>
              <a:t>php</a:t>
            </a:r>
            <a:r>
              <a:rPr lang="pt-BR" b="1" dirty="0" smtClean="0"/>
              <a:t> = $</a:t>
            </a:r>
            <a:r>
              <a:rPr lang="pt-BR" b="1" dirty="0" err="1" smtClean="0"/>
              <a:t>php</a:t>
            </a:r>
            <a:r>
              <a:rPr lang="pt-BR" b="1" dirty="0" smtClean="0"/>
              <a:t> + 1;      </a:t>
            </a:r>
            <a:r>
              <a:rPr lang="pt-BR" b="1" dirty="0" smtClean="0">
                <a:solidFill>
                  <a:srgbClr val="002060"/>
                </a:solidFill>
              </a:rPr>
              <a:t>// $</a:t>
            </a:r>
            <a:r>
              <a:rPr lang="pt-BR" b="1" dirty="0" err="1" smtClean="0">
                <a:solidFill>
                  <a:srgbClr val="002060"/>
                </a:solidFill>
              </a:rPr>
              <a:t>php</a:t>
            </a:r>
            <a:r>
              <a:rPr lang="pt-BR" b="1" dirty="0" smtClean="0">
                <a:solidFill>
                  <a:srgbClr val="002060"/>
                </a:solidFill>
              </a:rPr>
              <a:t> é </a:t>
            </a:r>
            <a:r>
              <a:rPr lang="pt-BR" b="1" dirty="0" err="1" smtClean="0">
                <a:solidFill>
                  <a:srgbClr val="002060"/>
                </a:solidFill>
              </a:rPr>
              <a:t>integer</a:t>
            </a:r>
            <a:r>
              <a:rPr lang="pt-BR" b="1" dirty="0" smtClean="0">
                <a:solidFill>
                  <a:srgbClr val="002060"/>
                </a:solidFill>
              </a:rPr>
              <a:t>: 2</a:t>
            </a:r>
            <a:endParaRPr lang="pt-BR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pt-BR" b="1" dirty="0" smtClean="0"/>
              <a:t>     $</a:t>
            </a:r>
            <a:r>
              <a:rPr lang="pt-BR" b="1" dirty="0" err="1" smtClean="0"/>
              <a:t>php</a:t>
            </a:r>
            <a:r>
              <a:rPr lang="pt-BR" b="1" dirty="0" smtClean="0"/>
              <a:t> = $</a:t>
            </a:r>
            <a:r>
              <a:rPr lang="pt-BR" b="1" dirty="0" err="1" smtClean="0"/>
              <a:t>php</a:t>
            </a:r>
            <a:r>
              <a:rPr lang="pt-BR" b="1" dirty="0" smtClean="0"/>
              <a:t> + 3.7;   </a:t>
            </a:r>
            <a:r>
              <a:rPr lang="pt-BR" b="1" dirty="0" smtClean="0">
                <a:solidFill>
                  <a:srgbClr val="002060"/>
                </a:solidFill>
              </a:rPr>
              <a:t>// $</a:t>
            </a:r>
            <a:r>
              <a:rPr lang="pt-BR" b="1" dirty="0" err="1" smtClean="0">
                <a:solidFill>
                  <a:srgbClr val="002060"/>
                </a:solidFill>
              </a:rPr>
              <a:t>php</a:t>
            </a:r>
            <a:r>
              <a:rPr lang="pt-BR" b="1" dirty="0" smtClean="0">
                <a:solidFill>
                  <a:srgbClr val="002060"/>
                </a:solidFill>
              </a:rPr>
              <a:t> é </a:t>
            </a:r>
            <a:r>
              <a:rPr lang="pt-BR" b="1" dirty="0" err="1" smtClean="0">
                <a:solidFill>
                  <a:srgbClr val="002060"/>
                </a:solidFill>
              </a:rPr>
              <a:t>double</a:t>
            </a:r>
            <a:r>
              <a:rPr lang="pt-BR" b="1" dirty="0" smtClean="0">
                <a:solidFill>
                  <a:srgbClr val="002060"/>
                </a:solidFill>
              </a:rPr>
              <a:t>: </a:t>
            </a:r>
            <a:r>
              <a:rPr lang="pt-BR" b="1" dirty="0" smtClean="0">
                <a:solidFill>
                  <a:srgbClr val="002060"/>
                </a:solidFill>
              </a:rPr>
              <a:t>5.7</a:t>
            </a:r>
          </a:p>
          <a:p>
            <a:pPr>
              <a:buNone/>
            </a:pPr>
            <a:r>
              <a:rPr lang="pt-BR" b="1" dirty="0" smtClean="0"/>
              <a:t>     $</a:t>
            </a:r>
            <a:r>
              <a:rPr lang="pt-BR" b="1" dirty="0" err="1" smtClean="0"/>
              <a:t>php</a:t>
            </a:r>
            <a:r>
              <a:rPr lang="pt-BR" b="1" dirty="0" smtClean="0"/>
              <a:t> = 1 + </a:t>
            </a:r>
            <a:r>
              <a:rPr lang="pt-BR" b="1" dirty="0" smtClean="0"/>
              <a:t>“3a”;        </a:t>
            </a:r>
            <a:r>
              <a:rPr lang="pt-BR" b="1" dirty="0" smtClean="0">
                <a:solidFill>
                  <a:srgbClr val="002060"/>
                </a:solidFill>
              </a:rPr>
              <a:t>// $</a:t>
            </a:r>
            <a:r>
              <a:rPr lang="pt-BR" b="1" dirty="0" err="1" smtClean="0">
                <a:solidFill>
                  <a:srgbClr val="002060"/>
                </a:solidFill>
              </a:rPr>
              <a:t>php</a:t>
            </a:r>
            <a:r>
              <a:rPr lang="pt-BR" b="1" dirty="0" smtClean="0">
                <a:solidFill>
                  <a:srgbClr val="002060"/>
                </a:solidFill>
              </a:rPr>
              <a:t> é </a:t>
            </a:r>
            <a:r>
              <a:rPr lang="pt-BR" b="1" dirty="0" err="1" smtClean="0">
                <a:solidFill>
                  <a:srgbClr val="002060"/>
                </a:solidFill>
              </a:rPr>
              <a:t>integer</a:t>
            </a:r>
            <a:r>
              <a:rPr lang="pt-BR" b="1" dirty="0" smtClean="0">
                <a:solidFill>
                  <a:srgbClr val="002060"/>
                </a:solidFill>
              </a:rPr>
              <a:t>: 4</a:t>
            </a:r>
            <a:endParaRPr lang="pt-BR" b="1" dirty="0" smtClean="0">
              <a:solidFill>
                <a:srgbClr val="00206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1143000"/>
          </a:xfr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 algn="ctr">
              <a:lnSpc>
                <a:spcPct val="20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INTRODUÇÃO </a:t>
            </a:r>
            <a:endParaRPr lang="pt-BR" dirty="0" smtClean="0"/>
          </a:p>
          <a:p>
            <a:r>
              <a:rPr lang="pt-BR" b="1" dirty="0" smtClean="0">
                <a:solidFill>
                  <a:srgbClr val="860000"/>
                </a:solidFill>
              </a:rPr>
              <a:t>PHP</a:t>
            </a:r>
            <a:r>
              <a:rPr lang="pt-BR" b="1" dirty="0" smtClean="0"/>
              <a:t> é uma Linguagem de criação de Scripts embutidos em HTML e executados no servidor. </a:t>
            </a:r>
            <a:r>
              <a:rPr lang="pt-BR" b="1" dirty="0" smtClean="0">
                <a:solidFill>
                  <a:srgbClr val="002060"/>
                </a:solidFill>
              </a:rPr>
              <a:t>(</a:t>
            </a:r>
            <a:r>
              <a:rPr lang="pt-BR" b="1" dirty="0" err="1" smtClean="0">
                <a:solidFill>
                  <a:srgbClr val="002060"/>
                </a:solidFill>
              </a:rPr>
              <a:t>Server-Side</a:t>
            </a:r>
            <a:r>
              <a:rPr lang="pt-BR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pt-BR" b="1" dirty="0" smtClean="0"/>
              <a:t>A maior parte do que o PHP realiza é invisível para o usuário. O resultado final do PHP é HTML.</a:t>
            </a:r>
          </a:p>
          <a:p>
            <a:pPr>
              <a:buNone/>
            </a:pPr>
            <a:endParaRPr lang="pt-BR" sz="1200" b="1" dirty="0" smtClean="0"/>
          </a:p>
          <a:p>
            <a:r>
              <a:rPr lang="pt-BR" b="1" dirty="0" smtClean="0"/>
              <a:t>O PHP pode ser utilizado na maioria dos Sistemas Operacionais: </a:t>
            </a:r>
            <a:r>
              <a:rPr lang="pt-BR" b="1" dirty="0" smtClean="0">
                <a:solidFill>
                  <a:srgbClr val="002060"/>
                </a:solidFill>
              </a:rPr>
              <a:t>Linux, Unix, Mac, Windows...</a:t>
            </a:r>
            <a:endParaRPr lang="pt-BR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pt-BR" sz="800" dirty="0" smtClean="0">
              <a:solidFill>
                <a:srgbClr val="002060"/>
              </a:solidFill>
            </a:endParaRPr>
          </a:p>
          <a:p>
            <a:r>
              <a:rPr lang="pt-BR" b="1" dirty="0" smtClean="0"/>
              <a:t>PHP dá suporte a uma ampla variedade de Banco de Dados: </a:t>
            </a:r>
            <a:r>
              <a:rPr lang="pt-BR" b="1" dirty="0" err="1" smtClean="0">
                <a:solidFill>
                  <a:srgbClr val="002060"/>
                </a:solidFill>
              </a:rPr>
              <a:t>MySQL</a:t>
            </a:r>
            <a:r>
              <a:rPr lang="pt-BR" b="1" dirty="0" smtClean="0">
                <a:solidFill>
                  <a:srgbClr val="002060"/>
                </a:solidFill>
              </a:rPr>
              <a:t>, Oracle, </a:t>
            </a:r>
            <a:r>
              <a:rPr lang="pt-BR" b="1" dirty="0" err="1" smtClean="0">
                <a:solidFill>
                  <a:srgbClr val="002060"/>
                </a:solidFill>
              </a:rPr>
              <a:t>dBase</a:t>
            </a:r>
            <a:r>
              <a:rPr lang="pt-BR" b="1" dirty="0" smtClean="0">
                <a:solidFill>
                  <a:srgbClr val="002060"/>
                </a:solidFill>
              </a:rPr>
              <a:t>, </a:t>
            </a:r>
            <a:r>
              <a:rPr lang="pt-BR" b="1" dirty="0" err="1" smtClean="0">
                <a:solidFill>
                  <a:srgbClr val="002060"/>
                </a:solidFill>
              </a:rPr>
              <a:t>PostgreSQL</a:t>
            </a:r>
            <a:r>
              <a:rPr lang="pt-BR" b="1" dirty="0" smtClean="0">
                <a:solidFill>
                  <a:srgbClr val="002060"/>
                </a:solidFill>
              </a:rPr>
              <a:t>...</a:t>
            </a:r>
          </a:p>
          <a:p>
            <a:pPr algn="ctr">
              <a:lnSpc>
                <a:spcPct val="300000"/>
              </a:lnSpc>
              <a:buNone/>
            </a:pPr>
            <a:endParaRPr lang="pt-BR" b="1" dirty="0" smtClean="0"/>
          </a:p>
          <a:p>
            <a:pPr algn="ctr">
              <a:lnSpc>
                <a:spcPct val="300000"/>
              </a:lnSpc>
              <a:spcBef>
                <a:spcPts val="0"/>
              </a:spcBef>
              <a:buNone/>
            </a:pPr>
            <a:endParaRPr lang="pt-BR" b="1" dirty="0" smtClean="0">
              <a:solidFill>
                <a:srgbClr val="860000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spcAft>
                <a:spcPts val="1200"/>
              </a:spcAft>
              <a:buNone/>
            </a:pPr>
            <a:endParaRPr lang="pt-BR" sz="100" b="1" dirty="0" smtClean="0">
              <a:solidFill>
                <a:srgbClr val="860000"/>
              </a:solidFill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CONSTANTES PRÉ-DEFINIDAS</a:t>
            </a:r>
          </a:p>
          <a:p>
            <a:r>
              <a:rPr lang="pt-BR" b="1" dirty="0" smtClean="0"/>
              <a:t>O PHP possui algumas constantes pré-definidas,  indicando a versão do PHP, o Sistema</a:t>
            </a:r>
          </a:p>
          <a:p>
            <a:pPr>
              <a:buNone/>
            </a:pPr>
            <a:r>
              <a:rPr lang="pt-BR" b="1" dirty="0" smtClean="0"/>
              <a:t>   Operacional do servidor, o arquivo em execução... </a:t>
            </a:r>
          </a:p>
          <a:p>
            <a:r>
              <a:rPr lang="pt-BR" b="1" dirty="0" smtClean="0"/>
              <a:t>Para visualizá-las, utilize a função </a:t>
            </a:r>
            <a:r>
              <a:rPr lang="pt-BR" b="1" dirty="0" err="1" smtClean="0">
                <a:solidFill>
                  <a:srgbClr val="002060"/>
                </a:solidFill>
              </a:rPr>
              <a:t>phpinfo</a:t>
            </a:r>
            <a:r>
              <a:rPr lang="pt-BR" b="1" dirty="0" smtClean="0">
                <a:solidFill>
                  <a:srgbClr val="002060"/>
                </a:solidFill>
              </a:rPr>
              <a:t>( ).</a:t>
            </a:r>
          </a:p>
          <a:p>
            <a:pPr>
              <a:buNone/>
            </a:pPr>
            <a:endParaRPr lang="pt-BR" sz="1200" b="1" dirty="0" smtClean="0"/>
          </a:p>
          <a:p>
            <a:pPr algn="ctr">
              <a:buNone/>
            </a:pPr>
            <a:r>
              <a:rPr lang="pt-BR" b="1" dirty="0" smtClean="0">
                <a:solidFill>
                  <a:srgbClr val="002060"/>
                </a:solidFill>
              </a:rPr>
              <a:t>DEFININDO CONSTANTES</a:t>
            </a:r>
          </a:p>
          <a:p>
            <a:pPr>
              <a:spcBef>
                <a:spcPts val="600"/>
              </a:spcBef>
              <a:buNone/>
            </a:pPr>
            <a:r>
              <a:rPr lang="fr-FR" b="1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002060"/>
                </a:solidFill>
              </a:rPr>
              <a:t>define(</a:t>
            </a:r>
            <a:r>
              <a:rPr lang="pt-BR" dirty="0" smtClean="0"/>
              <a:t>string</a:t>
            </a:r>
            <a:r>
              <a:rPr lang="pt-BR" b="1" dirty="0" smtClean="0"/>
              <a:t> </a:t>
            </a:r>
            <a:r>
              <a:rPr lang="pt-BR" b="1" dirty="0" err="1" smtClean="0"/>
              <a:t>nome_da_constante</a:t>
            </a:r>
            <a:r>
              <a:rPr lang="pt-BR" b="1" dirty="0" smtClean="0">
                <a:solidFill>
                  <a:srgbClr val="002060"/>
                </a:solidFill>
              </a:rPr>
              <a:t>, </a:t>
            </a:r>
            <a:r>
              <a:rPr lang="pt-BR" dirty="0" err="1" smtClean="0"/>
              <a:t>mixed</a:t>
            </a:r>
            <a:r>
              <a:rPr lang="pt-BR" dirty="0" smtClean="0"/>
              <a:t> </a:t>
            </a:r>
            <a:r>
              <a:rPr lang="pt-BR" b="1" dirty="0" smtClean="0"/>
              <a:t>valor</a:t>
            </a:r>
            <a:r>
              <a:rPr lang="pt-BR" b="1" dirty="0" smtClean="0">
                <a:solidFill>
                  <a:srgbClr val="002060"/>
                </a:solidFill>
              </a:rPr>
              <a:t>);</a:t>
            </a:r>
            <a:endParaRPr lang="fr-FR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spcBef>
                <a:spcPts val="900"/>
              </a:spcBef>
              <a:buNone/>
            </a:pPr>
            <a:r>
              <a:rPr lang="fr-FR" b="1" dirty="0" smtClean="0"/>
              <a:t> Ex.: </a:t>
            </a:r>
            <a:r>
              <a:rPr lang="pt-BR" b="1" dirty="0" smtClean="0">
                <a:solidFill>
                  <a:srgbClr val="860000"/>
                </a:solidFill>
              </a:rPr>
              <a:t>define(</a:t>
            </a:r>
            <a:r>
              <a:rPr lang="pt-BR" b="1" dirty="0" smtClean="0"/>
              <a:t>"</a:t>
            </a:r>
            <a:r>
              <a:rPr lang="pt-BR" b="1" dirty="0" smtClean="0">
                <a:solidFill>
                  <a:srgbClr val="002060"/>
                </a:solidFill>
              </a:rPr>
              <a:t>ESCOLA</a:t>
            </a:r>
            <a:r>
              <a:rPr lang="pt-BR" b="1" dirty="0" smtClean="0"/>
              <a:t>"</a:t>
            </a:r>
            <a:r>
              <a:rPr lang="pt-BR" b="1" dirty="0" smtClean="0">
                <a:solidFill>
                  <a:srgbClr val="860000"/>
                </a:solidFill>
              </a:rPr>
              <a:t>,</a:t>
            </a:r>
            <a:r>
              <a:rPr lang="pt-BR" b="1" dirty="0" smtClean="0"/>
              <a:t>"Fatec São Paulo"</a:t>
            </a:r>
            <a:r>
              <a:rPr lang="pt-BR" b="1" dirty="0" smtClean="0">
                <a:solidFill>
                  <a:srgbClr val="860000"/>
                </a:solidFill>
              </a:rPr>
              <a:t>)</a:t>
            </a:r>
            <a:r>
              <a:rPr lang="pt-BR" b="1" dirty="0" smtClean="0"/>
              <a:t>;         </a:t>
            </a:r>
          </a:p>
          <a:p>
            <a:pPr>
              <a:buNone/>
            </a:pPr>
            <a:r>
              <a:rPr lang="pt-BR" b="1" dirty="0" smtClean="0"/>
              <a:t>        </a:t>
            </a:r>
            <a:r>
              <a:rPr lang="pt-BR" b="1" dirty="0" err="1" smtClean="0"/>
              <a:t>echo</a:t>
            </a:r>
            <a:r>
              <a:rPr lang="pt-BR" b="1" dirty="0" smtClean="0"/>
              <a:t> </a:t>
            </a:r>
            <a:r>
              <a:rPr lang="pt-BR" b="1" dirty="0" smtClean="0">
                <a:solidFill>
                  <a:srgbClr val="002060"/>
                </a:solidFill>
              </a:rPr>
              <a:t>ESCOLA</a:t>
            </a:r>
            <a:r>
              <a:rPr lang="pt-BR" b="1" dirty="0" smtClean="0"/>
              <a:t>;</a:t>
            </a:r>
            <a:endParaRPr lang="pt-BR" b="1" dirty="0" smtClean="0">
              <a:solidFill>
                <a:srgbClr val="C000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114800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spcAft>
                <a:spcPts val="1200"/>
              </a:spcAft>
              <a:buNone/>
            </a:pPr>
            <a:endParaRPr lang="pt-BR" sz="100" b="1" dirty="0" smtClean="0">
              <a:solidFill>
                <a:srgbClr val="860000"/>
              </a:solidFill>
            </a:endParaRPr>
          </a:p>
          <a:p>
            <a:pPr algn="ctr">
              <a:spcBef>
                <a:spcPts val="300"/>
              </a:spcBef>
              <a:spcAft>
                <a:spcPts val="6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OPERADORES</a:t>
            </a:r>
          </a:p>
          <a:p>
            <a:pPr>
              <a:spcAft>
                <a:spcPts val="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+</a:t>
            </a:r>
            <a:r>
              <a:rPr lang="pt-BR" b="1" dirty="0" smtClean="0"/>
              <a:t>  Adição</a:t>
            </a:r>
          </a:p>
          <a:p>
            <a:pPr>
              <a:spcAft>
                <a:spcPts val="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-</a:t>
            </a:r>
            <a:r>
              <a:rPr lang="pt-BR" b="1" dirty="0" smtClean="0"/>
              <a:t>   Subtração</a:t>
            </a:r>
          </a:p>
          <a:p>
            <a:pPr>
              <a:spcAft>
                <a:spcPts val="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*</a:t>
            </a:r>
            <a:r>
              <a:rPr lang="pt-BR" b="1" dirty="0" smtClean="0"/>
              <a:t>   Multiplicação</a:t>
            </a:r>
          </a:p>
          <a:p>
            <a:pPr>
              <a:spcAft>
                <a:spcPts val="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/</a:t>
            </a:r>
            <a:r>
              <a:rPr lang="pt-BR" b="1" dirty="0" smtClean="0"/>
              <a:t>   Divisão</a:t>
            </a:r>
          </a:p>
          <a:p>
            <a:pPr>
              <a:spcAft>
                <a:spcPts val="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%</a:t>
            </a:r>
            <a:r>
              <a:rPr lang="pt-BR" b="1" dirty="0" smtClean="0"/>
              <a:t>  Módulo</a:t>
            </a:r>
          </a:p>
          <a:p>
            <a:pPr>
              <a:spcAft>
                <a:spcPts val="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.</a:t>
            </a:r>
            <a:r>
              <a:rPr lang="pt-BR" b="1" dirty="0" smtClean="0"/>
              <a:t>   Concatenação</a:t>
            </a:r>
          </a:p>
          <a:p>
            <a:pPr>
              <a:spcAft>
                <a:spcPts val="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=</a:t>
            </a:r>
            <a:r>
              <a:rPr lang="pt-BR" b="1" dirty="0" smtClean="0"/>
              <a:t>  Atribuição simples</a:t>
            </a:r>
          </a:p>
          <a:p>
            <a:pPr>
              <a:spcAft>
                <a:spcPts val="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.=</a:t>
            </a:r>
            <a:r>
              <a:rPr lang="pt-BR" b="1" dirty="0" smtClean="0"/>
              <a:t> Atribuição com  </a:t>
            </a:r>
          </a:p>
          <a:p>
            <a:pPr>
              <a:spcAft>
                <a:spcPts val="200"/>
              </a:spcAft>
              <a:buNone/>
            </a:pPr>
            <a:r>
              <a:rPr lang="pt-BR" b="1" dirty="0" smtClean="0"/>
              <a:t>    concatenação</a:t>
            </a:r>
            <a:endParaRPr lang="pt-BR" b="1" dirty="0" smtClean="0">
              <a:solidFill>
                <a:srgbClr val="860000"/>
              </a:solidFill>
            </a:endParaRPr>
          </a:p>
          <a:p>
            <a:pPr>
              <a:buNone/>
            </a:pPr>
            <a:endParaRPr lang="pt-BR" b="1" dirty="0" smtClean="0">
              <a:solidFill>
                <a:srgbClr val="8600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27383" y="1451534"/>
            <a:ext cx="4042792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spcAft>
                <a:spcPts val="1200"/>
              </a:spcAft>
              <a:buNone/>
            </a:pPr>
            <a:endParaRPr lang="pt-BR" sz="100" b="1" dirty="0" smtClean="0">
              <a:solidFill>
                <a:srgbClr val="860000"/>
              </a:solidFill>
            </a:endParaRPr>
          </a:p>
          <a:p>
            <a:pPr>
              <a:spcAft>
                <a:spcPts val="3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+=</a:t>
            </a:r>
            <a:r>
              <a:rPr lang="pt-BR" b="1" dirty="0" smtClean="0"/>
              <a:t>  Atribuição com </a:t>
            </a:r>
          </a:p>
          <a:p>
            <a:pPr>
              <a:spcAft>
                <a:spcPts val="300"/>
              </a:spcAft>
              <a:buNone/>
            </a:pPr>
            <a:r>
              <a:rPr lang="pt-BR" b="1" dirty="0" smtClean="0"/>
              <a:t>       adição</a:t>
            </a:r>
          </a:p>
          <a:p>
            <a:pPr>
              <a:spcAft>
                <a:spcPts val="3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-=</a:t>
            </a:r>
            <a:r>
              <a:rPr lang="pt-BR" b="1" dirty="0" smtClean="0"/>
              <a:t>  Atribuição com </a:t>
            </a:r>
          </a:p>
          <a:p>
            <a:pPr>
              <a:spcAft>
                <a:spcPts val="300"/>
              </a:spcAft>
              <a:buNone/>
            </a:pPr>
            <a:r>
              <a:rPr lang="pt-BR" b="1" dirty="0" smtClean="0"/>
              <a:t>      subtração</a:t>
            </a:r>
          </a:p>
          <a:p>
            <a:pPr>
              <a:spcAft>
                <a:spcPts val="3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*=</a:t>
            </a:r>
            <a:r>
              <a:rPr lang="pt-BR" b="1" dirty="0" smtClean="0"/>
              <a:t>  Atribuição com </a:t>
            </a:r>
          </a:p>
          <a:p>
            <a:pPr>
              <a:spcAft>
                <a:spcPts val="300"/>
              </a:spcAft>
              <a:buNone/>
            </a:pPr>
            <a:r>
              <a:rPr lang="pt-BR" b="1" dirty="0" smtClean="0"/>
              <a:t>      multiplicação</a:t>
            </a:r>
          </a:p>
          <a:p>
            <a:pPr>
              <a:spcAft>
                <a:spcPts val="3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/=</a:t>
            </a:r>
            <a:r>
              <a:rPr lang="pt-BR" b="1" dirty="0" smtClean="0"/>
              <a:t>  Atribuição com </a:t>
            </a:r>
          </a:p>
          <a:p>
            <a:pPr>
              <a:spcAft>
                <a:spcPts val="300"/>
              </a:spcAft>
              <a:buNone/>
            </a:pPr>
            <a:r>
              <a:rPr lang="pt-BR" b="1" dirty="0" smtClean="0"/>
              <a:t>      divisão</a:t>
            </a:r>
          </a:p>
          <a:p>
            <a:pPr>
              <a:spcAft>
                <a:spcPts val="3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%=</a:t>
            </a:r>
            <a:r>
              <a:rPr lang="pt-BR" b="1" dirty="0" smtClean="0"/>
              <a:t> Atribuição com  </a:t>
            </a:r>
          </a:p>
          <a:p>
            <a:pPr>
              <a:spcAft>
                <a:spcPts val="300"/>
              </a:spcAft>
              <a:buNone/>
            </a:pPr>
            <a:r>
              <a:rPr lang="pt-BR" b="1" dirty="0" smtClean="0"/>
              <a:t>      módulo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114800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spcAft>
                <a:spcPts val="1200"/>
              </a:spcAft>
              <a:buNone/>
            </a:pPr>
            <a:endParaRPr lang="pt-BR" sz="100" b="1" dirty="0" smtClean="0">
              <a:solidFill>
                <a:srgbClr val="860000"/>
              </a:solidFill>
            </a:endParaRPr>
          </a:p>
          <a:p>
            <a:pPr algn="ctr"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Lógicos</a:t>
            </a:r>
          </a:p>
          <a:p>
            <a:pPr>
              <a:lnSpc>
                <a:spcPct val="200000"/>
              </a:lnSpc>
              <a:buNone/>
            </a:pPr>
            <a:r>
              <a:rPr lang="pt-BR" b="1" dirty="0" err="1" smtClean="0">
                <a:solidFill>
                  <a:srgbClr val="860000"/>
                </a:solidFill>
              </a:rPr>
              <a:t>or</a:t>
            </a:r>
            <a:r>
              <a:rPr lang="pt-BR" b="1" dirty="0" smtClean="0"/>
              <a:t>    “ou” lógico</a:t>
            </a:r>
          </a:p>
          <a:p>
            <a:pPr>
              <a:lnSpc>
                <a:spcPct val="200000"/>
              </a:lnSpc>
              <a:buNone/>
            </a:pPr>
            <a:r>
              <a:rPr lang="pt-BR" b="1" dirty="0" err="1" smtClean="0">
                <a:solidFill>
                  <a:srgbClr val="860000"/>
                </a:solidFill>
              </a:rPr>
              <a:t>xor</a:t>
            </a:r>
            <a:r>
              <a:rPr lang="pt-BR" b="1" dirty="0" smtClean="0"/>
              <a:t>  “ou” exclusivo</a:t>
            </a:r>
          </a:p>
          <a:p>
            <a:pPr>
              <a:lnSpc>
                <a:spcPct val="20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!      </a:t>
            </a:r>
            <a:r>
              <a:rPr lang="pt-BR" b="1" dirty="0" smtClean="0"/>
              <a:t>não (inversão)</a:t>
            </a:r>
          </a:p>
          <a:p>
            <a:pPr>
              <a:lnSpc>
                <a:spcPct val="20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&amp;&amp;</a:t>
            </a:r>
            <a:r>
              <a:rPr lang="pt-BR" b="1" dirty="0" smtClean="0"/>
              <a:t>   “e” lógico</a:t>
            </a:r>
          </a:p>
          <a:p>
            <a:pPr>
              <a:lnSpc>
                <a:spcPct val="20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|</a:t>
            </a:r>
            <a:r>
              <a:rPr lang="pt-BR" b="1" dirty="0" err="1" smtClean="0">
                <a:solidFill>
                  <a:srgbClr val="860000"/>
                </a:solidFill>
              </a:rPr>
              <a:t>|</a:t>
            </a:r>
            <a:r>
              <a:rPr lang="pt-BR" b="1" dirty="0" smtClean="0"/>
              <a:t>     “ou” lógico</a:t>
            </a:r>
            <a:endParaRPr lang="pt-BR" b="1" dirty="0" smtClean="0">
              <a:solidFill>
                <a:srgbClr val="8600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627383" y="1451534"/>
            <a:ext cx="4042792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Bit a bit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&amp;</a:t>
            </a:r>
            <a:r>
              <a:rPr lang="pt-BR" b="1" dirty="0" smtClean="0"/>
              <a:t>    “e” lógico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|</a:t>
            </a:r>
            <a:r>
              <a:rPr lang="pt-BR" b="1" dirty="0" smtClean="0"/>
              <a:t>     “ou” lógico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^</a:t>
            </a:r>
            <a:r>
              <a:rPr lang="pt-BR" b="1" dirty="0" smtClean="0"/>
              <a:t>    ou exclusivo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~</a:t>
            </a:r>
            <a:r>
              <a:rPr lang="pt-BR" b="1" dirty="0" smtClean="0"/>
              <a:t>    não (inversão)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&lt;&lt;</a:t>
            </a:r>
            <a:r>
              <a:rPr lang="pt-BR" b="1" dirty="0" smtClean="0"/>
              <a:t> </a:t>
            </a:r>
            <a:r>
              <a:rPr lang="pt-BR" b="1" dirty="0" err="1" smtClean="0"/>
              <a:t>shift</a:t>
            </a:r>
            <a:r>
              <a:rPr lang="pt-BR" b="1" dirty="0" smtClean="0"/>
              <a:t> </a:t>
            </a:r>
            <a:r>
              <a:rPr lang="pt-BR" b="1" dirty="0" err="1" smtClean="0"/>
              <a:t>left</a:t>
            </a:r>
            <a:endParaRPr lang="pt-BR" b="1" dirty="0" smtClean="0"/>
          </a:p>
          <a:p>
            <a:pPr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&gt;&gt;</a:t>
            </a:r>
            <a:r>
              <a:rPr lang="pt-BR" b="1" dirty="0" smtClean="0"/>
              <a:t> </a:t>
            </a:r>
            <a:r>
              <a:rPr lang="pt-BR" b="1" dirty="0" err="1" smtClean="0"/>
              <a:t>shift</a:t>
            </a:r>
            <a:r>
              <a:rPr lang="pt-BR" b="1" dirty="0" smtClean="0"/>
              <a:t> </a:t>
            </a:r>
            <a:r>
              <a:rPr lang="pt-BR" b="1" dirty="0" err="1" smtClean="0"/>
              <a:t>right</a:t>
            </a:r>
            <a:endParaRPr lang="pt-BR" b="1" dirty="0" smtClean="0">
              <a:solidFill>
                <a:srgbClr val="86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3682752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spcAft>
                <a:spcPts val="1200"/>
              </a:spcAft>
              <a:buNone/>
            </a:pPr>
            <a:endParaRPr lang="pt-BR" sz="100" b="1" dirty="0" smtClean="0">
              <a:solidFill>
                <a:srgbClr val="860000"/>
              </a:solidFill>
            </a:endParaRPr>
          </a:p>
          <a:p>
            <a:pPr algn="ctr"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Relacionais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==</a:t>
            </a:r>
            <a:r>
              <a:rPr lang="pt-BR" b="1" dirty="0" smtClean="0"/>
              <a:t>   igual a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!=</a:t>
            </a:r>
            <a:r>
              <a:rPr lang="pt-BR" b="1" dirty="0" smtClean="0"/>
              <a:t>    diferente de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&lt;</a:t>
            </a:r>
            <a:r>
              <a:rPr lang="pt-BR" b="1" dirty="0" smtClean="0"/>
              <a:t>     menor que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&gt;</a:t>
            </a:r>
            <a:r>
              <a:rPr lang="pt-BR" b="1" dirty="0" smtClean="0"/>
              <a:t>     maior que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&lt;=</a:t>
            </a:r>
            <a:r>
              <a:rPr lang="pt-BR" b="1" dirty="0" smtClean="0"/>
              <a:t>  menor ou igual a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&gt;=</a:t>
            </a:r>
            <a:r>
              <a:rPr lang="pt-BR" b="1" dirty="0" smtClean="0"/>
              <a:t>  maior ou igual a</a:t>
            </a:r>
            <a:endParaRPr lang="pt-BR" b="1" dirty="0" smtClean="0">
              <a:solidFill>
                <a:srgbClr val="8600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211960" y="1434909"/>
            <a:ext cx="4458215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50000"/>
              </a:lnSpc>
              <a:spcBef>
                <a:spcPts val="1200"/>
              </a:spcBef>
              <a:buNone/>
            </a:pPr>
            <a:r>
              <a:rPr lang="pt-BR" b="1" dirty="0" smtClean="0">
                <a:solidFill>
                  <a:srgbClr val="860000"/>
                </a:solidFill>
              </a:rPr>
              <a:t>Unários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pt-BR" b="1" dirty="0" smtClean="0">
                <a:solidFill>
                  <a:srgbClr val="860000"/>
                </a:solidFill>
              </a:rPr>
              <a:t>++</a:t>
            </a:r>
            <a:r>
              <a:rPr lang="pt-BR" b="1" dirty="0" smtClean="0"/>
              <a:t>  incremento</a:t>
            </a:r>
          </a:p>
          <a:p>
            <a:pPr>
              <a:lnSpc>
                <a:spcPct val="20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--</a:t>
            </a:r>
            <a:r>
              <a:rPr lang="pt-BR" b="1" dirty="0" smtClean="0"/>
              <a:t>   decremento</a:t>
            </a:r>
          </a:p>
          <a:p>
            <a:pPr>
              <a:lnSpc>
                <a:spcPct val="200000"/>
              </a:lnSpc>
              <a:buNone/>
            </a:pPr>
            <a:endParaRPr lang="pt-BR" sz="1200" b="1" dirty="0" smtClean="0"/>
          </a:p>
          <a:p>
            <a:pPr>
              <a:buNone/>
            </a:pPr>
            <a:r>
              <a:rPr lang="pt-BR" b="1" dirty="0" smtClean="0">
                <a:solidFill>
                  <a:srgbClr val="860000"/>
                </a:solidFill>
              </a:rPr>
              <a:t>Expressão condicional</a:t>
            </a:r>
          </a:p>
          <a:p>
            <a:pPr>
              <a:buNone/>
            </a:pPr>
            <a:endParaRPr lang="pt-BR" b="1" dirty="0" smtClean="0">
              <a:solidFill>
                <a:srgbClr val="860000"/>
              </a:solidFill>
            </a:endParaRPr>
          </a:p>
          <a:p>
            <a:pPr>
              <a:buNone/>
            </a:pPr>
            <a:r>
              <a:rPr lang="pt-BR" b="1" dirty="0" smtClean="0">
                <a:solidFill>
                  <a:srgbClr val="860000"/>
                </a:solidFill>
              </a:rPr>
              <a:t>(</a:t>
            </a:r>
            <a:r>
              <a:rPr lang="pt-BR" b="1" dirty="0" smtClean="0"/>
              <a:t>expr1</a:t>
            </a:r>
            <a:r>
              <a:rPr lang="pt-BR" b="1" dirty="0" smtClean="0">
                <a:solidFill>
                  <a:srgbClr val="860000"/>
                </a:solidFill>
              </a:rPr>
              <a:t>)?(</a:t>
            </a:r>
            <a:r>
              <a:rPr lang="pt-BR" b="1" dirty="0" smtClean="0"/>
              <a:t>expr2</a:t>
            </a:r>
            <a:r>
              <a:rPr lang="pt-BR" b="1" dirty="0" smtClean="0">
                <a:solidFill>
                  <a:srgbClr val="860000"/>
                </a:solidFill>
              </a:rPr>
              <a:t>):(</a:t>
            </a:r>
            <a:r>
              <a:rPr lang="pt-BR" b="1" dirty="0" smtClean="0"/>
              <a:t> expr3</a:t>
            </a:r>
            <a:r>
              <a:rPr lang="pt-BR" dirty="0" smtClean="0">
                <a:solidFill>
                  <a:srgbClr val="860000"/>
                </a:solidFill>
              </a:rPr>
              <a:t>)</a:t>
            </a:r>
            <a:endParaRPr lang="pt-BR" b="1" dirty="0" smtClean="0">
              <a:solidFill>
                <a:srgbClr val="86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spcAft>
                <a:spcPts val="1200"/>
              </a:spcAft>
              <a:buNone/>
            </a:pPr>
            <a:endParaRPr lang="pt-BR" sz="100" b="1" dirty="0" smtClean="0">
              <a:solidFill>
                <a:srgbClr val="860000"/>
              </a:solidFill>
            </a:endParaRPr>
          </a:p>
          <a:p>
            <a:pPr algn="ctr"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EXEMPLOS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rgbClr val="002060"/>
                </a:solidFill>
              </a:rPr>
              <a:t>   $a = $b = 10;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rgbClr val="002060"/>
                </a:solidFill>
              </a:rPr>
              <a:t>   $c = $a + $b;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rgbClr val="002060"/>
                </a:solidFill>
              </a:rPr>
              <a:t>   $a++;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rgbClr val="002060"/>
                </a:solidFill>
              </a:rPr>
              <a:t>   --$b;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rgbClr val="002060"/>
                </a:solidFill>
              </a:rPr>
              <a:t>   $d = $a % $b;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rgbClr val="002060"/>
                </a:solidFill>
              </a:rPr>
              <a:t>   $d += $c;</a:t>
            </a:r>
          </a:p>
          <a:p>
            <a:pPr>
              <a:lnSpc>
                <a:spcPct val="150000"/>
              </a:lnSpc>
              <a:buNone/>
            </a:pPr>
            <a:endParaRPr lang="pt-BR" b="1" dirty="0" smtClean="0">
              <a:solidFill>
                <a:srgbClr val="860000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pt-BR" b="1" dirty="0" smtClean="0">
              <a:solidFill>
                <a:srgbClr val="860000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pt-BR" b="1" dirty="0" smtClean="0">
              <a:solidFill>
                <a:srgbClr val="8600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x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spcBef>
                <a:spcPts val="300"/>
              </a:spcBef>
              <a:spcAft>
                <a:spcPts val="1200"/>
              </a:spcAft>
              <a:buNone/>
            </a:pPr>
            <a:endParaRPr lang="pt-BR" sz="100" b="1" dirty="0" smtClean="0">
              <a:solidFill>
                <a:srgbClr val="860000"/>
              </a:solidFill>
            </a:endParaRPr>
          </a:p>
          <a:p>
            <a:pPr algn="ctr"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860000"/>
                </a:solidFill>
              </a:rPr>
              <a:t>EXERCÍCIO</a:t>
            </a:r>
          </a:p>
          <a:p>
            <a:pPr>
              <a:lnSpc>
                <a:spcPct val="150000"/>
              </a:lnSpc>
              <a:buNone/>
            </a:pPr>
            <a:r>
              <a:rPr lang="pt-BR" b="1" dirty="0" smtClean="0">
                <a:solidFill>
                  <a:srgbClr val="002060"/>
                </a:solidFill>
              </a:rPr>
              <a:t>1) Solicite 3 medidas ao usuário e verifique se elas   podem formar um triângulo. Se sim, de que tipo: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rgbClr val="002060"/>
                </a:solidFill>
              </a:rPr>
              <a:t>Equilátero </a:t>
            </a:r>
            <a:r>
              <a:rPr lang="pt-BR" b="1" dirty="0" smtClean="0"/>
              <a:t>– 3 lados iguais;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rgbClr val="002060"/>
                </a:solidFill>
              </a:rPr>
              <a:t>Isósceles   </a:t>
            </a:r>
            <a:r>
              <a:rPr lang="pt-BR" b="1" dirty="0" smtClean="0"/>
              <a:t>- 2 lados iguais;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rgbClr val="002060"/>
                </a:solidFill>
              </a:rPr>
              <a:t>Escaleno   </a:t>
            </a:r>
            <a:r>
              <a:rPr lang="pt-BR" b="1" dirty="0" smtClean="0"/>
              <a:t>- 3 lados diferentes.</a:t>
            </a:r>
          </a:p>
          <a:p>
            <a:pPr>
              <a:lnSpc>
                <a:spcPct val="150000"/>
              </a:lnSpc>
              <a:buNone/>
            </a:pPr>
            <a:r>
              <a:rPr lang="pt-BR" b="1" smtClean="0">
                <a:solidFill>
                  <a:srgbClr val="002060"/>
                </a:solidFill>
              </a:rPr>
              <a:t>Utilize </a:t>
            </a:r>
            <a:r>
              <a:rPr lang="pt-BR" b="1" smtClean="0">
                <a:solidFill>
                  <a:srgbClr val="002060"/>
                </a:solidFill>
              </a:rPr>
              <a:t>um formulário </a:t>
            </a:r>
            <a:r>
              <a:rPr lang="pt-BR" b="1" dirty="0" smtClean="0">
                <a:solidFill>
                  <a:srgbClr val="002060"/>
                </a:solidFill>
              </a:rPr>
              <a:t>para solicitar os dados.</a:t>
            </a:r>
            <a:endParaRPr lang="pt-BR" b="1" dirty="0" smtClean="0">
              <a:solidFill>
                <a:srgbClr val="860000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pt-BR" b="1" dirty="0" smtClean="0">
              <a:solidFill>
                <a:srgbClr val="860000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pt-BR" b="1" dirty="0" smtClean="0">
              <a:solidFill>
                <a:srgbClr val="8600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x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1143000"/>
          </a:xfr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endParaRPr lang="pt-BR" sz="100" b="1" dirty="0" smtClean="0">
              <a:solidFill>
                <a:srgbClr val="860000"/>
              </a:solidFill>
            </a:endParaRPr>
          </a:p>
          <a:p>
            <a:pPr algn="ctr">
              <a:spcBef>
                <a:spcPts val="600"/>
              </a:spcBef>
              <a:buNone/>
            </a:pPr>
            <a:endParaRPr lang="pt-BR" sz="200" b="1" dirty="0" smtClean="0">
              <a:solidFill>
                <a:srgbClr val="860000"/>
              </a:solidFill>
            </a:endParaRPr>
          </a:p>
          <a:p>
            <a:pPr algn="ctr">
              <a:spcBef>
                <a:spcPts val="600"/>
              </a:spcBef>
              <a:buNone/>
            </a:pPr>
            <a:r>
              <a:rPr lang="pt-BR" sz="2200" b="1" dirty="0" smtClean="0">
                <a:solidFill>
                  <a:srgbClr val="860000"/>
                </a:solidFill>
              </a:rPr>
              <a:t>HISTÓRICO</a:t>
            </a:r>
          </a:p>
          <a:p>
            <a:pPr>
              <a:spcBef>
                <a:spcPts val="600"/>
              </a:spcBef>
            </a:pPr>
            <a:r>
              <a:rPr lang="pt-BR" sz="2200" b="1" dirty="0" smtClean="0">
                <a:solidFill>
                  <a:srgbClr val="002060"/>
                </a:solidFill>
              </a:rPr>
              <a:t>O PHP foi criado em 1994 por </a:t>
            </a:r>
            <a:r>
              <a:rPr lang="pt-BR" sz="2200" b="1" dirty="0" err="1" smtClean="0">
                <a:solidFill>
                  <a:srgbClr val="002060"/>
                </a:solidFill>
              </a:rPr>
              <a:t>Rasmus</a:t>
            </a:r>
            <a:r>
              <a:rPr lang="pt-BR" sz="2200" b="1" dirty="0" smtClean="0">
                <a:solidFill>
                  <a:srgbClr val="002060"/>
                </a:solidFill>
              </a:rPr>
              <a:t> </a:t>
            </a:r>
            <a:r>
              <a:rPr lang="pt-BR" sz="2200" b="1" dirty="0" err="1" smtClean="0">
                <a:solidFill>
                  <a:srgbClr val="002060"/>
                </a:solidFill>
              </a:rPr>
              <a:t>Lerdof</a:t>
            </a:r>
            <a:r>
              <a:rPr lang="pt-BR" sz="2200" b="1" dirty="0" smtClean="0"/>
              <a:t>.               A primeira versão do PHP foi um simples conjunto de binários </a:t>
            </a:r>
            <a:r>
              <a:rPr lang="pt-BR" sz="2200" b="1" dirty="0" err="1" smtClean="0"/>
              <a:t>Common</a:t>
            </a:r>
            <a:r>
              <a:rPr lang="pt-BR" sz="2200" b="1" dirty="0" smtClean="0"/>
              <a:t> Gateway Interface (CGI) escrito em linguagem de programação C.</a:t>
            </a:r>
          </a:p>
          <a:p>
            <a:pPr>
              <a:spcBef>
                <a:spcPts val="1200"/>
              </a:spcBef>
            </a:pPr>
            <a:r>
              <a:rPr lang="pt-BR" sz="2200" b="1" dirty="0" smtClean="0"/>
              <a:t> Originalmente usado para acompanhamento de visitas para seu currículo online, </a:t>
            </a:r>
            <a:r>
              <a:rPr lang="pt-BR" sz="2200" b="1" dirty="0" err="1" smtClean="0"/>
              <a:t>Rasmus</a:t>
            </a:r>
            <a:r>
              <a:rPr lang="pt-BR" sz="2200" b="1" dirty="0" smtClean="0"/>
              <a:t> nomeou o conjunto de scripts de "</a:t>
            </a:r>
            <a:r>
              <a:rPr lang="pt-BR" sz="2200" b="1" dirty="0" err="1" smtClean="0">
                <a:solidFill>
                  <a:srgbClr val="002060"/>
                </a:solidFill>
              </a:rPr>
              <a:t>Personal</a:t>
            </a:r>
            <a:r>
              <a:rPr lang="pt-BR" sz="2200" b="1" dirty="0" smtClean="0">
                <a:solidFill>
                  <a:srgbClr val="002060"/>
                </a:solidFill>
              </a:rPr>
              <a:t> Home Page </a:t>
            </a:r>
            <a:r>
              <a:rPr lang="pt-BR" sz="2200" b="1" dirty="0" err="1" smtClean="0">
                <a:solidFill>
                  <a:srgbClr val="002060"/>
                </a:solidFill>
              </a:rPr>
              <a:t>Tools</a:t>
            </a:r>
            <a:r>
              <a:rPr lang="pt-BR" sz="2200" b="1" dirty="0" smtClean="0">
                <a:solidFill>
                  <a:srgbClr val="441D61"/>
                </a:solidFill>
              </a:rPr>
              <a:t>" </a:t>
            </a:r>
            <a:r>
              <a:rPr lang="pt-BR" sz="2200" b="1" dirty="0" smtClean="0"/>
              <a:t>mais frequentemente referenciado como "PHP </a:t>
            </a:r>
            <a:r>
              <a:rPr lang="pt-BR" sz="2200" b="1" dirty="0" err="1" smtClean="0"/>
              <a:t>Tools</a:t>
            </a:r>
            <a:r>
              <a:rPr lang="pt-BR" sz="2200" b="1" dirty="0" smtClean="0"/>
              <a:t>”.</a:t>
            </a:r>
          </a:p>
          <a:p>
            <a:pPr>
              <a:spcBef>
                <a:spcPts val="1200"/>
              </a:spcBef>
            </a:pPr>
            <a:r>
              <a:rPr lang="pt-BR" sz="2200" b="1" dirty="0" smtClean="0"/>
              <a:t>Ao longo do tempo, mais </a:t>
            </a:r>
            <a:r>
              <a:rPr lang="pt-BR" sz="2200" b="1" dirty="0" smtClean="0">
                <a:solidFill>
                  <a:srgbClr val="002060"/>
                </a:solidFill>
              </a:rPr>
              <a:t>funcionalidades foram cobiçadas </a:t>
            </a:r>
            <a:r>
              <a:rPr lang="pt-BR" sz="2200" b="1" dirty="0" smtClean="0"/>
              <a:t>e </a:t>
            </a:r>
            <a:r>
              <a:rPr lang="pt-BR" sz="2200" b="1" dirty="0" err="1" smtClean="0"/>
              <a:t>Rasmus</a:t>
            </a:r>
            <a:r>
              <a:rPr lang="pt-BR" sz="2200" b="1" dirty="0" smtClean="0"/>
              <a:t> reescreveu o PHP </a:t>
            </a:r>
            <a:r>
              <a:rPr lang="pt-BR" sz="2200" b="1" dirty="0" err="1" smtClean="0"/>
              <a:t>Tools</a:t>
            </a:r>
            <a:r>
              <a:rPr lang="pt-BR" sz="2200" b="1" dirty="0" smtClean="0"/>
              <a:t>, produzindo uma maior e rica implementação. </a:t>
            </a:r>
          </a:p>
          <a:p>
            <a:pPr algn="ctr">
              <a:lnSpc>
                <a:spcPct val="300000"/>
              </a:lnSpc>
              <a:spcBef>
                <a:spcPts val="0"/>
              </a:spcBef>
              <a:buNone/>
            </a:pPr>
            <a:endParaRPr lang="pt-BR" b="1" dirty="0" smtClean="0">
              <a:solidFill>
                <a:srgbClr val="860000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1143000"/>
          </a:xfr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endParaRPr lang="pt-BR" sz="100" b="1" dirty="0" smtClean="0">
              <a:solidFill>
                <a:srgbClr val="860000"/>
              </a:solidFill>
            </a:endParaRPr>
          </a:p>
          <a:p>
            <a:pPr>
              <a:spcBef>
                <a:spcPts val="1200"/>
              </a:spcBef>
            </a:pPr>
            <a:endParaRPr lang="pt-BR" sz="200" b="1" dirty="0" smtClean="0"/>
          </a:p>
          <a:p>
            <a:pPr>
              <a:spcBef>
                <a:spcPts val="600"/>
              </a:spcBef>
            </a:pPr>
            <a:r>
              <a:rPr lang="pt-BR" sz="2200" b="1" dirty="0" smtClean="0"/>
              <a:t>O novo modelo foi capaz de </a:t>
            </a:r>
            <a:r>
              <a:rPr lang="pt-BR" sz="2200" b="1" dirty="0" smtClean="0">
                <a:solidFill>
                  <a:srgbClr val="002060"/>
                </a:solidFill>
              </a:rPr>
              <a:t>interações com Banco de Dados </a:t>
            </a:r>
            <a:r>
              <a:rPr lang="pt-BR" sz="2200" b="1" dirty="0" smtClean="0"/>
              <a:t>e mais, fornecendo uma estrutura no qual os usuários poderiam desenvolver simples e </a:t>
            </a:r>
            <a:r>
              <a:rPr lang="pt-BR" sz="2200" b="1" dirty="0" smtClean="0">
                <a:solidFill>
                  <a:srgbClr val="002060"/>
                </a:solidFill>
              </a:rPr>
              <a:t>dinâmicas aplicações web</a:t>
            </a:r>
            <a:r>
              <a:rPr lang="pt-BR" sz="2200" b="1" dirty="0" smtClean="0"/>
              <a:t>, como um livros de visitas. </a:t>
            </a:r>
          </a:p>
          <a:p>
            <a:pPr>
              <a:spcBef>
                <a:spcPts val="1200"/>
              </a:spcBef>
            </a:pPr>
            <a:r>
              <a:rPr lang="pt-BR" sz="2200" b="1" dirty="0" smtClean="0"/>
              <a:t>Em Junho de 1995, </a:t>
            </a:r>
            <a:r>
              <a:rPr lang="pt-BR" sz="2200" b="1" dirty="0" err="1" smtClean="0">
                <a:solidFill>
                  <a:srgbClr val="002060"/>
                </a:solidFill>
              </a:rPr>
              <a:t>Rasmus</a:t>
            </a:r>
            <a:r>
              <a:rPr lang="pt-BR" sz="2200" b="1" dirty="0" smtClean="0">
                <a:solidFill>
                  <a:srgbClr val="002060"/>
                </a:solidFill>
              </a:rPr>
              <a:t> liberou o código fonte do PHP </a:t>
            </a:r>
            <a:r>
              <a:rPr lang="pt-BR" sz="2200" b="1" dirty="0" err="1" smtClean="0">
                <a:solidFill>
                  <a:srgbClr val="002060"/>
                </a:solidFill>
              </a:rPr>
              <a:t>Tools</a:t>
            </a:r>
            <a:r>
              <a:rPr lang="pt-BR" sz="2200" b="1" dirty="0" smtClean="0"/>
              <a:t> para o público, o qual permitiu e encorajou usuários para fornecerem correções para </a:t>
            </a:r>
            <a:r>
              <a:rPr lang="pt-BR" sz="2200" b="1" i="1" dirty="0" err="1" smtClean="0"/>
              <a:t>bugs</a:t>
            </a:r>
            <a:r>
              <a:rPr lang="pt-BR" sz="2200" b="1" dirty="0" smtClean="0"/>
              <a:t> no código, e em geral, aperfeiçoá-lo.</a:t>
            </a:r>
          </a:p>
          <a:p>
            <a:pPr>
              <a:spcBef>
                <a:spcPts val="1200"/>
              </a:spcBef>
            </a:pPr>
            <a:r>
              <a:rPr lang="pt-BR" sz="2200" b="1" dirty="0" smtClean="0"/>
              <a:t>Após as modificações ocorridas no PHP, ele ganhou um novo significado: </a:t>
            </a:r>
            <a:r>
              <a:rPr lang="pt-BR" sz="2200" b="1" dirty="0" err="1" smtClean="0">
                <a:solidFill>
                  <a:srgbClr val="002060"/>
                </a:solidFill>
              </a:rPr>
              <a:t>HyperText</a:t>
            </a:r>
            <a:r>
              <a:rPr lang="pt-BR" sz="2200" b="1" dirty="0" smtClean="0">
                <a:solidFill>
                  <a:srgbClr val="002060"/>
                </a:solidFill>
              </a:rPr>
              <a:t> </a:t>
            </a:r>
            <a:r>
              <a:rPr lang="pt-BR" sz="2200" b="1" dirty="0" err="1" smtClean="0">
                <a:solidFill>
                  <a:srgbClr val="002060"/>
                </a:solidFill>
              </a:rPr>
              <a:t>Preprocessor</a:t>
            </a:r>
            <a:r>
              <a:rPr lang="pt-BR" sz="2200" b="1" dirty="0" smtClean="0"/>
              <a:t>, mas o produto  acabou permanecendo com o nome original (PHP) por votação da comunidade.</a:t>
            </a:r>
          </a:p>
          <a:p>
            <a:pPr>
              <a:spcBef>
                <a:spcPts val="1200"/>
              </a:spcBef>
            </a:pPr>
            <a:endParaRPr lang="pt-BR" sz="2200" b="1" dirty="0" smtClean="0">
              <a:solidFill>
                <a:srgbClr val="860000"/>
              </a:solidFill>
            </a:endParaRPr>
          </a:p>
          <a:p>
            <a:pPr algn="ctr">
              <a:lnSpc>
                <a:spcPct val="300000"/>
              </a:lnSpc>
              <a:spcBef>
                <a:spcPts val="0"/>
              </a:spcBef>
              <a:buNone/>
            </a:pPr>
            <a:endParaRPr lang="pt-BR" b="1" dirty="0" smtClean="0">
              <a:solidFill>
                <a:srgbClr val="860000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1143000"/>
          </a:xfr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lvl="0" algn="ctr">
              <a:buNone/>
            </a:pPr>
            <a:endParaRPr lang="pt-BR" sz="600" b="1" dirty="0" smtClean="0">
              <a:solidFill>
                <a:srgbClr val="860000"/>
              </a:solidFill>
            </a:endParaRPr>
          </a:p>
          <a:p>
            <a:pPr algn="ctr">
              <a:spcAft>
                <a:spcPts val="4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INSTRUÇÕES</a:t>
            </a:r>
          </a:p>
          <a:p>
            <a:r>
              <a:rPr lang="pt-BR" b="1" dirty="0" smtClean="0"/>
              <a:t>Para testar scripts PHP é necessário um servidor que lhe dê suporte. Utilizaremos o </a:t>
            </a:r>
            <a:r>
              <a:rPr lang="pt-BR" b="1" dirty="0" smtClean="0">
                <a:solidFill>
                  <a:srgbClr val="002060"/>
                </a:solidFill>
              </a:rPr>
              <a:t>Apache. </a:t>
            </a:r>
          </a:p>
          <a:p>
            <a:pPr>
              <a:buNone/>
            </a:pPr>
            <a:endParaRPr lang="pt-BR" sz="1000" b="1" dirty="0" smtClean="0"/>
          </a:p>
          <a:p>
            <a:r>
              <a:rPr lang="pt-BR" b="1" dirty="0" smtClean="0"/>
              <a:t>O Banco de Dados que será utilizado para testes com scripts PHP será o </a:t>
            </a:r>
            <a:r>
              <a:rPr lang="pt-BR" b="1" dirty="0" err="1" smtClean="0">
                <a:solidFill>
                  <a:srgbClr val="002060"/>
                </a:solidFill>
              </a:rPr>
              <a:t>MySQL</a:t>
            </a:r>
            <a:r>
              <a:rPr lang="pt-BR" b="1" dirty="0" smtClean="0">
                <a:solidFill>
                  <a:srgbClr val="002060"/>
                </a:solidFill>
              </a:rPr>
              <a:t>. </a:t>
            </a:r>
          </a:p>
          <a:p>
            <a:pPr>
              <a:buNone/>
            </a:pPr>
            <a:r>
              <a:rPr lang="pt-BR" sz="1000" b="1" dirty="0" smtClean="0"/>
              <a:t> </a:t>
            </a:r>
          </a:p>
          <a:p>
            <a:r>
              <a:rPr lang="pt-BR" b="1" dirty="0" smtClean="0"/>
              <a:t>Um exemplo de pacote pronto para execução de um ambiente Apache + PHP + </a:t>
            </a:r>
            <a:r>
              <a:rPr lang="pt-BR" b="1" dirty="0" err="1" smtClean="0"/>
              <a:t>MySQL</a:t>
            </a:r>
            <a:r>
              <a:rPr lang="pt-BR" b="1" dirty="0" smtClean="0"/>
              <a:t> é o </a:t>
            </a:r>
            <a:r>
              <a:rPr lang="pt-BR" b="1" dirty="0" err="1" smtClean="0">
                <a:solidFill>
                  <a:srgbClr val="002060"/>
                </a:solidFill>
              </a:rPr>
              <a:t>EasyPHP</a:t>
            </a:r>
            <a:r>
              <a:rPr lang="pt-BR" b="1" dirty="0" smtClean="0"/>
              <a:t> </a:t>
            </a:r>
            <a:r>
              <a:rPr lang="pt-BR" dirty="0" smtClean="0">
                <a:solidFill>
                  <a:srgbClr val="860000"/>
                </a:solidFill>
              </a:rPr>
              <a:t>(http://www.easyphp.org). </a:t>
            </a:r>
            <a:r>
              <a:rPr lang="pt-BR" b="1" dirty="0" smtClean="0"/>
              <a:t>É gratuito!</a:t>
            </a:r>
          </a:p>
          <a:p>
            <a:pPr>
              <a:buNone/>
            </a:pPr>
            <a:r>
              <a:rPr lang="pt-BR" sz="1200" b="1" dirty="0" smtClean="0"/>
              <a:t> </a:t>
            </a:r>
            <a:endParaRPr lang="pt-BR" sz="1000" b="1" dirty="0" smtClean="0"/>
          </a:p>
          <a:p>
            <a:r>
              <a:rPr lang="pt-BR" b="1" dirty="0" smtClean="0"/>
              <a:t>Qualquer editor de textos pode ser utilizado para escrever os scripts PHP. Usaremos o </a:t>
            </a:r>
            <a:r>
              <a:rPr lang="pt-BR" b="1" dirty="0" err="1" smtClean="0">
                <a:solidFill>
                  <a:srgbClr val="002060"/>
                </a:solidFill>
              </a:rPr>
              <a:t>NotePad</a:t>
            </a:r>
            <a:r>
              <a:rPr lang="pt-BR" b="1" dirty="0" smtClean="0">
                <a:solidFill>
                  <a:srgbClr val="002060"/>
                </a:solidFill>
              </a:rPr>
              <a:t> ++.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 algn="ctr">
              <a:lnSpc>
                <a:spcPct val="300000"/>
              </a:lnSpc>
              <a:spcBef>
                <a:spcPts val="0"/>
              </a:spcBef>
              <a:buNone/>
            </a:pPr>
            <a:endParaRPr lang="pt-BR" b="1" dirty="0" smtClean="0">
              <a:solidFill>
                <a:srgbClr val="860000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1143000"/>
          </a:xfrm>
          <a:solidFill>
            <a:schemeClr val="accent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endParaRPr lang="pt-BR" sz="1200" dirty="0" smtClean="0"/>
          </a:p>
          <a:p>
            <a:r>
              <a:rPr lang="pt-BR" b="1" dirty="0" smtClean="0"/>
              <a:t>As páginas PHP devem ser salvas no diretório raiz do servidor, com a extensão </a:t>
            </a:r>
            <a:r>
              <a:rPr lang="pt-BR" b="1" dirty="0" smtClean="0">
                <a:solidFill>
                  <a:srgbClr val="002060"/>
                </a:solidFill>
              </a:rPr>
              <a:t>.</a:t>
            </a:r>
            <a:r>
              <a:rPr lang="pt-BR" b="1" dirty="0" err="1" smtClean="0">
                <a:solidFill>
                  <a:srgbClr val="002060"/>
                </a:solidFill>
              </a:rPr>
              <a:t>php</a:t>
            </a:r>
            <a:r>
              <a:rPr lang="pt-BR" b="1" dirty="0" smtClean="0"/>
              <a:t>. </a:t>
            </a:r>
          </a:p>
          <a:p>
            <a:pPr>
              <a:buNone/>
            </a:pPr>
            <a:endParaRPr lang="pt-BR" sz="1600" b="1" dirty="0" smtClean="0"/>
          </a:p>
          <a:p>
            <a:r>
              <a:rPr lang="pt-BR" b="1" dirty="0" smtClean="0"/>
              <a:t>Para testes locais com o </a:t>
            </a:r>
            <a:r>
              <a:rPr lang="pt-BR" b="1" dirty="0" err="1" smtClean="0"/>
              <a:t>EasyPHP</a:t>
            </a:r>
            <a:r>
              <a:rPr lang="pt-BR" b="1" dirty="0" smtClean="0"/>
              <a:t>, a pasta padrão é </a:t>
            </a:r>
            <a:r>
              <a:rPr lang="pt-BR" b="1" dirty="0" smtClean="0">
                <a:solidFill>
                  <a:srgbClr val="002060"/>
                </a:solidFill>
              </a:rPr>
              <a:t>c:\Arquivos de programas\</a:t>
            </a:r>
            <a:r>
              <a:rPr lang="pt-BR" b="1" dirty="0" err="1" smtClean="0">
                <a:solidFill>
                  <a:srgbClr val="002060"/>
                </a:solidFill>
              </a:rPr>
              <a:t>EasyPHP</a:t>
            </a:r>
            <a:r>
              <a:rPr lang="pt-BR" b="1" dirty="0" smtClean="0">
                <a:solidFill>
                  <a:srgbClr val="002060"/>
                </a:solidFill>
              </a:rPr>
              <a:t>\</a:t>
            </a:r>
            <a:r>
              <a:rPr lang="pt-BR" b="1" dirty="0" err="1" smtClean="0">
                <a:solidFill>
                  <a:srgbClr val="002060"/>
                </a:solidFill>
              </a:rPr>
              <a:t>www</a:t>
            </a:r>
            <a:r>
              <a:rPr lang="pt-BR" b="1" dirty="0" smtClean="0">
                <a:solidFill>
                  <a:srgbClr val="002060"/>
                </a:solidFill>
              </a:rPr>
              <a:t>...</a:t>
            </a:r>
          </a:p>
          <a:p>
            <a:pPr>
              <a:buNone/>
            </a:pPr>
            <a:r>
              <a:rPr lang="pt-BR" sz="1600" b="1" dirty="0" smtClean="0"/>
              <a:t> </a:t>
            </a:r>
          </a:p>
          <a:p>
            <a:r>
              <a:rPr lang="pt-BR" b="1" dirty="0" smtClean="0"/>
              <a:t>Para acessar uma página, deve-se ativar o </a:t>
            </a:r>
            <a:r>
              <a:rPr lang="pt-BR" b="1" dirty="0" err="1" smtClean="0"/>
              <a:t>EasyPHP</a:t>
            </a:r>
            <a:r>
              <a:rPr lang="pt-BR" b="1" dirty="0" smtClean="0"/>
              <a:t>, abrir o navegador, digitar o nome do domínio </a:t>
            </a:r>
            <a:r>
              <a:rPr lang="pt-BR" b="1" dirty="0" smtClean="0">
                <a:solidFill>
                  <a:srgbClr val="002060"/>
                </a:solidFill>
              </a:rPr>
              <a:t>(http://127.0.0.1) </a:t>
            </a:r>
            <a:r>
              <a:rPr lang="pt-BR" b="1" dirty="0" smtClean="0"/>
              <a:t>e o nome da página .</a:t>
            </a:r>
            <a:r>
              <a:rPr lang="pt-BR" b="1" dirty="0" err="1" smtClean="0"/>
              <a:t>php</a:t>
            </a:r>
            <a:r>
              <a:rPr lang="pt-BR" b="1" dirty="0" smtClean="0"/>
              <a:t>. </a:t>
            </a:r>
          </a:p>
          <a:p>
            <a:pPr>
              <a:buNone/>
            </a:pPr>
            <a:endParaRPr lang="pt-BR" sz="1600" b="1" dirty="0" smtClean="0"/>
          </a:p>
          <a:p>
            <a:r>
              <a:rPr lang="pt-BR" b="1" dirty="0" smtClean="0"/>
              <a:t>Quando o </a:t>
            </a:r>
            <a:r>
              <a:rPr lang="pt-BR" b="1" dirty="0" err="1" smtClean="0"/>
              <a:t>EasyPHP</a:t>
            </a:r>
            <a:r>
              <a:rPr lang="pt-BR" b="1" dirty="0" smtClean="0"/>
              <a:t> está sendo executado, </a:t>
            </a:r>
            <a:r>
              <a:rPr lang="pt-BR" b="1" dirty="0" smtClean="0">
                <a:solidFill>
                  <a:srgbClr val="002060"/>
                </a:solidFill>
              </a:rPr>
              <a:t>o ícone </a:t>
            </a:r>
          </a:p>
          <a:p>
            <a:pPr>
              <a:buNone/>
            </a:pPr>
            <a:r>
              <a:rPr lang="pt-BR" b="1" dirty="0" smtClean="0"/>
              <a:t>       aparece ao lado do relógio do Windows.</a:t>
            </a:r>
            <a:r>
              <a:rPr lang="pt-BR" dirty="0" smtClean="0"/>
              <a:t> </a:t>
            </a:r>
          </a:p>
          <a:p>
            <a:pPr>
              <a:buNone/>
            </a:pPr>
            <a:r>
              <a:rPr lang="pt-BR" dirty="0" smtClean="0"/>
              <a:t> </a:t>
            </a:r>
          </a:p>
          <a:p>
            <a:pPr algn="ctr">
              <a:lnSpc>
                <a:spcPct val="300000"/>
              </a:lnSpc>
              <a:spcBef>
                <a:spcPts val="0"/>
              </a:spcBef>
              <a:buNone/>
            </a:pPr>
            <a:endParaRPr lang="pt-BR" b="1" dirty="0" smtClean="0">
              <a:solidFill>
                <a:srgbClr val="860000"/>
              </a:solidFill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647" y="5805264"/>
            <a:ext cx="345429" cy="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CODIFICAÇÃO PHP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O código PHP é delimitado por </a:t>
            </a:r>
            <a:r>
              <a:rPr lang="pt-BR" b="1" i="1" dirty="0" err="1" smtClean="0">
                <a:solidFill>
                  <a:srgbClr val="002060"/>
                </a:solidFill>
              </a:rPr>
              <a:t>tags</a:t>
            </a:r>
            <a:r>
              <a:rPr lang="pt-BR" b="1" dirty="0" smtClean="0">
                <a:solidFill>
                  <a:srgbClr val="002060"/>
                </a:solidFill>
              </a:rPr>
              <a:t> iniciais e finais</a:t>
            </a:r>
            <a:r>
              <a:rPr lang="pt-BR" b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 smtClean="0">
                <a:solidFill>
                  <a:srgbClr val="002060"/>
                </a:solidFill>
              </a:rPr>
              <a:t>   </a:t>
            </a:r>
            <a:r>
              <a:rPr lang="pt-BR" b="1" dirty="0" smtClean="0">
                <a:solidFill>
                  <a:srgbClr val="C00000"/>
                </a:solidFill>
              </a:rPr>
              <a:t>&lt;?</a:t>
            </a:r>
            <a:r>
              <a:rPr lang="pt-BR" b="1" dirty="0" err="1" smtClean="0">
                <a:solidFill>
                  <a:srgbClr val="C00000"/>
                </a:solidFill>
              </a:rPr>
              <a:t>php</a:t>
            </a:r>
            <a:r>
              <a:rPr lang="pt-BR" b="1" dirty="0" smtClean="0">
                <a:solidFill>
                  <a:srgbClr val="C00000"/>
                </a:solidFill>
              </a:rPr>
              <a:t>    </a:t>
            </a:r>
            <a:r>
              <a:rPr lang="pt-BR" b="1" dirty="0" smtClean="0"/>
              <a:t>.....</a:t>
            </a:r>
            <a:r>
              <a:rPr lang="pt-BR" b="1" dirty="0" smtClean="0">
                <a:solidFill>
                  <a:srgbClr val="C00000"/>
                </a:solidFill>
              </a:rPr>
              <a:t>     ?&gt;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 smtClean="0"/>
              <a:t>   </a:t>
            </a:r>
            <a:r>
              <a:rPr lang="pt-BR" dirty="0" smtClean="0"/>
              <a:t>(Podem estar contidas em páginas HTML ou não).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pt-BR" sz="1400" b="1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Finaliza-se as sentenças com o </a:t>
            </a:r>
            <a:r>
              <a:rPr lang="pt-BR" b="1" dirty="0" smtClean="0">
                <a:solidFill>
                  <a:srgbClr val="002060"/>
                </a:solidFill>
              </a:rPr>
              <a:t>ponto-e-vírgula.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pt-BR" sz="1400" b="1" i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 dirty="0" smtClean="0"/>
              <a:t>PHP pode gerar </a:t>
            </a:r>
            <a:r>
              <a:rPr lang="pt-BR" b="1" dirty="0" smtClean="0">
                <a:solidFill>
                  <a:srgbClr val="002060"/>
                </a:solidFill>
              </a:rPr>
              <a:t>mensagens de erros</a:t>
            </a:r>
            <a:r>
              <a:rPr lang="pt-BR" b="1" dirty="0" smtClean="0"/>
              <a:t> de scripts.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pt-BR" sz="900" b="1" dirty="0" smtClean="0">
              <a:solidFill>
                <a:srgbClr val="860000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rPr lang="pt-BR" b="1" dirty="0" smtClean="0">
                <a:solidFill>
                  <a:srgbClr val="860000"/>
                </a:solidFill>
              </a:rPr>
              <a:t>EXEMPLO I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 smtClean="0"/>
              <a:t>&lt;html&gt; </a:t>
            </a:r>
            <a:endParaRPr lang="pt-BR" b="1" dirty="0" smtClean="0"/>
          </a:p>
          <a:p>
            <a:pPr>
              <a:spcBef>
                <a:spcPts val="600"/>
              </a:spcBef>
              <a:buNone/>
            </a:pPr>
            <a:r>
              <a:rPr lang="en-US" b="1" dirty="0" smtClean="0"/>
              <a:t>	&lt;head&gt; </a:t>
            </a:r>
            <a:endParaRPr lang="pt-BR" b="1" dirty="0" smtClean="0"/>
          </a:p>
          <a:p>
            <a:pPr>
              <a:spcBef>
                <a:spcPts val="600"/>
              </a:spcBef>
              <a:buNone/>
            </a:pPr>
            <a:r>
              <a:rPr lang="en-US" b="1" dirty="0" smtClean="0"/>
              <a:t>		&lt;title&gt;Teste1 PHP&lt;/title&gt;</a:t>
            </a:r>
            <a:endParaRPr lang="pt-BR" b="1" dirty="0" smtClean="0"/>
          </a:p>
          <a:p>
            <a:pPr>
              <a:spcBef>
                <a:spcPts val="600"/>
              </a:spcBef>
              <a:buNone/>
            </a:pPr>
            <a:r>
              <a:rPr lang="en-US" b="1" dirty="0" smtClean="0"/>
              <a:t>	&lt;/head&gt; </a:t>
            </a:r>
            <a:endParaRPr lang="pt-BR" b="1" dirty="0" smtClean="0"/>
          </a:p>
          <a:p>
            <a:pPr>
              <a:spcBef>
                <a:spcPts val="600"/>
              </a:spcBef>
              <a:buNone/>
            </a:pPr>
            <a:r>
              <a:rPr lang="en-US" b="1" dirty="0" smtClean="0"/>
              <a:t>	&lt;body&gt; </a:t>
            </a:r>
            <a:endParaRPr lang="pt-BR" b="1" dirty="0" smtClean="0"/>
          </a:p>
          <a:p>
            <a:pPr>
              <a:spcBef>
                <a:spcPts val="600"/>
              </a:spcBef>
              <a:buNone/>
            </a:pPr>
            <a:r>
              <a:rPr lang="en-US" b="1" dirty="0" smtClean="0"/>
              <a:t>	  </a:t>
            </a:r>
            <a:r>
              <a:rPr lang="en-US" b="1" dirty="0" smtClean="0">
                <a:solidFill>
                  <a:srgbClr val="C00000"/>
                </a:solidFill>
              </a:rPr>
              <a:t>&lt;?</a:t>
            </a:r>
            <a:r>
              <a:rPr lang="en-US" b="1" dirty="0" err="1" smtClean="0">
                <a:solidFill>
                  <a:srgbClr val="C00000"/>
                </a:solidFill>
              </a:rPr>
              <a:t>php</a:t>
            </a:r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echo  “</a:t>
            </a:r>
            <a:r>
              <a:rPr lang="en-US" b="1" dirty="0" smtClean="0"/>
              <a:t>&lt;p&gt;</a:t>
            </a:r>
            <a:r>
              <a:rPr lang="en-US" b="1" dirty="0" err="1" smtClean="0"/>
              <a:t>Bem-vindo</a:t>
            </a:r>
            <a:r>
              <a:rPr lang="en-US" b="1" dirty="0" smtClean="0"/>
              <a:t> </a:t>
            </a:r>
            <a:r>
              <a:rPr lang="en-US" b="1" dirty="0" err="1" smtClean="0"/>
              <a:t>ao</a:t>
            </a:r>
            <a:r>
              <a:rPr lang="en-US" b="1" dirty="0" smtClean="0"/>
              <a:t> PHP!&lt;/p&gt;</a:t>
            </a:r>
            <a:r>
              <a:rPr lang="en-US" b="1" dirty="0" smtClean="0">
                <a:solidFill>
                  <a:srgbClr val="002060"/>
                </a:solidFill>
              </a:rPr>
              <a:t>";  </a:t>
            </a:r>
            <a:r>
              <a:rPr lang="en-US" b="1" dirty="0" smtClean="0">
                <a:solidFill>
                  <a:srgbClr val="C00000"/>
                </a:solidFill>
              </a:rPr>
              <a:t>?&gt; </a:t>
            </a:r>
            <a:endParaRPr lang="pt-BR" b="1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/>
              <a:t>	&lt;/body&gt; </a:t>
            </a:r>
            <a:endParaRPr lang="pt-BR" b="1" dirty="0" smtClean="0"/>
          </a:p>
          <a:p>
            <a:pPr>
              <a:spcBef>
                <a:spcPts val="600"/>
              </a:spcBef>
              <a:buNone/>
            </a:pPr>
            <a:r>
              <a:rPr lang="pt-BR" b="1" dirty="0" smtClean="0"/>
              <a:t>&lt;/</a:t>
            </a:r>
            <a:r>
              <a:rPr lang="pt-BR" b="1" dirty="0" err="1" smtClean="0"/>
              <a:t>html</a:t>
            </a:r>
            <a:r>
              <a:rPr lang="pt-BR" b="1" dirty="0" smtClean="0"/>
              <a:t>&gt;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pt-BR" dirty="0" smtClean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noProof="0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67544" y="5517232"/>
            <a:ext cx="8208912" cy="6666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t-B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echo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– Imprime</a:t>
            </a:r>
            <a:r>
              <a:rPr kumimoji="0" lang="pt-BR" sz="24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conteúdo.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499176" cy="1143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PHP – Parte 13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219256" cy="472101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 dirty="0" smtClean="0">
                <a:solidFill>
                  <a:srgbClr val="860000"/>
                </a:solidFill>
              </a:rPr>
              <a:t>EXEMPLO II - A</a:t>
            </a:r>
          </a:p>
          <a:p>
            <a:pPr>
              <a:spcBef>
                <a:spcPts val="600"/>
              </a:spcBef>
            </a:pPr>
            <a:r>
              <a:rPr lang="pt-BR" b="1" dirty="0" smtClean="0"/>
              <a:t>Digite o seguinte código-fonte e salve-o com o nome </a:t>
            </a:r>
            <a:r>
              <a:rPr lang="pt-BR" b="1" dirty="0" smtClean="0">
                <a:solidFill>
                  <a:srgbClr val="002060"/>
                </a:solidFill>
              </a:rPr>
              <a:t>form1.html</a:t>
            </a:r>
            <a:r>
              <a:rPr lang="pt-BR" b="1" dirty="0" smtClean="0"/>
              <a:t>, na pasta do servidor Apache.</a:t>
            </a:r>
          </a:p>
          <a:p>
            <a:pPr>
              <a:buNone/>
            </a:pPr>
            <a:endParaRPr lang="pt-BR" sz="1600" b="1" dirty="0" smtClean="0"/>
          </a:p>
          <a:p>
            <a:pPr>
              <a:buNone/>
            </a:pPr>
            <a:r>
              <a:rPr lang="en-US" b="1" dirty="0" smtClean="0">
                <a:solidFill>
                  <a:srgbClr val="481D00"/>
                </a:solidFill>
              </a:rPr>
              <a:t>&lt;body&gt;    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 smtClean="0"/>
              <a:t>&lt;form  action="</a:t>
            </a:r>
            <a:r>
              <a:rPr lang="en-US" b="1" dirty="0" smtClean="0">
                <a:solidFill>
                  <a:srgbClr val="860000"/>
                </a:solidFill>
              </a:rPr>
              <a:t>acao.php</a:t>
            </a:r>
            <a:r>
              <a:rPr lang="en-US" b="1" dirty="0" smtClean="0"/>
              <a:t>"  method="</a:t>
            </a:r>
            <a:r>
              <a:rPr lang="en-US" b="1" dirty="0" smtClean="0">
                <a:solidFill>
                  <a:srgbClr val="002060"/>
                </a:solidFill>
              </a:rPr>
              <a:t>POST</a:t>
            </a:r>
            <a:r>
              <a:rPr lang="en-US" b="1" dirty="0" smtClean="0"/>
              <a:t>"&gt;      </a:t>
            </a:r>
          </a:p>
          <a:p>
            <a:pPr>
              <a:spcBef>
                <a:spcPts val="600"/>
              </a:spcBef>
              <a:buNone/>
            </a:pPr>
            <a:r>
              <a:rPr lang="en-US" b="1" dirty="0" smtClean="0"/>
              <a:t>   Nome: &lt;input type="text" name="</a:t>
            </a:r>
            <a:r>
              <a:rPr lang="en-US" b="1" dirty="0" err="1" smtClean="0">
                <a:solidFill>
                  <a:srgbClr val="860000"/>
                </a:solidFill>
              </a:rPr>
              <a:t>nome</a:t>
            </a:r>
            <a:r>
              <a:rPr lang="en-US" b="1" dirty="0" smtClean="0"/>
              <a:t>"  /&gt;&lt;</a:t>
            </a:r>
            <a:r>
              <a:rPr lang="en-US" b="1" dirty="0" err="1" smtClean="0"/>
              <a:t>br</a:t>
            </a:r>
            <a:r>
              <a:rPr lang="en-US" b="1" dirty="0" smtClean="0"/>
              <a:t>&gt;      </a:t>
            </a:r>
            <a:r>
              <a:rPr lang="en-US" b="1" dirty="0" err="1" smtClean="0"/>
              <a:t>Idade</a:t>
            </a:r>
            <a:r>
              <a:rPr lang="en-US" b="1" dirty="0" smtClean="0"/>
              <a:t>: &lt;input type="text" name="</a:t>
            </a:r>
            <a:r>
              <a:rPr lang="en-US" b="1" dirty="0" err="1" smtClean="0">
                <a:solidFill>
                  <a:srgbClr val="860000"/>
                </a:solidFill>
              </a:rPr>
              <a:t>idade</a:t>
            </a:r>
            <a:r>
              <a:rPr lang="en-US" b="1" dirty="0" smtClean="0"/>
              <a:t>" /&gt;&lt;</a:t>
            </a:r>
            <a:r>
              <a:rPr lang="en-US" b="1" dirty="0" err="1" smtClean="0"/>
              <a:t>br</a:t>
            </a:r>
            <a:r>
              <a:rPr lang="en-US" b="1" dirty="0" smtClean="0"/>
              <a:t> &gt;      &lt;input  type="submit"  value="</a:t>
            </a:r>
            <a:r>
              <a:rPr lang="en-US" b="1" dirty="0" err="1" smtClean="0"/>
              <a:t>Ação</a:t>
            </a:r>
            <a:r>
              <a:rPr lang="en-US" b="1" dirty="0" smtClean="0"/>
              <a:t>"&gt;    </a:t>
            </a:r>
          </a:p>
          <a:p>
            <a:pPr>
              <a:buNone/>
            </a:pPr>
            <a:r>
              <a:rPr lang="pt-BR" b="1" dirty="0" smtClean="0"/>
              <a:t>&lt;/</a:t>
            </a:r>
            <a:r>
              <a:rPr lang="pt-BR" b="1" dirty="0" err="1" smtClean="0"/>
              <a:t>form</a:t>
            </a:r>
            <a:r>
              <a:rPr lang="pt-BR" b="1" dirty="0" smtClean="0"/>
              <a:t>&gt;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812360" y="260648"/>
            <a:ext cx="872479" cy="1170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 smtClean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525D1BAF5E45498A18186E7D0FB776" ma:contentTypeVersion="5" ma:contentTypeDescription="Crie um novo documento." ma:contentTypeScope="" ma:versionID="627cfd1c3ce34aadeddcde5f0a1565d8">
  <xsd:schema xmlns:xsd="http://www.w3.org/2001/XMLSchema" xmlns:xs="http://www.w3.org/2001/XMLSchema" xmlns:p="http://schemas.microsoft.com/office/2006/metadata/properties" xmlns:ns2="99d36e0a-1892-4c93-a6ed-997123411f56" targetNamespace="http://schemas.microsoft.com/office/2006/metadata/properties" ma:root="true" ma:fieldsID="7db86a301f5fd5ee0b81cda219cbb8ce" ns2:_="">
    <xsd:import namespace="99d36e0a-1892-4c93-a6ed-997123411f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36e0a-1892-4c93-a6ed-997123411f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EB3F6E-1C8E-4146-9CE7-8EC1959ACE00}"/>
</file>

<file path=customXml/itemProps2.xml><?xml version="1.0" encoding="utf-8"?>
<ds:datastoreItem xmlns:ds="http://schemas.openxmlformats.org/officeDocument/2006/customXml" ds:itemID="{96684030-9630-4470-B468-7E1C6CD36F21}"/>
</file>

<file path=customXml/itemProps3.xml><?xml version="1.0" encoding="utf-8"?>
<ds:datastoreItem xmlns:ds="http://schemas.openxmlformats.org/officeDocument/2006/customXml" ds:itemID="{5A1CBE02-74A4-48EB-868C-4E99CD390B7C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3356</TotalTime>
  <Words>1358</Words>
  <Application>Microsoft Office PowerPoint</Application>
  <PresentationFormat>Apresentação na tela (4:3)</PresentationFormat>
  <Paragraphs>301</Paragraphs>
  <Slides>25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Concurso</vt:lpstr>
      <vt:lpstr>ILP - 540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  <vt:lpstr>PHP – Parte 13</vt:lpstr>
    </vt:vector>
  </TitlesOfParts>
  <Company>FATEC-SP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ILP - 540</dc:title>
  <dc:creator>PDados_10</dc:creator>
  <cp:lastModifiedBy>internet</cp:lastModifiedBy>
  <cp:revision>495</cp:revision>
  <dcterms:created xsi:type="dcterms:W3CDTF">2014-07-21T18:52:18Z</dcterms:created>
  <dcterms:modified xsi:type="dcterms:W3CDTF">2015-05-21T17:12:06Z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0x010100FA525D1BAF5E45498A18186E7D0FB776</vt:lpwstr>
  </property>
</Properties>
</file>