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5143500" cx="9144000"/>
  <p:notesSz cx="6858000" cy="9144000"/>
  <p:embeddedFontLst>
    <p:embeddedFont>
      <p:font typeface="Montserrat"/>
      <p:regular r:id="rId44"/>
      <p:bold r:id="rId45"/>
      <p:italic r:id="rId46"/>
      <p:boldItalic r:id="rId47"/>
    </p:embeddedFont>
    <p:embeddedFont>
      <p:font typeface="Lato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3" name="Maycon Willian Alves da Silv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font" Target="fonts/Montserrat-regular.fntdata"/><Relationship Id="rId43" Type="http://schemas.openxmlformats.org/officeDocument/2006/relationships/slide" Target="slides/slide37.xml"/><Relationship Id="rId46" Type="http://schemas.openxmlformats.org/officeDocument/2006/relationships/font" Target="fonts/Montserrat-italic.fntdata"/><Relationship Id="rId45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48" Type="http://schemas.openxmlformats.org/officeDocument/2006/relationships/font" Target="fonts/Lato-regular.fntdata"/><Relationship Id="rId47" Type="http://schemas.openxmlformats.org/officeDocument/2006/relationships/font" Target="fonts/Montserrat-boldItalic.fntdata"/><Relationship Id="rId49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Lato-boldItalic.fntdata"/><Relationship Id="rId5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06-07T19:52:25.083">
    <p:pos x="6000" y="0"/>
    <p:text>Ordem de apresentação do Seminário:
+tonygameplays123456@gmail.com 
Slides: 12 ao 20
_Assigned to Tony Gameplays_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2" dt="2019-06-07T19:53:36.206">
    <p:pos x="6000" y="0"/>
    <p:text>Ordem de apresentação do Seminário:
+hegnerhenrique14@gmail.com 
Slides: 21 ao 29
_Assigned to Hegner Carvalho_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3" dt="2019-06-07T19:54:52.176">
    <p:pos x="6000" y="0"/>
    <p:text>Ordem de apresentação do Seminário: 
+renatonsfr7@gmail.com 
Slides: 30 ao 38
_Assigned to Renato Ferreira_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74b10a40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74b10a40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74b10a40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74b10a40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9eed1fd5a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9eed1fd5a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9eed1fd5a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9eed1fd5a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9eed1fd5a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9eed1fd5a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9eed1fd5a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9eed1fd5a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9eed1fd5a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9eed1fd5a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9eed1fd5a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9eed1fd5a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9eed1fd5a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9eed1fd5a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74b10a40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574b10a40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741a36f9a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741a36f9a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95f0888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595f0888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9eed1fd5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9eed1fd5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9eed1fd5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59eed1fd5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9eed1fd5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9eed1fd5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95f0888c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95f0888c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9eed1fd5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59eed1fd5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9eed1fd5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59eed1fd5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9eed1fd5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9eed1fd5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9eed1fd5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59eed1fd5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9eed1fd5a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59eed1fd5a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74b10a40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74b10a40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9eed1fd5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59eed1fd5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9eed1fd5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59eed1fd5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9eed1fd5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59eed1fd5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59eed1fd5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59eed1fd5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595f0888c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595f0888c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9eed1fd5a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9eed1fd5a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59eed1fd5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59eed1fd5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59eed1fd5a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59eed1fd5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74b10a40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74b10a40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74e77cf4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74e77cf4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74b10a40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74b10a40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74e77cf4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74e77cf4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74e77cf4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74e77cf4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74b10a40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74b10a40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15.png"/><Relationship Id="rId6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comments" Target="../comments/comment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t.wikipedia.org/wiki/Token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comments" Target="../comments/comment2.xml"/><Relationship Id="rId4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comments" Target="../comments/comment3.xml"/><Relationship Id="rId4" Type="http://schemas.openxmlformats.org/officeDocument/2006/relationships/hyperlink" Target="https://brizeno.wordpress.com/2011/09/25/mao-na-massa-builder/" TargetMode="External"/><Relationship Id="rId10" Type="http://schemas.openxmlformats.org/officeDocument/2006/relationships/hyperlink" Target="https://www.youtube.com/watch?v=cIyzpjlFDL4" TargetMode="External"/><Relationship Id="rId9" Type="http://schemas.openxmlformats.org/officeDocument/2006/relationships/hyperlink" Target="https://www.youtube.com/watch?v=Y2RiREI-ipo" TargetMode="External"/><Relationship Id="rId5" Type="http://schemas.openxmlformats.org/officeDocument/2006/relationships/hyperlink" Target="https://brizeno.wordpress.com/2011/09/18/mao-na-massa-abstract-factory/" TargetMode="External"/><Relationship Id="rId6" Type="http://schemas.openxmlformats.org/officeDocument/2006/relationships/hyperlink" Target="https://pt.wikipedia.org/wiki/Builder" TargetMode="External"/><Relationship Id="rId7" Type="http://schemas.openxmlformats.org/officeDocument/2006/relationships/hyperlink" Target="https://pt.wikipedia.org/wiki/Abstract_Factory" TargetMode="External"/><Relationship Id="rId8" Type="http://schemas.openxmlformats.org/officeDocument/2006/relationships/hyperlink" Target="https://www.youtube.com/watch?v=rM0oDoeXgzU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080075"/>
            <a:ext cx="5017500" cy="19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Builder - Abstract Factory</a:t>
            </a:r>
            <a:endParaRPr b="1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023750" y="3650100"/>
            <a:ext cx="4530900" cy="9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Equipe: </a:t>
            </a:r>
            <a:r>
              <a:rPr i="1" lang="pt-BR" sz="1600"/>
              <a:t>Lucas Aparecido Florentino, Maycon Willian Alves da Silva, Hegner Henrique Darnlei de Carvalho, Renato Nascimento Ferreira</a:t>
            </a:r>
            <a:endParaRPr i="1"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1208950" y="339975"/>
            <a:ext cx="7506300" cy="8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Lato"/>
                <a:ea typeface="Lato"/>
                <a:cs typeface="Lato"/>
                <a:sym typeface="Lato"/>
              </a:rPr>
              <a:t>Para exemplificar veja como os objetos devem ser organizados: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1297500" y="1501600"/>
            <a:ext cx="7038900" cy="30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/>
              <a:t>S</a:t>
            </a:r>
            <a:r>
              <a:rPr b="1" lang="pt-BR" sz="2200"/>
              <a:t>edan:</a:t>
            </a:r>
            <a:endParaRPr b="1" sz="2200"/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Siena – Fiat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Fiesta Sedan – Ford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200"/>
              <a:t>Popular:</a:t>
            </a:r>
            <a:endParaRPr b="1"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Palio – Fiat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Fiesta – Ford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1297500" y="184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Abstract Factory</a:t>
            </a:r>
            <a:endParaRPr b="1"/>
          </a:p>
        </p:txBody>
      </p:sp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1085700" y="730550"/>
            <a:ext cx="7462500" cy="40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/>
              <a:t>Inicialmente vamos escrever a classe interface para criação de Fábricas. Cada fábrica vai criar um objeto de cada tipo, ou seja, para o nosso exemplo, precisaremos de dois métodos fábrica, um para carros Sedan e outro para carros Populares:</a:t>
            </a:r>
            <a:endParaRPr b="1"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200"/>
          </a:p>
        </p:txBody>
      </p:sp>
      <p:pic>
        <p:nvPicPr>
          <p:cNvPr id="195" name="Google Shape;19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2325" y="2685575"/>
            <a:ext cx="6392050" cy="185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1304150" y="147875"/>
            <a:ext cx="70389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Abstract Factory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1161425" y="962325"/>
            <a:ext cx="7453200" cy="38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/>
              <a:t>Vamos escrever as classes que vão criar os carros de fato:</a:t>
            </a:r>
            <a:endParaRPr b="1"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200"/>
              <a:t> 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202" name="Google Shape;20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5725" y="1871575"/>
            <a:ext cx="6575750" cy="266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1297500" y="167975"/>
            <a:ext cx="7038900" cy="6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Abstract Factory</a:t>
            </a:r>
            <a:endParaRPr/>
          </a:p>
        </p:txBody>
      </p:sp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1297500" y="822950"/>
            <a:ext cx="7038900" cy="39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Como os produtos são divididos em dois grupos, Sedan e Popular, em que cada um deles possui um conjunto de atributos e métodos próprios. Para o nosso exemplo vamos considerar que existe um método para exibir informações de um carro Sedan e outro para exibir informações de carros Populares. As inte</a:t>
            </a:r>
            <a:r>
              <a:rPr b="1" lang="pt-BR" sz="1800"/>
              <a:t>rfaces seriam assim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600" y="2641425"/>
            <a:ext cx="6713075" cy="218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1297500" y="234250"/>
            <a:ext cx="7038900" cy="5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Abstract Factory</a:t>
            </a:r>
            <a:endParaRPr/>
          </a:p>
        </p:txBody>
      </p:sp>
      <p:sp>
        <p:nvSpPr>
          <p:cNvPr id="215" name="Google Shape;215;p26"/>
          <p:cNvSpPr txBox="1"/>
          <p:nvPr>
            <p:ph idx="1" type="body"/>
          </p:nvPr>
        </p:nvSpPr>
        <p:spPr>
          <a:xfrm>
            <a:off x="1247700" y="1574475"/>
            <a:ext cx="7407300" cy="23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2400"/>
              <a:t>Apesar de os métodos basicamente executarem a mesma operação, diferindo apenas no nome, suponha que os carros Populares estão em um banco de dados e os carros Sedan em outros, assim cada método precisaria criar sua própria conexão.</a:t>
            </a:r>
            <a:endParaRPr b="1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title"/>
          </p:nvPr>
        </p:nvSpPr>
        <p:spPr>
          <a:xfrm>
            <a:off x="1297500" y="234250"/>
            <a:ext cx="7038900" cy="5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Abstract Factory</a:t>
            </a:r>
            <a:endParaRPr/>
          </a:p>
        </p:txBody>
      </p:sp>
      <p:sp>
        <p:nvSpPr>
          <p:cNvPr id="221" name="Google Shape;221;p27"/>
          <p:cNvSpPr txBox="1"/>
          <p:nvPr>
            <p:ph idx="1" type="body"/>
          </p:nvPr>
        </p:nvSpPr>
        <p:spPr>
          <a:xfrm>
            <a:off x="1267625" y="1182900"/>
            <a:ext cx="7407300" cy="3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22" name="Google Shape;22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7625" y="1182900"/>
            <a:ext cx="5691024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0225" y="1182900"/>
            <a:ext cx="1771650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7625" y="2881150"/>
            <a:ext cx="5754074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0225" y="2881150"/>
            <a:ext cx="1771650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1297500" y="207675"/>
            <a:ext cx="7038900" cy="5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Abstract Factory</a:t>
            </a:r>
            <a:endParaRPr/>
          </a:p>
        </p:txBody>
      </p:sp>
      <p:sp>
        <p:nvSpPr>
          <p:cNvPr id="231" name="Google Shape;231;p28"/>
          <p:cNvSpPr txBox="1"/>
          <p:nvPr>
            <p:ph idx="1" type="body"/>
          </p:nvPr>
        </p:nvSpPr>
        <p:spPr>
          <a:xfrm>
            <a:off x="1136350" y="956925"/>
            <a:ext cx="7469400" cy="39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2200"/>
              <a:t>Pronto, definido as fábricas e os produtos vamos analisar o código cliente:</a:t>
            </a:r>
            <a:endParaRPr b="1" sz="2200"/>
          </a:p>
        </p:txBody>
      </p:sp>
      <p:pic>
        <p:nvPicPr>
          <p:cNvPr id="232" name="Google Shape;23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1125" y="2007800"/>
            <a:ext cx="6419850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>
            <p:ph type="title"/>
          </p:nvPr>
        </p:nvSpPr>
        <p:spPr>
          <a:xfrm>
            <a:off x="1297500" y="201050"/>
            <a:ext cx="7038900" cy="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Abstract Factory</a:t>
            </a:r>
            <a:endParaRPr/>
          </a:p>
        </p:txBody>
      </p:sp>
      <p:sp>
        <p:nvSpPr>
          <p:cNvPr id="238" name="Google Shape;238;p29"/>
          <p:cNvSpPr txBox="1"/>
          <p:nvPr>
            <p:ph idx="1" type="body"/>
          </p:nvPr>
        </p:nvSpPr>
        <p:spPr>
          <a:xfrm>
            <a:off x="1049975" y="1016750"/>
            <a:ext cx="7286400" cy="32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Criamos uma referência para uma fábrica abstrata e jogamos nela qualquer fábrica, de acordo com o que necessitamos. De maneira semelhante criamos referências para um carro Popular e para um carro Sedan, e de acordo com nossas necessidades fomos utilizando os carros dos fabricantes.</a:t>
            </a:r>
            <a:endParaRPr b="1" sz="24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/>
          <p:nvPr>
            <p:ph type="title"/>
          </p:nvPr>
        </p:nvSpPr>
        <p:spPr>
          <a:xfrm>
            <a:off x="1297500" y="201050"/>
            <a:ext cx="7038900" cy="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Abstract Factory</a:t>
            </a:r>
            <a:endParaRPr/>
          </a:p>
        </p:txBody>
      </p:sp>
      <p:sp>
        <p:nvSpPr>
          <p:cNvPr id="244" name="Google Shape;244;p30"/>
          <p:cNvSpPr txBox="1"/>
          <p:nvPr>
            <p:ph idx="1" type="body"/>
          </p:nvPr>
        </p:nvSpPr>
        <p:spPr>
          <a:xfrm>
            <a:off x="1050000" y="923825"/>
            <a:ext cx="7286400" cy="37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/>
              <a:t>Essa é a estrutura do projeto de fábricas de carros Sedan e Popular:</a:t>
            </a:r>
            <a:endParaRPr b="1" sz="24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625" y="1984375"/>
            <a:ext cx="6532476" cy="27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/>
          <p:nvPr>
            <p:ph type="title"/>
          </p:nvPr>
        </p:nvSpPr>
        <p:spPr>
          <a:xfrm>
            <a:off x="1297500" y="260525"/>
            <a:ext cx="70389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Builder</a:t>
            </a:r>
            <a:endParaRPr b="1"/>
          </a:p>
        </p:txBody>
      </p:sp>
      <p:sp>
        <p:nvSpPr>
          <p:cNvPr id="251" name="Google Shape;251;p31"/>
          <p:cNvSpPr txBox="1"/>
          <p:nvPr>
            <p:ph idx="1" type="body"/>
          </p:nvPr>
        </p:nvSpPr>
        <p:spPr>
          <a:xfrm>
            <a:off x="1164975" y="1419200"/>
            <a:ext cx="7314600" cy="28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FFFF"/>
                </a:solidFill>
              </a:rPr>
              <a:t>O padrão Builder permite separar os passos de construção de um objeto em pequenos métodos.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FFFF"/>
                </a:solidFill>
              </a:rPr>
              <a:t>No padrão Builder temos também uma interface comum para todos os objetos que constroem outros objetos.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O que são os </a:t>
            </a:r>
            <a:r>
              <a:rPr b="1" lang="pt-BR"/>
              <a:t>P</a:t>
            </a:r>
            <a:r>
              <a:rPr b="1" lang="pt-BR"/>
              <a:t>adrões de Projeto?</a:t>
            </a:r>
            <a:endParaRPr b="1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121025" y="1567550"/>
            <a:ext cx="7215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pt-BR" sz="2400"/>
              <a:t>Padrões de Projeto são soluções catalogadas para situações comuns do desenvolvimento de software. Baseados em experiências prévias, os padrões definem como partes do software devem ser modeladas a fim de resolver certos problemas ou de evitá-los.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2"/>
          <p:cNvSpPr txBox="1"/>
          <p:nvPr>
            <p:ph type="title"/>
          </p:nvPr>
        </p:nvSpPr>
        <p:spPr>
          <a:xfrm>
            <a:off x="1297500" y="160975"/>
            <a:ext cx="7038900" cy="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Builder</a:t>
            </a:r>
            <a:endParaRPr b="1"/>
          </a:p>
        </p:txBody>
      </p:sp>
      <p:sp>
        <p:nvSpPr>
          <p:cNvPr id="257" name="Google Shape;257;p32"/>
          <p:cNvSpPr txBox="1"/>
          <p:nvPr>
            <p:ph idx="1" type="body"/>
          </p:nvPr>
        </p:nvSpPr>
        <p:spPr>
          <a:xfrm>
            <a:off x="1161425" y="1139100"/>
            <a:ext cx="7672200" cy="32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FFFF"/>
                </a:solidFill>
              </a:rPr>
              <a:t>O padrão Builder, contém os seguintes elementos: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❏"/>
            </a:pPr>
            <a:r>
              <a:rPr b="1" lang="pt-BR" sz="2400">
                <a:solidFill>
                  <a:srgbClr val="FFFFFF"/>
                </a:solidFill>
              </a:rPr>
              <a:t>director -</a:t>
            </a:r>
            <a:r>
              <a:rPr lang="pt-BR" sz="2400">
                <a:solidFill>
                  <a:srgbClr val="FFFFFF"/>
                </a:solidFill>
              </a:rPr>
              <a:t> constrói um objeto utilizando a interface do builder;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❏"/>
            </a:pPr>
            <a:r>
              <a:rPr b="1" lang="pt-BR" sz="2400">
                <a:solidFill>
                  <a:srgbClr val="FFFFFF"/>
                </a:solidFill>
              </a:rPr>
              <a:t>builder -</a:t>
            </a:r>
            <a:r>
              <a:rPr lang="pt-BR" sz="2400">
                <a:solidFill>
                  <a:srgbClr val="FFFFFF"/>
                </a:solidFill>
              </a:rPr>
              <a:t> especifica uma interface para um construtor de partes do objeto-produto;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 txBox="1"/>
          <p:nvPr>
            <p:ph type="title"/>
          </p:nvPr>
        </p:nvSpPr>
        <p:spPr>
          <a:xfrm>
            <a:off x="1297500" y="160975"/>
            <a:ext cx="7038900" cy="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Builder</a:t>
            </a:r>
            <a:endParaRPr b="1"/>
          </a:p>
        </p:txBody>
      </p:sp>
      <p:sp>
        <p:nvSpPr>
          <p:cNvPr id="263" name="Google Shape;263;p33"/>
          <p:cNvSpPr txBox="1"/>
          <p:nvPr>
            <p:ph idx="1" type="body"/>
          </p:nvPr>
        </p:nvSpPr>
        <p:spPr>
          <a:xfrm>
            <a:off x="1161425" y="1124250"/>
            <a:ext cx="7672200" cy="3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FFFF"/>
                </a:solidFill>
              </a:rPr>
              <a:t>O padrão Builder, contém os seguintes elementos:</a:t>
            </a:r>
            <a:endParaRPr b="1" sz="24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❏"/>
            </a:pPr>
            <a:r>
              <a:rPr b="1" lang="pt-BR" sz="2400">
                <a:solidFill>
                  <a:srgbClr val="FFFFFF"/>
                </a:solidFill>
              </a:rPr>
              <a:t>concrete builder -</a:t>
            </a:r>
            <a:r>
              <a:rPr lang="pt-BR" sz="2400">
                <a:solidFill>
                  <a:srgbClr val="FFFFFF"/>
                </a:solidFill>
              </a:rPr>
              <a:t> define uma implementação da interface builder, mantém a representação que cria e fornece interface para recuperação do produto.</a:t>
            </a:r>
            <a:endParaRPr sz="24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❏"/>
            </a:pPr>
            <a:r>
              <a:rPr b="1" lang="pt-BR" sz="2400">
                <a:solidFill>
                  <a:srgbClr val="FFFFFF"/>
                </a:solidFill>
              </a:rPr>
              <a:t>product -</a:t>
            </a:r>
            <a:r>
              <a:rPr lang="pt-BR" sz="2400">
                <a:solidFill>
                  <a:srgbClr val="FFFFFF"/>
                </a:solidFill>
              </a:rPr>
              <a:t> o objeto complexo acabado de construir. Inclui classes que definem as partes constituintes.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4"/>
          <p:cNvSpPr txBox="1"/>
          <p:nvPr>
            <p:ph type="title"/>
          </p:nvPr>
        </p:nvSpPr>
        <p:spPr>
          <a:xfrm>
            <a:off x="1297500" y="90750"/>
            <a:ext cx="70389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Builder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Google Shape;269;p34"/>
          <p:cNvSpPr txBox="1"/>
          <p:nvPr>
            <p:ph idx="1" type="body"/>
          </p:nvPr>
        </p:nvSpPr>
        <p:spPr>
          <a:xfrm>
            <a:off x="1297500" y="1075100"/>
            <a:ext cx="7605900" cy="29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FFFFFF"/>
                </a:solidFill>
              </a:rPr>
              <a:t>Código de Exemplo: </a:t>
            </a:r>
            <a:endParaRPr b="1" sz="22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pic>
        <p:nvPicPr>
          <p:cNvPr id="270" name="Google Shape;27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650" y="1945403"/>
            <a:ext cx="6362700" cy="142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5"/>
          <p:cNvSpPr txBox="1"/>
          <p:nvPr>
            <p:ph type="title"/>
          </p:nvPr>
        </p:nvSpPr>
        <p:spPr>
          <a:xfrm>
            <a:off x="1297500" y="183975"/>
            <a:ext cx="70389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Utilização</a:t>
            </a:r>
            <a:endParaRPr b="1"/>
          </a:p>
        </p:txBody>
      </p:sp>
      <p:sp>
        <p:nvSpPr>
          <p:cNvPr id="276" name="Google Shape;276;p35"/>
          <p:cNvSpPr txBox="1"/>
          <p:nvPr>
            <p:ph idx="1" type="body"/>
          </p:nvPr>
        </p:nvSpPr>
        <p:spPr>
          <a:xfrm>
            <a:off x="1297500" y="1184950"/>
            <a:ext cx="7038900" cy="3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2400">
                <a:solidFill>
                  <a:srgbClr val="FFFFFF"/>
                </a:solidFill>
              </a:rPr>
              <a:t>A implementação da solução para esse problema pode ser realizada através de uma classe de leitura (</a:t>
            </a:r>
            <a:r>
              <a:rPr b="1" i="1" lang="pt-BR" sz="2400">
                <a:solidFill>
                  <a:srgbClr val="FFFFFF"/>
                </a:solidFill>
              </a:rPr>
              <a:t>director</a:t>
            </a:r>
            <a:r>
              <a:rPr b="1" lang="pt-BR" sz="2400">
                <a:solidFill>
                  <a:srgbClr val="FFFFFF"/>
                </a:solidFill>
              </a:rPr>
              <a:t>) associada a uma classe capaz de converter o formato RTF para outra representação (</a:t>
            </a:r>
            <a:r>
              <a:rPr b="1" i="1" lang="pt-BR" sz="2400">
                <a:solidFill>
                  <a:srgbClr val="FFFFFF"/>
                </a:solidFill>
              </a:rPr>
              <a:t>builder</a:t>
            </a:r>
            <a:r>
              <a:rPr b="1" lang="pt-BR" sz="2400">
                <a:solidFill>
                  <a:srgbClr val="FFFFFF"/>
                </a:solidFill>
              </a:rPr>
              <a:t>). O objeto da classe de leitura lê cada</a:t>
            </a:r>
            <a:r>
              <a:rPr b="1" lang="pt-BR" sz="2400">
                <a:solidFill>
                  <a:srgbClr val="FFFFFF"/>
                </a:solidFill>
                <a:uFill>
                  <a:noFill/>
                </a:uFill>
                <a:hlinkClick r:id="rId3"/>
              </a:rPr>
              <a:t> </a:t>
            </a:r>
            <a:r>
              <a:rPr b="1" lang="pt-BR" sz="2400">
                <a:solidFill>
                  <a:srgbClr val="FFFFFF"/>
                </a:solidFill>
              </a:rPr>
              <a:t>token do texto e executa o método apropriado no objeto de conversão, de acordo com tipo do token. 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6"/>
          <p:cNvSpPr txBox="1"/>
          <p:nvPr>
            <p:ph type="title"/>
          </p:nvPr>
        </p:nvSpPr>
        <p:spPr>
          <a:xfrm>
            <a:off x="1297500" y="183975"/>
            <a:ext cx="70389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Utilização</a:t>
            </a:r>
            <a:endParaRPr b="1"/>
          </a:p>
        </p:txBody>
      </p:sp>
      <p:sp>
        <p:nvSpPr>
          <p:cNvPr id="282" name="Google Shape;282;p36"/>
          <p:cNvSpPr txBox="1"/>
          <p:nvPr>
            <p:ph idx="1" type="body"/>
          </p:nvPr>
        </p:nvSpPr>
        <p:spPr>
          <a:xfrm>
            <a:off x="1297500" y="1151975"/>
            <a:ext cx="7038900" cy="35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3F3F3"/>
                </a:solidFill>
              </a:rPr>
              <a:t>A classe de conversão possui um método para cada tipo de </a:t>
            </a:r>
            <a:r>
              <a:rPr b="1" i="1" lang="pt-BR" sz="2400">
                <a:solidFill>
                  <a:srgbClr val="F3F3F3"/>
                </a:solidFill>
              </a:rPr>
              <a:t>token</a:t>
            </a:r>
            <a:r>
              <a:rPr b="1" lang="pt-BR" sz="2400">
                <a:solidFill>
                  <a:srgbClr val="F3F3F3"/>
                </a:solidFill>
              </a:rPr>
              <a:t>, incluindo os caracteres comuns, parágrafos, fontes e etc. Para cada formato de texto suportado é criada uma classe de conversão especializada (</a:t>
            </a:r>
            <a:r>
              <a:rPr b="1" i="1" lang="pt-BR" sz="2400">
                <a:solidFill>
                  <a:srgbClr val="F3F3F3"/>
                </a:solidFill>
              </a:rPr>
              <a:t>concrete builder</a:t>
            </a:r>
            <a:r>
              <a:rPr b="1" lang="pt-BR" sz="2400">
                <a:solidFill>
                  <a:srgbClr val="F3F3F3"/>
                </a:solidFill>
              </a:rPr>
              <a:t>). Um conversor para formato ASCII, por exemplo, poderia ignorar qualquer requisição para converter </a:t>
            </a:r>
            <a:r>
              <a:rPr b="1" i="1" lang="pt-BR" sz="2400">
                <a:solidFill>
                  <a:srgbClr val="F3F3F3"/>
                </a:solidFill>
              </a:rPr>
              <a:t>tokens</a:t>
            </a:r>
            <a:r>
              <a:rPr b="1" lang="pt-BR" sz="2400">
                <a:solidFill>
                  <a:srgbClr val="F3F3F3"/>
                </a:solidFill>
              </a:rPr>
              <a:t> que não fossem caracteres comuns.</a:t>
            </a:r>
            <a:endParaRPr b="1" sz="2400">
              <a:solidFill>
                <a:srgbClr val="F3F3F3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7"/>
          <p:cNvSpPr txBox="1"/>
          <p:nvPr>
            <p:ph type="title"/>
          </p:nvPr>
        </p:nvSpPr>
        <p:spPr>
          <a:xfrm>
            <a:off x="1297500" y="215325"/>
            <a:ext cx="7038900" cy="4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</a:rPr>
              <a:t>Builder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88" name="Google Shape;288;p37"/>
          <p:cNvSpPr txBox="1"/>
          <p:nvPr>
            <p:ph idx="1" type="body"/>
          </p:nvPr>
        </p:nvSpPr>
        <p:spPr>
          <a:xfrm>
            <a:off x="1297500" y="1078975"/>
            <a:ext cx="7264800" cy="3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b="1" lang="pt-BR" sz="2200"/>
              <a:t>Vantagens: </a:t>
            </a:r>
            <a:endParaRPr b="1" sz="2200"/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</a:rPr>
              <a:t>Permite variar a representação interna de um produto.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</a:rPr>
              <a:t>Encapsula o código entre construção e representação.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</a:rPr>
              <a:t>Provê controle durante o processo de construção.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200"/>
              <a:buChar char="❖"/>
            </a:pPr>
            <a:r>
              <a:rPr b="1" lang="pt-BR" sz="2200">
                <a:solidFill>
                  <a:srgbClr val="FFFFFF"/>
                </a:solidFill>
              </a:rPr>
              <a:t>Desvantagens:</a:t>
            </a:r>
            <a:endParaRPr b="1" sz="22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</a:rPr>
              <a:t>Requer criar um </a:t>
            </a:r>
            <a:r>
              <a:rPr i="1" lang="pt-BR" sz="2200">
                <a:solidFill>
                  <a:srgbClr val="FFFFFF"/>
                </a:solidFill>
              </a:rPr>
              <a:t>concrete builder</a:t>
            </a:r>
            <a:r>
              <a:rPr lang="pt-BR" sz="2200">
                <a:solidFill>
                  <a:srgbClr val="FFFFFF"/>
                </a:solidFill>
              </a:rPr>
              <a:t> específico para cada instância diferente do pro</a:t>
            </a:r>
            <a:r>
              <a:rPr lang="pt-BR" sz="2200">
                <a:solidFill>
                  <a:srgbClr val="FFFFFF"/>
                </a:solidFill>
              </a:rPr>
              <a:t>duto.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8"/>
          <p:cNvSpPr txBox="1"/>
          <p:nvPr>
            <p:ph type="title"/>
          </p:nvPr>
        </p:nvSpPr>
        <p:spPr>
          <a:xfrm>
            <a:off x="1297500" y="393750"/>
            <a:ext cx="7038900" cy="6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Comparação com o Abstract Factory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94" name="Google Shape;294;p38"/>
          <p:cNvSpPr txBox="1"/>
          <p:nvPr>
            <p:ph idx="1" type="body"/>
          </p:nvPr>
        </p:nvSpPr>
        <p:spPr>
          <a:xfrm>
            <a:off x="1297500" y="1025550"/>
            <a:ext cx="7038900" cy="3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rgbClr val="FFFFFF"/>
                </a:solidFill>
              </a:rPr>
              <a:t>O padrão Builder é muitas vezes comparado com o padrão Abstract Factory pois ambos podem ser utilizados para a construção de objetos complexos. </a:t>
            </a:r>
            <a:endParaRPr b="1" sz="23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 sz="2300">
                <a:solidFill>
                  <a:srgbClr val="FFFFFF"/>
                </a:solidFill>
              </a:rPr>
              <a:t>A principal diferença entre eles é que o Builder constrói objetos complexos passo a passo e procura evitar ser um anti-padrão, enquanto o Abstract Factory constrói famílias de objetos, simples ou complexos, de uma só vez permitindo polimorfismo. </a:t>
            </a:r>
            <a:endParaRPr b="1" sz="2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Builder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00" name="Google Shape;300;p39"/>
          <p:cNvSpPr txBox="1"/>
          <p:nvPr>
            <p:ph idx="1" type="body"/>
          </p:nvPr>
        </p:nvSpPr>
        <p:spPr>
          <a:xfrm>
            <a:off x="1297500" y="1567550"/>
            <a:ext cx="70389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Nesta classe temos o carro que será construído, os passos para sua construção é um método que devolve o carro construído.</a:t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0"/>
          <p:cNvSpPr txBox="1"/>
          <p:nvPr>
            <p:ph type="title"/>
          </p:nvPr>
        </p:nvSpPr>
        <p:spPr>
          <a:xfrm>
            <a:off x="1258650" y="168425"/>
            <a:ext cx="7038900" cy="5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Exemplo de carro construído</a:t>
            </a:r>
            <a:endParaRPr b="1"/>
          </a:p>
        </p:txBody>
      </p:sp>
      <p:sp>
        <p:nvSpPr>
          <p:cNvPr id="306" name="Google Shape;306;p40"/>
          <p:cNvSpPr txBox="1"/>
          <p:nvPr>
            <p:ph idx="1" type="body"/>
          </p:nvPr>
        </p:nvSpPr>
        <p:spPr>
          <a:xfrm>
            <a:off x="981600" y="938500"/>
            <a:ext cx="7593000" cy="38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0"/>
          <p:cNvSpPr txBox="1"/>
          <p:nvPr>
            <p:ph idx="2" type="body"/>
          </p:nvPr>
        </p:nvSpPr>
        <p:spPr>
          <a:xfrm>
            <a:off x="5740800" y="872550"/>
            <a:ext cx="2886600" cy="3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8" name="Google Shape;30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1600" y="872550"/>
            <a:ext cx="7593001" cy="387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1"/>
          <p:cNvSpPr txBox="1"/>
          <p:nvPr>
            <p:ph type="title"/>
          </p:nvPr>
        </p:nvSpPr>
        <p:spPr>
          <a:xfrm>
            <a:off x="1297500" y="160650"/>
            <a:ext cx="70389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</a:rPr>
              <a:t>Classe Builder concreta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14" name="Google Shape;314;p41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1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6" name="Google Shape;31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824274"/>
            <a:ext cx="7038899" cy="401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Em que situação o tema é útil?</a:t>
            </a:r>
            <a:endParaRPr b="1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143000" y="1402700"/>
            <a:ext cx="7193400" cy="32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pt-BR" sz="2400"/>
              <a:t>Somente conhecer e utilizar os princípios básicos da orientação a objetos ou de uma linguagem de programação, não garante o desenvolvimento de softwares flexíveis, reutilizáveis e de fácil manutenção. Os padrões de projeto representam soluções que tentam suprir tais necessidades.</a:t>
            </a:r>
            <a:endParaRPr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2"/>
          <p:cNvSpPr txBox="1"/>
          <p:nvPr>
            <p:ph type="title"/>
          </p:nvPr>
        </p:nvSpPr>
        <p:spPr>
          <a:xfrm>
            <a:off x="1297500" y="1345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Builder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2"/>
          <p:cNvSpPr txBox="1"/>
          <p:nvPr>
            <p:ph idx="1" type="body"/>
          </p:nvPr>
        </p:nvSpPr>
        <p:spPr>
          <a:xfrm>
            <a:off x="1152000" y="963575"/>
            <a:ext cx="7329900" cy="3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FFFF"/>
                </a:solidFill>
              </a:rPr>
              <a:t>Antes da atribuição do preço, poderíamos realizar todo o cálculo necessário, por exemplo, buscando o valor no banco de dados, calcular impostos, desvalorização, entre outras operações. Essa é a ideia principal do padrão Builder, dividir em pequenos passo a construção do objeto.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FFFF"/>
                </a:solidFill>
              </a:rPr>
              <a:t>A classe Director utiliza a estrutura do Builder para definir o algoritmo de construção do Produto.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3"/>
          <p:cNvSpPr txBox="1"/>
          <p:nvPr>
            <p:ph type="title"/>
          </p:nvPr>
        </p:nvSpPr>
        <p:spPr>
          <a:xfrm>
            <a:off x="1297500" y="75225"/>
            <a:ext cx="70389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Exemplo de código usando a classe Director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28" name="Google Shape;328;p43"/>
          <p:cNvSpPr txBox="1"/>
          <p:nvPr>
            <p:ph idx="1" type="body"/>
          </p:nvPr>
        </p:nvSpPr>
        <p:spPr>
          <a:xfrm>
            <a:off x="1297500" y="971250"/>
            <a:ext cx="7038900" cy="41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9" name="Google Shape;32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81450"/>
            <a:ext cx="7038900" cy="369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4"/>
          <p:cNvSpPr txBox="1"/>
          <p:nvPr>
            <p:ph type="title"/>
          </p:nvPr>
        </p:nvSpPr>
        <p:spPr>
          <a:xfrm>
            <a:off x="1297500" y="75200"/>
            <a:ext cx="70389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Builder</a:t>
            </a:r>
            <a:endParaRPr b="1"/>
          </a:p>
        </p:txBody>
      </p:sp>
      <p:pic>
        <p:nvPicPr>
          <p:cNvPr id="335" name="Google Shape;33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725" y="1365938"/>
            <a:ext cx="6572700" cy="292447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4"/>
          <p:cNvSpPr txBox="1"/>
          <p:nvPr>
            <p:ph type="title"/>
          </p:nvPr>
        </p:nvSpPr>
        <p:spPr>
          <a:xfrm>
            <a:off x="1168625" y="2493675"/>
            <a:ext cx="70389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 código cliente vai lidar apenas com o Director, toda a estrutura e algoritmos utilizados para construir o carro ficarão por debaixo dos panos.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7" name="Google Shape;33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0325" y="889838"/>
            <a:ext cx="6953250" cy="3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5"/>
          <p:cNvSpPr txBox="1"/>
          <p:nvPr>
            <p:ph type="title"/>
          </p:nvPr>
        </p:nvSpPr>
        <p:spPr>
          <a:xfrm>
            <a:off x="1297500" y="145500"/>
            <a:ext cx="7038900" cy="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Builder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45"/>
          <p:cNvSpPr txBox="1"/>
          <p:nvPr>
            <p:ph idx="1" type="body"/>
          </p:nvPr>
        </p:nvSpPr>
        <p:spPr>
          <a:xfrm>
            <a:off x="1157550" y="1506950"/>
            <a:ext cx="7318800" cy="21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FFFF"/>
                </a:solidFill>
              </a:rPr>
              <a:t>Cada fábrica do Builder vai personalizar o seu Produto nos pequenos passos de construção.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FFFF"/>
                </a:solidFill>
              </a:rPr>
              <a:t>Uma diferença é que o Builder foca na divisão de responsabilidades na construção do Produto. 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6"/>
          <p:cNvSpPr txBox="1"/>
          <p:nvPr>
            <p:ph type="title"/>
          </p:nvPr>
        </p:nvSpPr>
        <p:spPr>
          <a:xfrm>
            <a:off x="1297500" y="145500"/>
            <a:ext cx="7038900" cy="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Builder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6"/>
          <p:cNvSpPr txBox="1"/>
          <p:nvPr>
            <p:ph idx="1" type="body"/>
          </p:nvPr>
        </p:nvSpPr>
        <p:spPr>
          <a:xfrm>
            <a:off x="1297500" y="1155250"/>
            <a:ext cx="7038900" cy="32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FFFF"/>
                </a:solidFill>
              </a:rPr>
              <a:t>Enquanto nos padrões Abstract Factory e Factory Method tínhamos apenas o método criarCarro(), que deveriam executar todo o processo de criação e devolver o produto final, no padrão Builder nós definimos quais os passos devem ser executados (na classe Builder) e como eles devem ser executados (na classe Director).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7"/>
          <p:cNvSpPr txBox="1"/>
          <p:nvPr>
            <p:ph type="title"/>
          </p:nvPr>
        </p:nvSpPr>
        <p:spPr>
          <a:xfrm>
            <a:off x="1297500" y="145500"/>
            <a:ext cx="7038900" cy="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Builder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47"/>
          <p:cNvSpPr txBox="1"/>
          <p:nvPr>
            <p:ph idx="1" type="body"/>
          </p:nvPr>
        </p:nvSpPr>
        <p:spPr>
          <a:xfrm>
            <a:off x="1297500" y="1330675"/>
            <a:ext cx="7038900" cy="28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FFFFFF"/>
                </a:solidFill>
              </a:rPr>
              <a:t>Um problema com o padrão é que é preciso sempre chamar o método de construção para depois utilizar o produto em si. No nosso exemplo essa responsabilidade foi dada ao código cliente. No entanto a classe Director poderia realizar todas as chamadas em um único método e depois apenas retornar o produto final ao cliente.</a:t>
            </a:r>
            <a:endParaRPr b="1" sz="22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Referências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49"/>
          <p:cNvSpPr txBox="1"/>
          <p:nvPr>
            <p:ph idx="1" type="body"/>
          </p:nvPr>
        </p:nvSpPr>
        <p:spPr>
          <a:xfrm>
            <a:off x="1297500" y="1235275"/>
            <a:ext cx="7038900" cy="30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rgbClr val="FFFFFF"/>
                </a:solidFill>
                <a:hlinkClick r:id="rId4"/>
              </a:rPr>
              <a:t>https://brizeno.wordpress.com/2011/09/25/mao-na-massa-builder/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rgbClr val="FFFFFF"/>
                </a:solidFill>
                <a:hlinkClick r:id="rId5"/>
              </a:rPr>
              <a:t>https://brizeno.wordpress.com/2011/09/18/mao-na-massa-abstract-factory/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rgbClr val="FFFFFF"/>
                </a:solidFill>
                <a:hlinkClick r:id="rId6"/>
              </a:rPr>
              <a:t>https://pt.wikipedia.org/wiki/Builder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rgbClr val="FFFFFF"/>
                </a:solidFill>
                <a:hlinkClick r:id="rId7"/>
              </a:rPr>
              <a:t>https://pt.wikipedia.org/wiki/Abstract_Factory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rgbClr val="FFFFFF"/>
                </a:solidFill>
                <a:hlinkClick r:id="rId8"/>
              </a:rPr>
              <a:t>https://www.youtube.com/watch?v=rM0oDoeXgzU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rgbClr val="FFFFFF"/>
                </a:solidFill>
                <a:hlinkClick r:id="rId9"/>
              </a:rPr>
              <a:t>https://www.youtube.com/watch?v=Y2RiREI-ipo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rgbClr val="FFFFFF"/>
                </a:solidFill>
                <a:hlinkClick r:id="rId10"/>
              </a:rPr>
              <a:t>https://www.youtube.com/watch?v=cIyzpjlFDL4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4157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Abstract Factory</a:t>
            </a:r>
            <a:endParaRPr b="1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20250" y="1329825"/>
            <a:ext cx="7193400" cy="32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Introdução:</a:t>
            </a:r>
            <a:endParaRPr b="1" sz="2400"/>
          </a:p>
          <a:p>
            <a:pPr indent="-381000" lvl="0" marL="457200" rtl="0" algn="just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pt-BR" sz="2400">
                <a:solidFill>
                  <a:srgbClr val="FFFFFF"/>
                </a:solidFill>
              </a:rPr>
              <a:t>Padrão utilizado para criar um conjunto de famílias de objetos com características comuns. A escolha pela adoção de uma determinada família e a conseqüente instanciação dos objetos pode ser definida em tempo de execução. 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4157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Abstract Factory</a:t>
            </a:r>
            <a:endParaRPr b="1"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20250" y="1472700"/>
            <a:ext cx="7193400" cy="32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Objetivo :</a:t>
            </a:r>
            <a:endParaRPr b="1" sz="2400"/>
          </a:p>
          <a:p>
            <a:pPr indent="-381000" lvl="0" marL="457200" rtl="0" algn="just">
              <a:spcBef>
                <a:spcPts val="1600"/>
              </a:spcBef>
              <a:spcAft>
                <a:spcPts val="0"/>
              </a:spcAft>
              <a:buSzPts val="2400"/>
              <a:buChar char="❖"/>
            </a:pPr>
            <a:r>
              <a:rPr lang="pt-BR" sz="2400"/>
              <a:t>Fornecer uma interface para criação de famílias de objetos relacionados ou dependentes sem especificar suas classes concretas.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16800"/>
            <a:ext cx="7038900" cy="6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Quando usar o padrão Abstract Factory?</a:t>
            </a:r>
            <a:endParaRPr b="1"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41925" y="1241925"/>
            <a:ext cx="7165800" cy="35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1200"/>
              </a:spcBef>
              <a:spcAft>
                <a:spcPts val="0"/>
              </a:spcAft>
              <a:buSzPts val="2400"/>
              <a:buChar char="❏"/>
            </a:pPr>
            <a:r>
              <a:rPr lang="pt-BR" sz="2400"/>
              <a:t>Quando um sistema deve ser independente de como seus produtos são criados, compostos e representados.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pt-BR" sz="2400"/>
              <a:t>Quando um sistema deve ser configurado com uma entre várias famílias de produtos.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16800"/>
            <a:ext cx="7038900" cy="6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Quando usar o padrão Abstract Factory?</a:t>
            </a:r>
            <a:endParaRPr b="1"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186950" y="1230925"/>
            <a:ext cx="7220700" cy="31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1200"/>
              </a:spcBef>
              <a:spcAft>
                <a:spcPts val="0"/>
              </a:spcAft>
              <a:buSzPts val="2400"/>
              <a:buChar char="❏"/>
            </a:pPr>
            <a:r>
              <a:rPr lang="pt-BR" sz="2400"/>
              <a:t>Quando uma família de produtos relacionados foi projetada para uso conjunto e você deve implementar essa restrição.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pt-BR" sz="2400"/>
              <a:t>Quando você quer fornecer uma biblioteca de classes e quer revelar sua interface e não sua implementação.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845825" y="681400"/>
            <a:ext cx="4587000" cy="3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Utilizando o padrão Abstract Factory.</a:t>
            </a:r>
            <a:endParaRPr b="1"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Abstract Factory</a:t>
            </a:r>
            <a:endParaRPr b="1"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1297500" y="1175975"/>
            <a:ext cx="7038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Problema:</a:t>
            </a:r>
            <a:endParaRPr b="1" sz="24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2400"/>
              <a:t>Queremos </a:t>
            </a:r>
            <a:r>
              <a:rPr lang="pt-BR" sz="2400"/>
              <a:t>representar um sistema que, dado um conjunto de carros deve manipulá-los. Precisamos agrupar os carros em conjuntos. A ideia de conjuntos é agrupar objetos que </a:t>
            </a:r>
            <a:r>
              <a:rPr lang="pt-BR" sz="2400"/>
              <a:t>têm</a:t>
            </a:r>
            <a:r>
              <a:rPr lang="pt-BR" sz="2400"/>
              <a:t> comportamentos parecidos. 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