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77" r:id="rId3"/>
    <p:sldId id="278" r:id="rId4"/>
    <p:sldId id="268" r:id="rId5"/>
    <p:sldId id="269" r:id="rId6"/>
    <p:sldId id="256" r:id="rId7"/>
    <p:sldId id="257" r:id="rId8"/>
    <p:sldId id="264" r:id="rId9"/>
    <p:sldId id="265" r:id="rId10"/>
    <p:sldId id="266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4779-9736-4CE9-A538-1B4D9BA3EB22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423A0-6A1A-4D69-B0FC-CF4FBE9910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43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0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7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7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86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38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08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62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03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8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1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0081-C9F7-460A-BB37-919372E04579}" type="datetimeFigureOut">
              <a:rPr lang="fr-FR" smtClean="0"/>
              <a:t>19/10/2021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57F0-801E-4468-AAC4-961547A30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0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4000" dirty="0" smtClean="0"/>
              <a:t>CIBLAGE D.E 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Présenter une liste de D.E pour un </a:t>
            </a:r>
            <a:r>
              <a:rPr lang="fr-FR" dirty="0" err="1" smtClean="0"/>
              <a:t>rome</a:t>
            </a:r>
            <a:r>
              <a:rPr lang="fr-FR" dirty="0" smtClean="0"/>
              <a:t> donné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01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19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Modèle: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4117" y="1121432"/>
            <a:ext cx="10515600" cy="2925051"/>
          </a:xfrm>
        </p:spPr>
        <p:txBody>
          <a:bodyPr/>
          <a:lstStyle/>
          <a:p>
            <a:r>
              <a:rPr lang="fr-FR" dirty="0" smtClean="0"/>
              <a:t>Essai 1 : </a:t>
            </a:r>
            <a:r>
              <a:rPr lang="fr-FR" u="sng" dirty="0" smtClean="0"/>
              <a:t>on privilégie la précision : le modèle rapporte peu de D.E par rapport au potentiel mais avec précision</a:t>
            </a:r>
          </a:p>
          <a:p>
            <a:pPr marL="0" indent="0">
              <a:buNone/>
            </a:pPr>
            <a:r>
              <a:rPr lang="fr-FR" sz="2000" dirty="0" smtClean="0"/>
              <a:t>RQ 1 : </a:t>
            </a:r>
            <a:r>
              <a:rPr lang="fr-FR" sz="2400" dirty="0" smtClean="0"/>
              <a:t>Les résultats diffèrent un peu suivant les ROME en fonction du déséquilibre du label </a:t>
            </a:r>
          </a:p>
          <a:p>
            <a:pPr marL="0" indent="0">
              <a:buNone/>
            </a:pPr>
            <a:r>
              <a:rPr lang="fr-FR" sz="2400" dirty="0" smtClean="0"/>
              <a:t>RQ 2 : Ces résultats sont ceux entrainés en juin 2019 pour prédire juin 2020 (crise COVID) </a:t>
            </a:r>
            <a:r>
              <a:rPr lang="fr-FR" sz="2400" dirty="0" smtClean="0">
                <a:sym typeface="Wingdings" panose="05000000000000000000" pitchFamily="2" charset="2"/>
              </a:rPr>
              <a:t> Ce sera peut-être de  mieux en mieux sur les prochaines années si meilleure stabilité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337929" y="4046483"/>
            <a:ext cx="494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Métier N1103 (magasinage et préparation de commandes: label 1 à 15 % 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225208" y="4014431"/>
            <a:ext cx="55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Métier K1302 (assistance auprès d’adultes : label 1 à 6 %)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45" y="4998982"/>
            <a:ext cx="1647825" cy="533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70" y="4858823"/>
            <a:ext cx="4249932" cy="148136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225208" y="5789982"/>
            <a:ext cx="2044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RQ : sur les 720 faux positifs, </a:t>
            </a:r>
            <a:r>
              <a:rPr lang="fr-FR" sz="1400" b="1" dirty="0" smtClean="0"/>
              <a:t>32 % ont un contrat sur un autre métier dans les 6 mois</a:t>
            </a:r>
            <a:endParaRPr lang="fr-FR" sz="14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643" y="5114196"/>
            <a:ext cx="4073387" cy="153488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0" y="5103586"/>
            <a:ext cx="2076450" cy="552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10" y="5789982"/>
            <a:ext cx="19643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RQ : sur les </a:t>
            </a:r>
            <a:r>
              <a:rPr lang="fr-FR" sz="1400" dirty="0" smtClean="0"/>
              <a:t>17743 </a:t>
            </a:r>
            <a:r>
              <a:rPr lang="fr-FR" sz="1400" dirty="0"/>
              <a:t>faux positifs, </a:t>
            </a:r>
            <a:r>
              <a:rPr lang="fr-FR" sz="1400" b="1" dirty="0" smtClean="0"/>
              <a:t>70 </a:t>
            </a:r>
            <a:r>
              <a:rPr lang="fr-FR" sz="1400" b="1" dirty="0"/>
              <a:t>% ont un contrat sur un autre métier dans les 6 mois</a:t>
            </a:r>
          </a:p>
        </p:txBody>
      </p:sp>
    </p:spTree>
    <p:extLst>
      <p:ext uri="{BB962C8B-B14F-4D97-AF65-F5344CB8AC3E}">
        <p14:creationId xmlns:p14="http://schemas.microsoft.com/office/powerpoint/2010/main" val="209133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19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Modèle: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8478" y="1121433"/>
            <a:ext cx="11021239" cy="1343472"/>
          </a:xfrm>
        </p:spPr>
        <p:txBody>
          <a:bodyPr/>
          <a:lstStyle/>
          <a:p>
            <a:r>
              <a:rPr lang="fr-FR" dirty="0" smtClean="0"/>
              <a:t>Essai 2 : </a:t>
            </a:r>
            <a:r>
              <a:rPr lang="fr-FR" u="sng" dirty="0" smtClean="0"/>
              <a:t>on privilégie la quantité : le modèle rapporte beaucoup de D.E mais avec une plus faible précision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06285" y="2169691"/>
            <a:ext cx="4949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Métier N1103 (magasinage et préparation de commandes: label 1 à 15 % 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096000" y="2112858"/>
            <a:ext cx="558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Métier K1302 (assistance auprès d’adultes : label 1 à 6 %)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289069" y="4268737"/>
            <a:ext cx="2044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RQ : sur les 10178 faux positifs, </a:t>
            </a:r>
            <a:r>
              <a:rPr lang="fr-FR" sz="1400" b="1" dirty="0" smtClean="0"/>
              <a:t>30 % ont un contrat sur un autre métier dans les 6 mois</a:t>
            </a:r>
            <a:endParaRPr lang="fr-FR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42763" y="3906709"/>
            <a:ext cx="19643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RQ : sur les </a:t>
            </a:r>
            <a:r>
              <a:rPr lang="fr-FR" sz="1400" dirty="0" smtClean="0"/>
              <a:t>48555 </a:t>
            </a:r>
            <a:r>
              <a:rPr lang="fr-FR" sz="1400" dirty="0"/>
              <a:t>faux positifs, </a:t>
            </a:r>
            <a:r>
              <a:rPr lang="fr-FR" sz="1400" b="1" dirty="0"/>
              <a:t>4</a:t>
            </a:r>
            <a:r>
              <a:rPr lang="fr-FR" sz="1400" b="1" dirty="0" smtClean="0"/>
              <a:t>0 </a:t>
            </a:r>
            <a:r>
              <a:rPr lang="fr-FR" sz="1400" b="1" dirty="0"/>
              <a:t>% ont un contrat sur </a:t>
            </a:r>
            <a:r>
              <a:rPr lang="fr-FR" sz="1400" b="1" dirty="0" smtClean="0"/>
              <a:t>un métier proche, 60 % ont un contrat sur un autre métier </a:t>
            </a:r>
            <a:r>
              <a:rPr lang="fr-FR" sz="1400" b="1" dirty="0"/>
              <a:t>dans les 6 mois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2966"/>
            <a:ext cx="1914525" cy="5810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664" y="3150705"/>
            <a:ext cx="4032837" cy="143123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93" y="2982932"/>
            <a:ext cx="1762125" cy="58102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649" y="2851156"/>
            <a:ext cx="4132916" cy="15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8344"/>
            <a:ext cx="10515600" cy="5968619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Construction des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b="1" dirty="0" err="1" smtClean="0"/>
              <a:t>has_rome_proche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b="1" dirty="0" err="1" smtClean="0"/>
              <a:t>has_pcs_proche</a:t>
            </a:r>
            <a:endParaRPr lang="fr-FR" b="1" dirty="0" smtClean="0"/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00941" y="1053297"/>
            <a:ext cx="566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 SUR 10 ANS D’HISTORIQUE, on récupère tous les métiers réalisés par les DE </a:t>
            </a:r>
            <a:endParaRPr lang="fr-FR" sz="2400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5527"/>
              </p:ext>
            </p:extLst>
          </p:nvPr>
        </p:nvGraphicFramePr>
        <p:xfrm>
          <a:off x="1018572" y="2013995"/>
          <a:ext cx="2814738" cy="1760220"/>
        </p:xfrm>
        <a:graphic>
          <a:graphicData uri="http://schemas.openxmlformats.org/drawingml/2006/table">
            <a:tbl>
              <a:tblPr/>
              <a:tblGrid>
                <a:gridCol w="1407369"/>
                <a:gridCol w="1407369"/>
              </a:tblGrid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individu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 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 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</a:tr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26533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 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6668947" y="1053297"/>
            <a:ext cx="4791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2. On forme toutes les paires de métier réalisés par le même individu</a:t>
            </a: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79604"/>
              </p:ext>
            </p:extLst>
          </p:nvPr>
        </p:nvGraphicFramePr>
        <p:xfrm>
          <a:off x="7387769" y="2013995"/>
          <a:ext cx="2859316" cy="2510680"/>
        </p:xfrm>
        <a:graphic>
          <a:graphicData uri="http://schemas.openxmlformats.org/drawingml/2006/table">
            <a:tbl>
              <a:tblPr/>
              <a:tblGrid>
                <a:gridCol w="1429658"/>
                <a:gridCol w="1429658"/>
              </a:tblGrid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1383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6727629" y="4836976"/>
            <a:ext cx="479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</a:t>
            </a:r>
            <a:r>
              <a:rPr lang="fr-FR" sz="2400" dirty="0" smtClean="0"/>
              <a:t>. On trie pour chaque pcs1 sur toutes les lignes, les 3 pcs2 associées qui ressortent le plus 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57436"/>
              </p:ext>
            </p:extLst>
          </p:nvPr>
        </p:nvGraphicFramePr>
        <p:xfrm>
          <a:off x="1761672" y="4194631"/>
          <a:ext cx="2578100" cy="2514600"/>
        </p:xfrm>
        <a:graphic>
          <a:graphicData uri="http://schemas.openxmlformats.org/drawingml/2006/table">
            <a:tbl>
              <a:tblPr/>
              <a:tblGrid>
                <a:gridCol w="1289050"/>
                <a:gridCol w="1289050"/>
              </a:tblGrid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r>
                        <a:rPr lang="fr-F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42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34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 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768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Accolade fermante 15"/>
          <p:cNvSpPr/>
          <p:nvPr/>
        </p:nvSpPr>
        <p:spPr>
          <a:xfrm>
            <a:off x="4457702" y="4524675"/>
            <a:ext cx="290285" cy="497268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4834165" y="4524675"/>
            <a:ext cx="2059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Les 3 </a:t>
            </a:r>
            <a:r>
              <a:rPr lang="fr-FR" sz="2000" dirty="0" err="1" smtClean="0"/>
              <a:t>pcs</a:t>
            </a:r>
            <a:r>
              <a:rPr lang="fr-FR" sz="2000" dirty="0" smtClean="0"/>
              <a:t> proches de la pcs1</a:t>
            </a:r>
            <a:endParaRPr lang="fr-FR" sz="2000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4834165" y="2894105"/>
            <a:ext cx="1726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963886" y="3805158"/>
            <a:ext cx="1411693" cy="389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Lien PCS de la DSN – ROME de l’offre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03945"/>
              </p:ext>
            </p:extLst>
          </p:nvPr>
        </p:nvGraphicFramePr>
        <p:xfrm>
          <a:off x="6560457" y="2326160"/>
          <a:ext cx="3594100" cy="3436620"/>
        </p:xfrm>
        <a:graphic>
          <a:graphicData uri="http://schemas.openxmlformats.org/drawingml/2006/table">
            <a:tbl>
              <a:tblPr/>
              <a:tblGrid>
                <a:gridCol w="1797050"/>
                <a:gridCol w="1797050"/>
              </a:tblGrid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pcs2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R3Z80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K0Z40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A0740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211a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B2Z40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G0B41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697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F1Z41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560457" y="1465943"/>
            <a:ext cx="431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Fichiers du CREST</a:t>
            </a:r>
            <a:endParaRPr lang="fr-FR" sz="2800" b="1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87003"/>
              </p:ext>
            </p:extLst>
          </p:nvPr>
        </p:nvGraphicFramePr>
        <p:xfrm>
          <a:off x="1558470" y="2326160"/>
          <a:ext cx="3187702" cy="3436620"/>
        </p:xfrm>
        <a:graphic>
          <a:graphicData uri="http://schemas.openxmlformats.org/drawingml/2006/table">
            <a:tbl>
              <a:tblPr/>
              <a:tblGrid>
                <a:gridCol w="1593851"/>
                <a:gridCol w="1593851"/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rome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A1101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A1Z41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A1Z41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G1Z70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H0Z91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A0Z42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A1205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A2Z70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A1301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A2Z90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A1301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A2Z70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270000" y="1465943"/>
            <a:ext cx="431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Fichiers de l’équipe de Marc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9559471" y="260920"/>
            <a:ext cx="1190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PCS</a:t>
            </a:r>
          </a:p>
          <a:p>
            <a:r>
              <a:rPr lang="fr-FR" sz="2000" dirty="0" smtClean="0"/>
              <a:t>FAP</a:t>
            </a:r>
          </a:p>
          <a:p>
            <a:r>
              <a:rPr lang="fr-FR" sz="2000" dirty="0" smtClean="0"/>
              <a:t>ROME 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638971" y="365125"/>
            <a:ext cx="136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Notion de métier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8353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7672" y="2447417"/>
            <a:ext cx="9323832" cy="242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 smtClean="0"/>
              <a:t> </a:t>
            </a:r>
            <a:r>
              <a:rPr lang="fr-FR" sz="3600" dirty="0" smtClean="0"/>
              <a:t>Ciblage candidats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/>
              <a:t> Diagnostic offre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3600" dirty="0" smtClean="0"/>
              <a:t> Référence salaires</a:t>
            </a:r>
            <a:endParaRPr lang="fr-FR" sz="3600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2344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 smtClean="0">
                <a:solidFill>
                  <a:schemeClr val="bg1"/>
                </a:solidFill>
              </a:rPr>
              <a:t>Projets </a:t>
            </a:r>
            <a:r>
              <a:rPr lang="fr-FR" sz="5400" b="1" dirty="0" err="1" smtClean="0">
                <a:solidFill>
                  <a:schemeClr val="bg1"/>
                </a:solidFill>
              </a:rPr>
              <a:t>Big</a:t>
            </a:r>
            <a:r>
              <a:rPr lang="fr-FR" sz="5400" b="1" dirty="0" smtClean="0">
                <a:solidFill>
                  <a:schemeClr val="bg1"/>
                </a:solidFill>
              </a:rPr>
              <a:t> Data</a:t>
            </a:r>
            <a:endParaRPr lang="fr-F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7672" y="2447417"/>
            <a:ext cx="9323832" cy="2426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200" dirty="0" smtClean="0"/>
              <a:t> </a:t>
            </a:r>
            <a:r>
              <a:rPr lang="fr-FR" sz="8000" dirty="0" smtClean="0"/>
              <a:t>Ciblage candidats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Diagnostic offre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Référence salaires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0"/>
            <a:ext cx="12192000" cy="12344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400" b="1" dirty="0" smtClean="0">
                <a:solidFill>
                  <a:schemeClr val="bg1"/>
                </a:solidFill>
              </a:rPr>
              <a:t>Projets </a:t>
            </a:r>
            <a:r>
              <a:rPr lang="fr-FR" sz="5400" b="1" dirty="0" err="1" smtClean="0">
                <a:solidFill>
                  <a:schemeClr val="bg1"/>
                </a:solidFill>
              </a:rPr>
              <a:t>Big</a:t>
            </a:r>
            <a:r>
              <a:rPr lang="fr-FR" sz="5400" b="1" dirty="0" smtClean="0">
                <a:solidFill>
                  <a:schemeClr val="bg1"/>
                </a:solidFill>
              </a:rPr>
              <a:t> Data</a:t>
            </a:r>
            <a:endParaRPr lang="fr-FR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3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2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Ciblage Candidats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" y="1644673"/>
            <a:ext cx="11648536" cy="506661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10896" y="786626"/>
            <a:ext cx="11594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u="sng" dirty="0" smtClean="0"/>
              <a:t>En bref </a:t>
            </a:r>
            <a:r>
              <a:rPr lang="fr-FR" dirty="0" smtClean="0"/>
              <a:t>: Par agence, proposer une liste de candidats </a:t>
            </a:r>
            <a:r>
              <a:rPr lang="fr-FR" u="sng" dirty="0" smtClean="0"/>
              <a:t>pour un métier donné, </a:t>
            </a:r>
            <a:r>
              <a:rPr lang="fr-FR" dirty="0" smtClean="0"/>
              <a:t>différente de celle remontée par le SDR </a:t>
            </a:r>
            <a:r>
              <a:rPr lang="fr-FR" sz="1600" dirty="0" smtClean="0"/>
              <a:t>(En particulier, Le ROME ORE du candidat peut être différent de celui du métier donné, le candidat s’est déclaré en recherche active lors de sa dernière actualisation). 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2505456" y="1644673"/>
            <a:ext cx="174650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1. Choisir l’agence</a:t>
            </a:r>
            <a:endParaRPr lang="fr-FR" sz="1600" b="1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251960" y="1883172"/>
            <a:ext cx="7498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874520" y="2668271"/>
            <a:ext cx="189280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/>
              <a:t>2</a:t>
            </a:r>
            <a:r>
              <a:rPr lang="fr-FR" sz="1600" b="1" dirty="0" smtClean="0"/>
              <a:t>. Choisir le métier</a:t>
            </a:r>
            <a:endParaRPr lang="fr-FR" sz="1600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3767328" y="2837548"/>
            <a:ext cx="301752" cy="9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4008" y="2847221"/>
            <a:ext cx="108813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3. Liste candidats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178934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152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Ciblage Candidats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" y="2308098"/>
            <a:ext cx="11906250" cy="16383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47472" y="896112"/>
            <a:ext cx="113019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Zoom sur la fiche candidat </a:t>
            </a:r>
            <a:r>
              <a:rPr lang="fr-FR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présenter quelques informations pour que le conseiller puisse </a:t>
            </a:r>
            <a:r>
              <a:rPr lang="fr-FR" sz="1600" b="1" dirty="0" smtClean="0"/>
              <a:t>se faire une idée rapidement </a:t>
            </a:r>
            <a:r>
              <a:rPr lang="fr-FR" sz="1600" dirty="0" smtClean="0"/>
              <a:t>(Le conseiller pourra alors consulter la fiche du DE pour plus de détails)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Intégrer </a:t>
            </a:r>
            <a:r>
              <a:rPr lang="fr-FR" sz="1600" dirty="0" smtClean="0">
                <a:solidFill>
                  <a:srgbClr val="FF0000"/>
                </a:solidFill>
              </a:rPr>
              <a:t>un retour du conseiller </a:t>
            </a:r>
            <a:r>
              <a:rPr lang="fr-FR" sz="1600" dirty="0" smtClean="0"/>
              <a:t>sur le profil présenté par le modèle : bon candidat oui / non et commentaire associé </a:t>
            </a: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évaluer le modèle, améliorer le modèle (analyse des commentaires), tester plusieurs modèles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624" y="3218688"/>
            <a:ext cx="2130552" cy="512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 flipV="1">
            <a:off x="1143000" y="3730752"/>
            <a:ext cx="0" cy="2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566928" y="3946398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Retour conseiller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28088" y="2291900"/>
            <a:ext cx="1389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Retour ORE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551176" y="2568900"/>
            <a:ext cx="137160" cy="26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319016" y="3867459"/>
            <a:ext cx="185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Est passé par l’</a:t>
            </a:r>
            <a:r>
              <a:rPr lang="fr-FR" sz="1200" dirty="0" err="1" smtClean="0">
                <a:solidFill>
                  <a:srgbClr val="FF0000"/>
                </a:solidFill>
              </a:rPr>
              <a:t>interim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1" name="Connecteur droit avec flèche 20"/>
          <p:cNvCxnSpPr/>
          <p:nvPr/>
        </p:nvCxnSpPr>
        <p:spPr>
          <a:xfrm flipV="1">
            <a:off x="5218176" y="3599688"/>
            <a:ext cx="0" cy="2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8644128" y="3326273"/>
            <a:ext cx="0" cy="2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293608" y="3572566"/>
            <a:ext cx="185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mobilité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293352" y="3549907"/>
            <a:ext cx="2868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FF0000"/>
                </a:solidFill>
              </a:rPr>
              <a:t>3 premières compétences au niveau racine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10146792" y="3338012"/>
            <a:ext cx="0" cy="2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07264" y="4378405"/>
            <a:ext cx="11301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Le modèle</a:t>
            </a:r>
            <a:r>
              <a:rPr lang="fr-FR" dirty="0" smtClean="0"/>
              <a:t>: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Modèle supervisé qui utilise des données de ces différentes sources:</a:t>
            </a:r>
          </a:p>
          <a:p>
            <a:r>
              <a:rPr lang="fr-FR" dirty="0"/>
              <a:t>	</a:t>
            </a:r>
            <a:endParaRPr lang="fr-FR" dirty="0" smtClean="0"/>
          </a:p>
        </p:txBody>
      </p:sp>
      <p:graphicFrame>
        <p:nvGraphicFramePr>
          <p:cNvPr id="27" name="Tableau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21"/>
              </p:ext>
            </p:extLst>
          </p:nvPr>
        </p:nvGraphicFramePr>
        <p:xfrm>
          <a:off x="852422" y="5213902"/>
          <a:ext cx="10797036" cy="143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259"/>
                <a:gridCol w="2699259"/>
                <a:gridCol w="2699259"/>
                <a:gridCol w="2699259"/>
              </a:tblGrid>
              <a:tr h="715695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FF0066"/>
                          </a:solidFill>
                        </a:rPr>
                        <a:t>DSN</a:t>
                      </a:r>
                      <a:endParaRPr lang="fr-FR" sz="1400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B0F0"/>
                          </a:solidFill>
                        </a:rPr>
                        <a:t>ACTUALISATION</a:t>
                      </a:r>
                      <a:r>
                        <a:rPr lang="fr-FR" sz="14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CC66"/>
                          </a:solidFill>
                        </a:rPr>
                        <a:t>GAEC ACTIVITÉ RÉDUITE</a:t>
                      </a:r>
                      <a:endParaRPr lang="fr-FR" sz="1400" b="1" dirty="0">
                        <a:solidFill>
                          <a:srgbClr val="00CC6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COMPÉTENCES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15695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chemeClr val="tx1"/>
                          </a:solidFill>
                        </a:rPr>
                        <a:t>PRISE EN CHARGE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CC66"/>
                          </a:solidFill>
                        </a:rPr>
                        <a:t>INDEMNISATION</a:t>
                      </a:r>
                      <a:endParaRPr lang="fr-FR" sz="1400" b="1" dirty="0">
                        <a:solidFill>
                          <a:srgbClr val="00CC6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00B0F0"/>
                          </a:solidFill>
                        </a:rPr>
                        <a:t>PROFIL PROFESSIONNEL</a:t>
                      </a:r>
                      <a:endParaRPr lang="fr-FR" sz="14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FF0066"/>
                          </a:solidFill>
                        </a:rPr>
                        <a:t>AMI </a:t>
                      </a:r>
                      <a:endParaRPr lang="fr-FR" sz="1400" b="1" dirty="0">
                        <a:solidFill>
                          <a:srgbClr val="FF006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02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2517" y="324091"/>
            <a:ext cx="11482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préambule, analyse des données : qui sont les DE embauchés sur tel métier à un certain temps t ? </a:t>
            </a:r>
          </a:p>
          <a:p>
            <a:r>
              <a:rPr lang="fr-FR" dirty="0" smtClean="0"/>
              <a:t>Ex: DE inscrits à PE en t = juin 2019 </a:t>
            </a:r>
            <a:r>
              <a:rPr lang="fr-FR" dirty="0" smtClean="0"/>
              <a:t>qui </a:t>
            </a:r>
            <a:r>
              <a:rPr lang="fr-FR" dirty="0" smtClean="0"/>
              <a:t>ont eu une embauche sur le ROME N1103 (Magasinage et préparation de commandes) dans les 6 mois (avant début décembre 2019)</a:t>
            </a:r>
          </a:p>
          <a:p>
            <a:endParaRPr lang="fr-FR" dirty="0"/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On observe qu’environ 15 % ont </a:t>
            </a:r>
            <a:r>
              <a:rPr lang="fr-FR" dirty="0" err="1" smtClean="0">
                <a:sym typeface="Wingdings" panose="05000000000000000000" pitchFamily="2" charset="2"/>
              </a:rPr>
              <a:t>rome_profil</a:t>
            </a:r>
            <a:r>
              <a:rPr lang="fr-FR" dirty="0" smtClean="0">
                <a:sym typeface="Wingdings" panose="05000000000000000000" pitchFamily="2" charset="2"/>
              </a:rPr>
              <a:t> (</a:t>
            </a:r>
            <a:r>
              <a:rPr lang="fr-FR" dirty="0" err="1" smtClean="0">
                <a:sym typeface="Wingdings" panose="05000000000000000000" pitchFamily="2" charset="2"/>
              </a:rPr>
              <a:t>rome</a:t>
            </a:r>
            <a:r>
              <a:rPr lang="fr-FR" dirty="0" smtClean="0">
                <a:sym typeface="Wingdings" panose="05000000000000000000" pitchFamily="2" charset="2"/>
              </a:rPr>
              <a:t> ORE) = N1103 / 85 % ont une </a:t>
            </a:r>
            <a:r>
              <a:rPr lang="fr-FR" dirty="0" err="1" smtClean="0">
                <a:sym typeface="Wingdings" panose="05000000000000000000" pitchFamily="2" charset="2"/>
              </a:rPr>
              <a:t>rome_profil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smtClean="0">
                <a:sym typeface="Wingdings" panose="05000000000000000000" pitchFamily="2" charset="2"/>
              </a:rPr>
              <a:t>différent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72 % ont eu un contrat sur ce métier dans leur expérience passée (avant juin 2019)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85 % ont déjà eu un contrat dans leur expérience passée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Proposition 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Faire </a:t>
            </a:r>
            <a:r>
              <a:rPr lang="fr-FR" b="1" dirty="0" smtClean="0">
                <a:sym typeface="Wingdings" panose="05000000000000000000" pitchFamily="2" charset="2"/>
              </a:rPr>
              <a:t>un modèle par ROME (environ 300)</a:t>
            </a:r>
          </a:p>
          <a:p>
            <a:endParaRPr lang="fr-FR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Pour chaque modèle, on cible la population mère ainsi :</a:t>
            </a:r>
            <a:endParaRPr lang="fr-FR" b="1" dirty="0" smtClean="0">
              <a:sym typeface="Wingdings" panose="05000000000000000000" pitchFamily="2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97" y="4679273"/>
            <a:ext cx="1165570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fr-FR" u="sng" dirty="0" smtClean="0"/>
              <a:t>CIBLAGE</a:t>
            </a:r>
            <a:r>
              <a:rPr lang="fr-FR" u="sng" dirty="0"/>
              <a:t> </a:t>
            </a:r>
            <a:r>
              <a:rPr lang="fr-FR" u="sng" dirty="0" smtClean="0"/>
              <a:t>POPULATION MERE 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C00000"/>
                </a:solidFill>
              </a:rPr>
              <a:t>DE dont la dernière inscription date de moins de 2 ans, en catégorie A, B, C avec 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	- soit qui ont </a:t>
            </a:r>
            <a:r>
              <a:rPr lang="fr-FR" b="1" dirty="0" smtClean="0">
                <a:solidFill>
                  <a:srgbClr val="C00000"/>
                </a:solidFill>
              </a:rPr>
              <a:t>déjà eu un contrat avec salaire sur le métier avant t </a:t>
            </a:r>
            <a:r>
              <a:rPr lang="fr-FR" dirty="0" smtClean="0">
                <a:solidFill>
                  <a:srgbClr val="C00000"/>
                </a:solidFill>
              </a:rPr>
              <a:t>(données des tables DSN )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permet de proposer des DE qui ont un </a:t>
            </a:r>
            <a:r>
              <a:rPr lang="fr-FR" b="1" dirty="0" err="1" smtClean="0">
                <a:solidFill>
                  <a:srgbClr val="00B0F0"/>
                </a:solidFill>
                <a:sym typeface="Wingdings" panose="05000000000000000000" pitchFamily="2" charset="2"/>
              </a:rPr>
              <a:t>rome</a:t>
            </a:r>
            <a:r>
              <a:rPr lang="fr-FR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 ORE différent du métier : </a:t>
            </a:r>
            <a:r>
              <a:rPr lang="fr-FR" b="1" u="sng" dirty="0" smtClean="0">
                <a:sym typeface="Wingdings" panose="05000000000000000000" pitchFamily="2" charset="2"/>
              </a:rPr>
              <a:t>sous-pop 1</a:t>
            </a:r>
          </a:p>
          <a:p>
            <a:pPr lvl="1"/>
            <a:endParaRPr lang="fr-FR" b="1" u="sng" dirty="0" smtClean="0"/>
          </a:p>
          <a:p>
            <a:pPr lvl="1"/>
            <a:r>
              <a:rPr lang="fr-FR" dirty="0" smtClean="0">
                <a:solidFill>
                  <a:srgbClr val="C00000"/>
                </a:solidFill>
              </a:rPr>
              <a:t>	- soit qui </a:t>
            </a:r>
            <a:r>
              <a:rPr lang="fr-FR" b="1" dirty="0" smtClean="0">
                <a:solidFill>
                  <a:srgbClr val="C00000"/>
                </a:solidFill>
              </a:rPr>
              <a:t>ont le </a:t>
            </a:r>
            <a:r>
              <a:rPr lang="fr-FR" b="1" dirty="0" err="1" smtClean="0">
                <a:solidFill>
                  <a:srgbClr val="C00000"/>
                </a:solidFill>
              </a:rPr>
              <a:t>rome</a:t>
            </a:r>
            <a:r>
              <a:rPr lang="fr-FR" b="1" dirty="0" smtClean="0">
                <a:solidFill>
                  <a:srgbClr val="C00000"/>
                </a:solidFill>
              </a:rPr>
              <a:t> ORE du métier </a:t>
            </a:r>
            <a:r>
              <a:rPr lang="fr-FR" dirty="0" smtClean="0">
                <a:solidFill>
                  <a:srgbClr val="C00000"/>
                </a:solidFill>
              </a:rPr>
              <a:t>et qui a déjà eu un contrat dans son expérience passée : </a:t>
            </a:r>
            <a:r>
              <a:rPr lang="fr-FR" b="1" u="sng" dirty="0" smtClean="0">
                <a:sym typeface="Wingdings" panose="05000000000000000000" pitchFamily="2" charset="2"/>
              </a:rPr>
              <a:t>sous-pop 2</a:t>
            </a:r>
            <a:endParaRPr lang="fr-FR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1761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002" y="425442"/>
            <a:ext cx="1146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LABELLISATION : 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76921" y="1961761"/>
            <a:ext cx="11492753" cy="537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1600329" y="1821070"/>
            <a:ext cx="0" cy="4625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703558" y="2222778"/>
            <a:ext cx="113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8543" y="2310546"/>
            <a:ext cx="100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t</a:t>
            </a:r>
            <a:r>
              <a:rPr lang="fr-FR" sz="1600" dirty="0" smtClean="0"/>
              <a:t> </a:t>
            </a:r>
            <a:r>
              <a:rPr lang="fr-FR" sz="1600" dirty="0"/>
              <a:t>-</a:t>
            </a:r>
            <a:r>
              <a:rPr lang="fr-FR" sz="1600" dirty="0" smtClean="0"/>
              <a:t> 6 mois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6223298" y="1732320"/>
            <a:ext cx="0" cy="4625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353723" y="2646554"/>
            <a:ext cx="257107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Population mère :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DE dont la dernière inscription date de moins de 2 ans, en catégorie A, B, C appartenant aux deux sous pop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140924" y="2372400"/>
            <a:ext cx="3719738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 smtClean="0"/>
              <a:t>Sous-pop 1 :</a:t>
            </a:r>
          </a:p>
          <a:p>
            <a:r>
              <a:rPr lang="fr-FR" dirty="0" smtClean="0"/>
              <a:t>DE qui ont </a:t>
            </a:r>
            <a:r>
              <a:rPr lang="fr-FR" b="1" dirty="0" smtClean="0"/>
              <a:t>déjà eu un contrat avec salaire sur le métier avant t </a:t>
            </a:r>
            <a:r>
              <a:rPr lang="fr-FR" dirty="0" smtClean="0"/>
              <a:t>(données des tables DSN ) et dont la dernière actualisation signale que le DE est en recherche d’emploi </a:t>
            </a:r>
            <a:r>
              <a:rPr lang="fr-FR" dirty="0" smtClean="0">
                <a:sym typeface="Wingdings" panose="05000000000000000000" pitchFamily="2" charset="2"/>
              </a:rPr>
              <a:t> </a:t>
            </a:r>
            <a:r>
              <a:rPr lang="fr-FR" dirty="0" smtClean="0">
                <a:solidFill>
                  <a:srgbClr val="7030A0"/>
                </a:solidFill>
                <a:sym typeface="Wingdings" panose="05000000000000000000" pitchFamily="2" charset="2"/>
              </a:rPr>
              <a:t>permet de proposer des DE qui ont un </a:t>
            </a:r>
            <a:r>
              <a:rPr lang="fr-FR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rome</a:t>
            </a:r>
            <a:r>
              <a:rPr lang="fr-FR" dirty="0" smtClean="0">
                <a:solidFill>
                  <a:srgbClr val="7030A0"/>
                </a:solidFill>
                <a:sym typeface="Wingdings" panose="05000000000000000000" pitchFamily="2" charset="2"/>
              </a:rPr>
              <a:t> ORE différent du métier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212335" y="4950823"/>
            <a:ext cx="3576916" cy="175432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 smtClean="0"/>
              <a:t>Sous-pop 2 :</a:t>
            </a:r>
          </a:p>
          <a:p>
            <a:r>
              <a:rPr lang="fr-FR" dirty="0" smtClean="0"/>
              <a:t>DE qui </a:t>
            </a:r>
            <a:r>
              <a:rPr lang="fr-FR" b="1" dirty="0" smtClean="0"/>
              <a:t>ont le </a:t>
            </a:r>
            <a:r>
              <a:rPr lang="fr-FR" b="1" dirty="0" err="1" smtClean="0"/>
              <a:t>rome</a:t>
            </a:r>
            <a:r>
              <a:rPr lang="fr-FR" b="1" dirty="0" smtClean="0"/>
              <a:t> ORE du métier </a:t>
            </a:r>
            <a:r>
              <a:rPr lang="fr-FR" dirty="0" smtClean="0"/>
              <a:t>et qui a déjà eu un contrat dans son expérience </a:t>
            </a:r>
            <a:r>
              <a:rPr lang="fr-FR" dirty="0"/>
              <a:t>passée et dont la dernière actualisation signale que le DE est en recherche d’emploi </a:t>
            </a:r>
          </a:p>
        </p:txBody>
      </p:sp>
      <p:sp>
        <p:nvSpPr>
          <p:cNvPr id="18" name="Accolade ouvrante 17"/>
          <p:cNvSpPr/>
          <p:nvPr/>
        </p:nvSpPr>
        <p:spPr>
          <a:xfrm rot="16200000">
            <a:off x="3219045" y="-649783"/>
            <a:ext cx="127660" cy="5561703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624047" y="2414191"/>
            <a:ext cx="3198606" cy="17918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Label 1 </a:t>
            </a:r>
            <a:r>
              <a:rPr lang="fr-FR" dirty="0" smtClean="0">
                <a:solidFill>
                  <a:schemeClr val="tx1"/>
                </a:solidFill>
              </a:rPr>
              <a:t>(entre 6 et 15 % suivant les </a:t>
            </a:r>
            <a:r>
              <a:rPr lang="fr-FR" dirty="0" err="1" smtClean="0">
                <a:solidFill>
                  <a:schemeClr val="tx1"/>
                </a:solidFill>
              </a:rPr>
              <a:t>rome</a:t>
            </a:r>
            <a:r>
              <a:rPr lang="fr-FR" dirty="0" smtClean="0">
                <a:solidFill>
                  <a:schemeClr val="tx1"/>
                </a:solidFill>
              </a:rPr>
              <a:t>):</a:t>
            </a:r>
          </a:p>
          <a:p>
            <a:pPr algn="ctr"/>
            <a:r>
              <a:rPr lang="fr-FR" sz="1600" dirty="0" smtClean="0">
                <a:solidFill>
                  <a:schemeClr val="tx1"/>
                </a:solidFill>
              </a:rPr>
              <a:t>Pop mère avec un salaire sur la cible dans 6 mois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8624047" y="4395384"/>
            <a:ext cx="3198606" cy="19003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Label 0 </a:t>
            </a:r>
            <a:r>
              <a:rPr lang="fr-FR" dirty="0" smtClean="0">
                <a:solidFill>
                  <a:schemeClr val="tx1"/>
                </a:solidFill>
              </a:rPr>
              <a:t>(94 et 85 % suivant les </a:t>
            </a:r>
            <a:r>
              <a:rPr lang="fr-FR" dirty="0" err="1" smtClean="0">
                <a:solidFill>
                  <a:schemeClr val="tx1"/>
                </a:solidFill>
              </a:rPr>
              <a:t>rome</a:t>
            </a:r>
            <a:r>
              <a:rPr lang="fr-FR" dirty="0" smtClean="0">
                <a:solidFill>
                  <a:schemeClr val="tx1"/>
                </a:solidFill>
              </a:rPr>
              <a:t>) </a:t>
            </a:r>
            <a:r>
              <a:rPr lang="fr-FR" sz="240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Pop mère sans salaire sur la cible dans 6 mois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Accolade ouvrante 20"/>
          <p:cNvSpPr/>
          <p:nvPr/>
        </p:nvSpPr>
        <p:spPr>
          <a:xfrm rot="16200000">
            <a:off x="8867704" y="-441406"/>
            <a:ext cx="181449" cy="5151117"/>
          </a:xfrm>
          <a:prstGeom prst="leftBrac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922515" y="3008040"/>
            <a:ext cx="353211" cy="291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4922515" y="4298731"/>
            <a:ext cx="353211" cy="846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V="1">
            <a:off x="7978590" y="3041550"/>
            <a:ext cx="527123" cy="293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8002798" y="3575669"/>
            <a:ext cx="570153" cy="630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10962041" y="2325210"/>
            <a:ext cx="1133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 + 6 mois</a:t>
            </a:r>
          </a:p>
        </p:txBody>
      </p:sp>
    </p:spTree>
    <p:extLst>
      <p:ext uri="{BB962C8B-B14F-4D97-AF65-F5344CB8AC3E}">
        <p14:creationId xmlns:p14="http://schemas.microsoft.com/office/powerpoint/2010/main" val="36815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01301" y="240247"/>
            <a:ext cx="1146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/>
              <a:t>Features</a:t>
            </a:r>
            <a:r>
              <a:rPr lang="fr-FR" sz="2000" b="1" dirty="0" smtClean="0"/>
              <a:t> : 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719" y="609579"/>
            <a:ext cx="1055225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Remarque : PCS et ROME = notion de métier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 </a:t>
            </a:r>
          </a:p>
          <a:p>
            <a:r>
              <a:rPr lang="fr-FR" u="sng" dirty="0" smtClean="0"/>
              <a:t>Données de prise en charge :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Dernier et avant dernier motif d’inscription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Dernier et avant dernier type de pec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Dernier et avant dernier sous type de pec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Situation antérieure id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Temps depuis la dernière et avant dernière inscription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Nombre d’agence différentes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Nombre de type de pec différent</a:t>
            </a:r>
          </a:p>
          <a:p>
            <a:endParaRPr lang="fr-FR" dirty="0"/>
          </a:p>
          <a:p>
            <a:r>
              <a:rPr lang="fr-FR" u="sng" dirty="0" smtClean="0"/>
              <a:t>Données de profil professionnel: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Niveau de formation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Niveau de qualification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Rome du profil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Nombre de </a:t>
            </a:r>
            <a:r>
              <a:rPr lang="fr-FR" dirty="0" err="1" smtClean="0"/>
              <a:t>rome</a:t>
            </a:r>
            <a:r>
              <a:rPr lang="fr-FR" dirty="0" smtClean="0"/>
              <a:t> de profil différents</a:t>
            </a:r>
          </a:p>
          <a:p>
            <a:pPr marL="342900" indent="-342900">
              <a:buFontTx/>
              <a:buChar char="-"/>
            </a:pPr>
            <a:endParaRPr lang="fr-FR" dirty="0"/>
          </a:p>
          <a:p>
            <a:r>
              <a:rPr lang="fr-FR" u="sng" dirty="0" smtClean="0"/>
              <a:t>Données AMI :</a:t>
            </a:r>
          </a:p>
          <a:p>
            <a:pPr marL="342900" indent="-342900">
              <a:buFontTx/>
              <a:buChar char="-"/>
            </a:pPr>
            <a:r>
              <a:rPr lang="fr-FR" dirty="0" smtClean="0"/>
              <a:t>Nombre de contacts provenant du D.E (</a:t>
            </a:r>
            <a:r>
              <a:rPr lang="fr-FR" dirty="0" err="1" smtClean="0"/>
              <a:t>cdt</a:t>
            </a:r>
            <a:r>
              <a:rPr lang="fr-FR" dirty="0" smtClean="0"/>
              <a:t>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u="sng" dirty="0" smtClean="0"/>
              <a:t>Compétences de DE :</a:t>
            </a:r>
          </a:p>
          <a:p>
            <a:r>
              <a:rPr lang="fr-FR" dirty="0" smtClean="0"/>
              <a:t>- Compétences au niveau racine du DE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55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7351" y="117693"/>
            <a:ext cx="1124607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u="sng" dirty="0"/>
              <a:t>Données DSN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a eu un contrat sur le métier dans le passé</a:t>
            </a:r>
          </a:p>
          <a:p>
            <a:pPr marL="285750" indent="-285750">
              <a:buFontTx/>
              <a:buChar char="-"/>
            </a:pPr>
            <a:r>
              <a:rPr lang="fr-FR" dirty="0"/>
              <a:t>A eu un contrat sur un métier proche dans le passé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Nombre de métier différents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Nombre de NAF </a:t>
            </a:r>
            <a:r>
              <a:rPr lang="fr-FR" dirty="0" smtClean="0"/>
              <a:t>différentes</a:t>
            </a:r>
          </a:p>
          <a:p>
            <a:endParaRPr lang="fr-FR" dirty="0"/>
          </a:p>
          <a:p>
            <a:r>
              <a:rPr lang="fr-FR" u="sng" dirty="0" smtClean="0"/>
              <a:t>Données activité </a:t>
            </a:r>
            <a:r>
              <a:rPr lang="fr-FR" u="sng" dirty="0" err="1" smtClean="0"/>
              <a:t>gaec</a:t>
            </a:r>
            <a:r>
              <a:rPr lang="fr-FR" u="sng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de périodes d’activités différents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Temps depuis la dernière activité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Durée de la dernière activité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Somme de la durée des activités sur les 6 derniers mois</a:t>
            </a:r>
          </a:p>
          <a:p>
            <a:endParaRPr lang="fr-FR" dirty="0"/>
          </a:p>
          <a:p>
            <a:r>
              <a:rPr lang="fr-FR" u="sng" dirty="0" smtClean="0"/>
              <a:t>Données d’actualisation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Somme des heures travaillées sur les 3 et 6 derniers mois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Somme des salaires perçus sur les 3 et 6 derniers mois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Critères </a:t>
            </a:r>
            <a:r>
              <a:rPr lang="fr-FR" dirty="0" smtClean="0"/>
              <a:t>de disponibilité (utilisés dans le FILTRE) : est en recherche, n’est pas en congé maladie, en invalidité</a:t>
            </a:r>
          </a:p>
          <a:p>
            <a:endParaRPr lang="fr-FR" dirty="0"/>
          </a:p>
          <a:p>
            <a:r>
              <a:rPr lang="fr-FR" u="sng" dirty="0" smtClean="0"/>
              <a:t>Données d’indemnisation :</a:t>
            </a:r>
          </a:p>
          <a:p>
            <a:r>
              <a:rPr lang="fr-FR" dirty="0" smtClean="0"/>
              <a:t> - Montant de la dernière </a:t>
            </a:r>
            <a:r>
              <a:rPr lang="fr-FR" dirty="0" err="1" smtClean="0"/>
              <a:t>indem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Durée de de la dernière </a:t>
            </a:r>
            <a:r>
              <a:rPr lang="fr-FR" dirty="0" err="1" smtClean="0"/>
              <a:t>indem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Temps qui reste pour l’</a:t>
            </a:r>
            <a:r>
              <a:rPr lang="fr-FR" dirty="0" err="1" smtClean="0"/>
              <a:t>indem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Nombre total d’ouverture de droits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2913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1232</Words>
  <Application>Microsoft Office PowerPoint</Application>
  <PresentationFormat>Grand écran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Ciblage Candidats</vt:lpstr>
      <vt:lpstr>Ciblage Candidats</vt:lpstr>
      <vt:lpstr>Présentation PowerPoint</vt:lpstr>
      <vt:lpstr>Présentation PowerPoint</vt:lpstr>
      <vt:lpstr>Présentation PowerPoint</vt:lpstr>
      <vt:lpstr>Présentation PowerPoint</vt:lpstr>
      <vt:lpstr>Modèle:</vt:lpstr>
      <vt:lpstr>Modèle:</vt:lpstr>
      <vt:lpstr>Présentation PowerPoint</vt:lpstr>
      <vt:lpstr>Lien PCS de la DSN – ROME de l’offre</vt:lpstr>
    </vt:vector>
  </TitlesOfParts>
  <Company>Pôle Emploi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COTADZE Maylis</dc:creator>
  <cp:lastModifiedBy>COTADZE Maylis</cp:lastModifiedBy>
  <cp:revision>43</cp:revision>
  <dcterms:created xsi:type="dcterms:W3CDTF">2021-06-17T13:18:10Z</dcterms:created>
  <dcterms:modified xsi:type="dcterms:W3CDTF">2021-10-19T14:08:33Z</dcterms:modified>
</cp:coreProperties>
</file>