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92017f32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292017f32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92017f329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292017f329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92017f329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292017f329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92017f329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292017f329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rebuchet MS"/>
              <a:buNone/>
            </a:pPr>
            <a:r>
              <a:rPr lang="en-GB">
                <a:solidFill>
                  <a:schemeClr val="dk1"/>
                </a:solidFill>
              </a:rPr>
              <a:t>Introduction to 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Python &amp; Apps</a:t>
            </a: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GB">
                <a:solidFill>
                  <a:schemeClr val="dk1"/>
                </a:solidFill>
              </a:rPr>
              <a:t>Final Project Presentation</a:t>
            </a:r>
            <a:endParaRPr/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GB">
                <a:solidFill>
                  <a:schemeClr val="dk1"/>
                </a:solidFill>
              </a:rPr>
              <a:t>October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>
            <a:spLocks noGrp="1"/>
          </p:cNvSpPr>
          <p:nvPr>
            <p:ph type="title"/>
          </p:nvPr>
        </p:nvSpPr>
        <p:spPr>
          <a:xfrm>
            <a:off x="677334" y="121920"/>
            <a:ext cx="8596668" cy="47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None/>
            </a:pPr>
            <a:r>
              <a:rPr lang="en-GB" sz="3600">
                <a:solidFill>
                  <a:schemeClr val="dk1"/>
                </a:solidFill>
              </a:rPr>
              <a:t>Monthly Sales Difference</a:t>
            </a:r>
            <a:br>
              <a:rPr lang="en-GB" sz="3600">
                <a:solidFill>
                  <a:schemeClr val="dk1"/>
                </a:solidFill>
              </a:rPr>
            </a:br>
            <a:br>
              <a:rPr lang="en-GB" sz="3600">
                <a:solidFill>
                  <a:schemeClr val="dk1"/>
                </a:solidFill>
              </a:rPr>
            </a:br>
            <a:r>
              <a:rPr lang="en-GB" sz="2700">
                <a:solidFill>
                  <a:schemeClr val="dk1"/>
                </a:solidFill>
              </a:rPr>
              <a:t>Pandas Version</a:t>
            </a:r>
            <a:endParaRPr sz="2700"/>
          </a:p>
        </p:txBody>
      </p:sp>
      <p:pic>
        <p:nvPicPr>
          <p:cNvPr id="225" name="Google Shape;22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4" y="1564606"/>
            <a:ext cx="6570195" cy="1864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4694" y="824746"/>
            <a:ext cx="3200564" cy="283859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7"/>
          <p:cNvSpPr txBox="1"/>
          <p:nvPr/>
        </p:nvSpPr>
        <p:spPr>
          <a:xfrm>
            <a:off x="677334" y="3876989"/>
            <a:ext cx="50190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Export Results to CSV file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8" name="Google Shape;228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7334" y="4362817"/>
            <a:ext cx="3740342" cy="292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73226" y="4253102"/>
            <a:ext cx="4400776" cy="2482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3A5F50-3CE4-1887-B1C0-B6ACCB4BBB8D}"/>
              </a:ext>
            </a:extLst>
          </p:cNvPr>
          <p:cNvSpPr/>
          <p:nvPr/>
        </p:nvSpPr>
        <p:spPr>
          <a:xfrm>
            <a:off x="3910145" y="2921168"/>
            <a:ext cx="437171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9628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677334" y="58928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GB">
                <a:solidFill>
                  <a:schemeClr val="dk1"/>
                </a:solidFill>
              </a:rPr>
              <a:t>MoSCoW Method</a:t>
            </a:r>
            <a:br>
              <a:rPr lang="en-GB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</p:txBody>
      </p:sp>
      <p:grpSp>
        <p:nvGrpSpPr>
          <p:cNvPr id="150" name="Google Shape;150;p19"/>
          <p:cNvGrpSpPr/>
          <p:nvPr/>
        </p:nvGrpSpPr>
        <p:grpSpPr>
          <a:xfrm>
            <a:off x="1559633" y="1473200"/>
            <a:ext cx="7373153" cy="4566578"/>
            <a:chOff x="881771" y="0"/>
            <a:chExt cx="7373153" cy="4566578"/>
          </a:xfrm>
        </p:grpSpPr>
        <p:sp>
          <p:nvSpPr>
            <p:cNvPr id="151" name="Google Shape;151;p19"/>
            <p:cNvSpPr/>
            <p:nvPr/>
          </p:nvSpPr>
          <p:spPr>
            <a:xfrm>
              <a:off x="893709" y="0"/>
              <a:ext cx="3511025" cy="2106615"/>
            </a:xfrm>
            <a:prstGeom prst="rect">
              <a:avLst/>
            </a:prstGeom>
            <a:gradFill>
              <a:gsLst>
                <a:gs pos="0">
                  <a:srgbClr val="D2E4BB"/>
                </a:gs>
                <a:gs pos="88000">
                  <a:srgbClr val="9FC95E"/>
                </a:gs>
                <a:gs pos="100000">
                  <a:srgbClr val="9FC95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9"/>
            <p:cNvSpPr txBox="1"/>
            <p:nvPr/>
          </p:nvSpPr>
          <p:spPr>
            <a:xfrm>
              <a:off x="893709" y="0"/>
              <a:ext cx="3511025" cy="2106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rebuchet MS"/>
                <a:buNone/>
              </a:pPr>
              <a:r>
                <a:rPr lang="en-GB" sz="21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Must Have: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rebuchet MS"/>
                <a:buNone/>
              </a:pPr>
              <a:endPara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rebuchet MS"/>
                <a:buChar char="•"/>
              </a:pPr>
              <a:r>
                <a:rPr lang="en-GB" sz="16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Total sales </a:t>
              </a:r>
              <a:r>
                <a:rPr lang="en-GB" sz="16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across all months</a:t>
              </a:r>
              <a:endParaRPr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rebuchet MS"/>
                <a:buChar char="•"/>
              </a:pPr>
              <a:r>
                <a:rPr lang="en-GB" sz="16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Read the data from the spreadsheet</a:t>
              </a:r>
              <a:endParaRPr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rebuchet MS"/>
                <a:buChar char="•"/>
              </a:pPr>
              <a:r>
                <a:rPr lang="en-GB" sz="16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List of all sales from each month</a:t>
              </a: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4743899" y="2245"/>
              <a:ext cx="3511025" cy="2106615"/>
            </a:xfrm>
            <a:prstGeom prst="rect">
              <a:avLst/>
            </a:prstGeom>
            <a:gradFill>
              <a:gsLst>
                <a:gs pos="0">
                  <a:srgbClr val="D2E4BB"/>
                </a:gs>
                <a:gs pos="88000">
                  <a:srgbClr val="9FC95E"/>
                </a:gs>
                <a:gs pos="100000">
                  <a:srgbClr val="9FC95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 txBox="1"/>
            <p:nvPr/>
          </p:nvSpPr>
          <p:spPr>
            <a:xfrm>
              <a:off x="4743888" y="78425"/>
              <a:ext cx="3510900" cy="210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rebuchet MS"/>
                <a:buNone/>
              </a:pPr>
              <a:r>
                <a:rPr lang="en-GB" sz="21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Should Have:</a:t>
              </a:r>
              <a:endPara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rebuchet MS"/>
                <a:buChar char="•"/>
              </a:pPr>
              <a:r>
                <a:rPr lang="en-GB" sz="16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Highest sales month and lowest sales month</a:t>
              </a:r>
              <a:endPara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rebuchet MS"/>
                <a:buChar char="•"/>
              </a:pPr>
              <a:r>
                <a:rPr lang="en-GB" sz="16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Average sales</a:t>
              </a:r>
              <a:endPara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rebuchet MS"/>
                <a:buChar char="•"/>
              </a:pPr>
              <a:r>
                <a:rPr lang="en-GB" sz="16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Monthly changes as a percentage</a:t>
              </a:r>
              <a:endPara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rebuchet MS"/>
                <a:buChar char="•"/>
              </a:pPr>
              <a:r>
                <a:rPr lang="en-GB" sz="16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 summary of the results in a spreadsheet</a:t>
              </a:r>
              <a:endPara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171450" marR="0" lvl="1" indent="-698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rebuchet MS"/>
                <a:buNone/>
              </a:pPr>
              <a:endPara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881771" y="2459963"/>
              <a:ext cx="3511025" cy="2106615"/>
            </a:xfrm>
            <a:prstGeom prst="rect">
              <a:avLst/>
            </a:prstGeom>
            <a:gradFill>
              <a:gsLst>
                <a:gs pos="0">
                  <a:srgbClr val="D2E4BB"/>
                </a:gs>
                <a:gs pos="88000">
                  <a:srgbClr val="9FC95E"/>
                </a:gs>
                <a:gs pos="100000">
                  <a:srgbClr val="9FC95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9"/>
            <p:cNvSpPr txBox="1"/>
            <p:nvPr/>
          </p:nvSpPr>
          <p:spPr>
            <a:xfrm>
              <a:off x="881771" y="2459963"/>
              <a:ext cx="3511025" cy="2106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rebuchet MS"/>
                <a:buNone/>
              </a:pPr>
              <a:r>
                <a:rPr lang="en-GB" sz="21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Could Have:</a:t>
              </a:r>
              <a:endParaRPr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rebuchet MS"/>
                <a:buChar char="•"/>
              </a:pPr>
              <a:r>
                <a:rPr lang="en-GB" sz="16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Sales margin and profit</a:t>
              </a:r>
              <a:endParaRPr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rebuchet MS"/>
                <a:buChar char="•"/>
              </a:pPr>
              <a:r>
                <a:rPr lang="en-GB" sz="16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Graphs</a:t>
              </a:r>
              <a:endParaRPr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rebuchet MS"/>
                <a:buChar char="•"/>
              </a:pPr>
              <a:r>
                <a:rPr lang="en-GB" sz="16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Plots</a:t>
              </a: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4743899" y="2459963"/>
              <a:ext cx="3511025" cy="2106615"/>
            </a:xfrm>
            <a:prstGeom prst="rect">
              <a:avLst/>
            </a:prstGeom>
            <a:gradFill>
              <a:gsLst>
                <a:gs pos="0">
                  <a:srgbClr val="D2E4BB"/>
                </a:gs>
                <a:gs pos="88000">
                  <a:srgbClr val="9FC95E"/>
                </a:gs>
                <a:gs pos="100000">
                  <a:srgbClr val="9FC95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9"/>
            <p:cNvSpPr txBox="1"/>
            <p:nvPr/>
          </p:nvSpPr>
          <p:spPr>
            <a:xfrm>
              <a:off x="4743899" y="2459963"/>
              <a:ext cx="3511025" cy="2106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rebuchet MS"/>
                <a:buNone/>
              </a:pPr>
              <a:r>
                <a:rPr lang="en-GB" sz="21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Won’t Have:</a:t>
              </a:r>
              <a:endPara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171450" lvl="1" indent="-171450" algn="l" rtl="0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rebuchet MS"/>
                <a:buChar char="•"/>
              </a:pPr>
              <a:r>
                <a:rPr lang="en-GB" sz="16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Use a data source from a different spreadsheet</a:t>
              </a:r>
              <a:endPara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171450" lvl="1" indent="-171450" algn="l" rtl="0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rebuchet MS"/>
                <a:buChar char="•"/>
              </a:pPr>
              <a:r>
                <a:rPr lang="en-GB" sz="16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Statistics</a:t>
              </a:r>
              <a:endPara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171450" lvl="1" indent="-171450" algn="l" rtl="0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rebuchet MS"/>
                <a:buChar char="•"/>
              </a:pPr>
              <a:r>
                <a:rPr lang="en-GB" sz="16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Calculate Outliers</a:t>
              </a:r>
              <a:endPara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rebuchet MS"/>
                <a:buNone/>
              </a:pPr>
              <a:endPara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171450" marR="0" lvl="1" indent="-69850" algn="l" rtl="0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rebuchet MS"/>
                <a:buNone/>
              </a:pPr>
              <a:endPara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>
            <a:spLocks noGrp="1"/>
          </p:cNvSpPr>
          <p:nvPr>
            <p:ph type="title"/>
          </p:nvPr>
        </p:nvSpPr>
        <p:spPr>
          <a:xfrm>
            <a:off x="632658" y="-4"/>
            <a:ext cx="85968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None/>
            </a:pPr>
            <a:r>
              <a:rPr lang="en-GB" sz="3200">
                <a:solidFill>
                  <a:schemeClr val="dk1"/>
                </a:solidFill>
              </a:rPr>
              <a:t>Month With the Highest Sales: Raw Python Code</a:t>
            </a:r>
            <a:endParaRPr/>
          </a:p>
        </p:txBody>
      </p:sp>
      <p:pic>
        <p:nvPicPr>
          <p:cNvPr id="164" name="Google Shape;16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600" y="760391"/>
            <a:ext cx="7463821" cy="3152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1521" y="760404"/>
            <a:ext cx="4058779" cy="3548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600" y="4409475"/>
            <a:ext cx="10756858" cy="68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4600" y="5817025"/>
            <a:ext cx="8629650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0"/>
          <p:cNvSpPr txBox="1"/>
          <p:nvPr/>
        </p:nvSpPr>
        <p:spPr>
          <a:xfrm>
            <a:off x="364600" y="5191113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>
            <a:spLocks noGrp="1"/>
          </p:cNvSpPr>
          <p:nvPr>
            <p:ph type="title"/>
          </p:nvPr>
        </p:nvSpPr>
        <p:spPr>
          <a:xfrm>
            <a:off x="677333" y="76196"/>
            <a:ext cx="85968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GB" sz="3200">
                <a:solidFill>
                  <a:schemeClr val="dk1"/>
                </a:solidFill>
              </a:rPr>
              <a:t>Month With the Highest Sales: Pandas Codes</a:t>
            </a:r>
            <a:endParaRPr/>
          </a:p>
        </p:txBody>
      </p:sp>
      <p:pic>
        <p:nvPicPr>
          <p:cNvPr id="174" name="Google Shape;174;p21" descr="A computer code with text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3" y="1099436"/>
            <a:ext cx="5764108" cy="1345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7329" y="2578635"/>
            <a:ext cx="4442328" cy="318778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1"/>
          <p:cNvSpPr txBox="1"/>
          <p:nvPr/>
        </p:nvSpPr>
        <p:spPr>
          <a:xfrm>
            <a:off x="677325" y="6303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1st version: </a:t>
            </a:r>
            <a:endParaRPr/>
          </a:p>
        </p:txBody>
      </p:sp>
      <p:sp>
        <p:nvSpPr>
          <p:cNvPr id="177" name="Google Shape;177;p21"/>
          <p:cNvSpPr txBox="1"/>
          <p:nvPr/>
        </p:nvSpPr>
        <p:spPr>
          <a:xfrm>
            <a:off x="677325" y="361490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2nd version: </a:t>
            </a:r>
            <a:endParaRPr/>
          </a:p>
        </p:txBody>
      </p:sp>
      <p:pic>
        <p:nvPicPr>
          <p:cNvPr id="178" name="Google Shape;17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13" y="4291625"/>
            <a:ext cx="12067974" cy="134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325" y="5759400"/>
            <a:ext cx="7781925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>
            <a:spLocks noGrp="1"/>
          </p:cNvSpPr>
          <p:nvPr>
            <p:ph type="title"/>
          </p:nvPr>
        </p:nvSpPr>
        <p:spPr>
          <a:xfrm>
            <a:off x="701398" y="39527"/>
            <a:ext cx="8596668" cy="78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GB" sz="3200">
                <a:solidFill>
                  <a:schemeClr val="dk1"/>
                </a:solidFill>
              </a:rPr>
              <a:t>Month with the Lowest Sales</a:t>
            </a:r>
            <a:endParaRPr/>
          </a:p>
        </p:txBody>
      </p:sp>
      <p:sp>
        <p:nvSpPr>
          <p:cNvPr id="185" name="Google Shape;185;p22"/>
          <p:cNvSpPr txBox="1"/>
          <p:nvPr/>
        </p:nvSpPr>
        <p:spPr>
          <a:xfrm>
            <a:off x="620118" y="5063344"/>
            <a:ext cx="6101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1847"/>
            <a:ext cx="8699538" cy="338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80538" y="2046522"/>
            <a:ext cx="3035262" cy="2549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213" y="4875719"/>
            <a:ext cx="1183957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6037769"/>
            <a:ext cx="7210425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/>
        </p:nvSpPr>
        <p:spPr>
          <a:xfrm>
            <a:off x="530860" y="247134"/>
            <a:ext cx="6101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Average Sales</a:t>
            </a:r>
            <a:endParaRPr/>
          </a:p>
        </p:txBody>
      </p:sp>
      <p:sp>
        <p:nvSpPr>
          <p:cNvPr id="195" name="Google Shape;195;p23"/>
          <p:cNvSpPr txBox="1"/>
          <p:nvPr/>
        </p:nvSpPr>
        <p:spPr>
          <a:xfrm>
            <a:off x="530860" y="3988175"/>
            <a:ext cx="610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Pandas Version</a:t>
            </a:r>
            <a:endParaRPr/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850" y="831899"/>
            <a:ext cx="8960325" cy="3104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850" y="4449863"/>
            <a:ext cx="8449451" cy="139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850" y="5922050"/>
            <a:ext cx="4806700" cy="93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/>
        </p:nvSpPr>
        <p:spPr>
          <a:xfrm>
            <a:off x="530860" y="247134"/>
            <a:ext cx="6101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Total Sales % Margin and profit</a:t>
            </a:r>
            <a:endParaRPr/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50" y="984552"/>
            <a:ext cx="11672250" cy="414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4"/>
          <p:cNvSpPr txBox="1"/>
          <p:nvPr/>
        </p:nvSpPr>
        <p:spPr>
          <a:xfrm>
            <a:off x="174750" y="5207025"/>
            <a:ext cx="3931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350" y="5774652"/>
            <a:ext cx="7267575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/>
        </p:nvSpPr>
        <p:spPr>
          <a:xfrm>
            <a:off x="530860" y="247134"/>
            <a:ext cx="6101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Monthly Costs and Sales Chart</a:t>
            </a:r>
            <a:endParaRPr/>
          </a:p>
        </p:txBody>
      </p:sp>
      <p:sp>
        <p:nvSpPr>
          <p:cNvPr id="212" name="Google Shape;212;p25"/>
          <p:cNvSpPr txBox="1"/>
          <p:nvPr/>
        </p:nvSpPr>
        <p:spPr>
          <a:xfrm>
            <a:off x="174750" y="5207025"/>
            <a:ext cx="3931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3" name="Google Shape;2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850" y="832125"/>
            <a:ext cx="9737849" cy="56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/>
        </p:nvSpPr>
        <p:spPr>
          <a:xfrm>
            <a:off x="174750" y="5207025"/>
            <a:ext cx="3931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50" y="381500"/>
            <a:ext cx="11215651" cy="591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Widescreen</PresentationFormat>
  <Paragraphs>36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Noto Sans Symbols</vt:lpstr>
      <vt:lpstr>Trebuchet MS</vt:lpstr>
      <vt:lpstr>Facet</vt:lpstr>
      <vt:lpstr>Introduction to  Python &amp; Apps</vt:lpstr>
      <vt:lpstr>MoSCoW Method </vt:lpstr>
      <vt:lpstr>Month With the Highest Sales: Raw Python Code</vt:lpstr>
      <vt:lpstr>Month With the Highest Sales: Pandas Codes</vt:lpstr>
      <vt:lpstr>Month with the Lowest Sales</vt:lpstr>
      <vt:lpstr>PowerPoint Presentation</vt:lpstr>
      <vt:lpstr>PowerPoint Presentation</vt:lpstr>
      <vt:lpstr>PowerPoint Presentation</vt:lpstr>
      <vt:lpstr>PowerPoint Presentation</vt:lpstr>
      <vt:lpstr>Monthly Sales Difference  Pandas Version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Python &amp; Apps</dc:title>
  <cp:lastModifiedBy>Mary Webb</cp:lastModifiedBy>
  <cp:revision>1</cp:revision>
  <dcterms:modified xsi:type="dcterms:W3CDTF">2023-10-23T16:50:07Z</dcterms:modified>
</cp:coreProperties>
</file>