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9440525" cy="25199975"/>
  <p:notesSz cx="6858000" cy="9144000"/>
  <p:defaultTextStyle>
    <a:defPPr>
      <a:defRPr lang="zh-TW"/>
    </a:defPPr>
    <a:lvl1pPr marL="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1pPr>
    <a:lvl2pPr marL="107135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2pPr>
    <a:lvl3pPr marL="214271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3pPr>
    <a:lvl4pPr marL="3214070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4pPr>
    <a:lvl5pPr marL="428542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5pPr>
    <a:lvl6pPr marL="535678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6pPr>
    <a:lvl7pPr marL="6428141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7pPr>
    <a:lvl8pPr marL="7499497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8pPr>
    <a:lvl9pPr marL="8570854" algn="l" defTabSz="2142714" rtl="0" eaLnBrk="1" latinLnBrk="0" hangingPunct="1">
      <a:defRPr sz="42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32" d="100"/>
          <a:sy n="32" d="100"/>
        </p:scale>
        <p:origin x="28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4124164"/>
            <a:ext cx="16524446" cy="8773325"/>
          </a:xfrm>
        </p:spPr>
        <p:txBody>
          <a:bodyPr anchor="b"/>
          <a:lstStyle>
            <a:lvl1pPr algn="ctr"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13235822"/>
            <a:ext cx="14580394" cy="6084159"/>
          </a:xfrm>
        </p:spPr>
        <p:txBody>
          <a:bodyPr/>
          <a:lstStyle>
            <a:lvl1pPr marL="0" indent="0" algn="ctr">
              <a:buNone/>
              <a:defRPr sz="5102"/>
            </a:lvl1pPr>
            <a:lvl2pPr marL="972007" indent="0" algn="ctr">
              <a:buNone/>
              <a:defRPr sz="4252"/>
            </a:lvl2pPr>
            <a:lvl3pPr marL="1944014" indent="0" algn="ctr">
              <a:buNone/>
              <a:defRPr sz="3827"/>
            </a:lvl3pPr>
            <a:lvl4pPr marL="2916022" indent="0" algn="ctr">
              <a:buNone/>
              <a:defRPr sz="3402"/>
            </a:lvl4pPr>
            <a:lvl5pPr marL="3888029" indent="0" algn="ctr">
              <a:buNone/>
              <a:defRPr sz="3402"/>
            </a:lvl5pPr>
            <a:lvl6pPr marL="4860036" indent="0" algn="ctr">
              <a:buNone/>
              <a:defRPr sz="3402"/>
            </a:lvl6pPr>
            <a:lvl7pPr marL="5832043" indent="0" algn="ctr">
              <a:buNone/>
              <a:defRPr sz="3402"/>
            </a:lvl7pPr>
            <a:lvl8pPr marL="6804050" indent="0" algn="ctr">
              <a:buNone/>
              <a:defRPr sz="3402"/>
            </a:lvl8pPr>
            <a:lvl9pPr marL="7776058" indent="0" algn="ctr">
              <a:buNone/>
              <a:defRPr sz="340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1341665"/>
            <a:ext cx="4191863" cy="2135581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1341665"/>
            <a:ext cx="12332583" cy="213558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6282501"/>
            <a:ext cx="16767453" cy="10482488"/>
          </a:xfrm>
        </p:spPr>
        <p:txBody>
          <a:bodyPr anchor="b"/>
          <a:lstStyle>
            <a:lvl1pPr>
              <a:defRPr sz="12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16864157"/>
            <a:ext cx="16767453" cy="5512493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200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4014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6022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4pPr>
            <a:lvl5pPr marL="3888029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5pPr>
            <a:lvl6pPr marL="4860036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6pPr>
            <a:lvl7pPr marL="583204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7pPr>
            <a:lvl8pPr marL="680405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8pPr>
            <a:lvl9pPr marL="7776058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6708326"/>
            <a:ext cx="8262223" cy="159891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341671"/>
            <a:ext cx="16767453" cy="48708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6177496"/>
            <a:ext cx="8224252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9204991"/>
            <a:ext cx="8224252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6177496"/>
            <a:ext cx="8264755" cy="3027495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9204991"/>
            <a:ext cx="8264755" cy="135391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5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3628335"/>
            <a:ext cx="9841766" cy="1790831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7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679998"/>
            <a:ext cx="6270075" cy="5879994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3628335"/>
            <a:ext cx="9841766" cy="1790831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2007" indent="0">
              <a:buNone/>
              <a:defRPr sz="5953"/>
            </a:lvl2pPr>
            <a:lvl3pPr marL="1944014" indent="0">
              <a:buNone/>
              <a:defRPr sz="5102"/>
            </a:lvl3pPr>
            <a:lvl4pPr marL="2916022" indent="0">
              <a:buNone/>
              <a:defRPr sz="4252"/>
            </a:lvl4pPr>
            <a:lvl5pPr marL="3888029" indent="0">
              <a:buNone/>
              <a:defRPr sz="4252"/>
            </a:lvl5pPr>
            <a:lvl6pPr marL="4860036" indent="0">
              <a:buNone/>
              <a:defRPr sz="4252"/>
            </a:lvl6pPr>
            <a:lvl7pPr marL="5832043" indent="0">
              <a:buNone/>
              <a:defRPr sz="4252"/>
            </a:lvl7pPr>
            <a:lvl8pPr marL="6804050" indent="0">
              <a:buNone/>
              <a:defRPr sz="4252"/>
            </a:lvl8pPr>
            <a:lvl9pPr marL="7776058" indent="0">
              <a:buNone/>
              <a:defRPr sz="425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559993"/>
            <a:ext cx="6270075" cy="14005821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1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1341671"/>
            <a:ext cx="16767453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6708326"/>
            <a:ext cx="16767453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2B38-2D80-472F-BA42-F377E2D14543}" type="datetimeFigureOut">
              <a:rPr lang="zh-TW" altLang="en-US" smtClean="0"/>
              <a:t>2015/2/13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23356649"/>
            <a:ext cx="656117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23356649"/>
            <a:ext cx="437411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ADF1-F7FA-4E91-9283-5B143D1A00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44014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4" indent="-486004" algn="l" defTabSz="1944014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30018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2025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2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0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8047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4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2007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4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2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8029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60036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3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6058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5" name="矩形 4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肘形接點 8"/>
          <p:cNvCxnSpPr>
            <a:stCxn id="4" idx="2"/>
            <a:endCxn id="5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6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肘形接點 14"/>
          <p:cNvCxnSpPr>
            <a:stCxn id="6" idx="2"/>
            <a:endCxn id="13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案件描述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1942501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8591550" y="20857571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13" idx="2"/>
            <a:endCxn id="71" idx="0"/>
          </p:cNvCxnSpPr>
          <p:nvPr/>
        </p:nvCxnSpPr>
        <p:spPr>
          <a:xfrm>
            <a:off x="9723120" y="15588343"/>
            <a:ext cx="0" cy="76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2"/>
            <a:endCxn id="43" idx="0"/>
          </p:cNvCxnSpPr>
          <p:nvPr/>
        </p:nvCxnSpPr>
        <p:spPr>
          <a:xfrm>
            <a:off x="9723120" y="20126052"/>
            <a:ext cx="0" cy="7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474789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>
            <a:stCxn id="43" idx="1"/>
            <a:endCxn id="50" idx="3"/>
          </p:cNvCxnSpPr>
          <p:nvPr/>
        </p:nvCxnSpPr>
        <p:spPr>
          <a:xfrm flipH="1">
            <a:off x="7547429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1898811" y="2148812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3" idx="3"/>
            <a:endCxn id="54" idx="1"/>
          </p:cNvCxnSpPr>
          <p:nvPr/>
        </p:nvCxnSpPr>
        <p:spPr>
          <a:xfrm>
            <a:off x="10854690" y="21838646"/>
            <a:ext cx="104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0"/>
            <a:endCxn id="13" idx="3"/>
          </p:cNvCxnSpPr>
          <p:nvPr/>
        </p:nvCxnSpPr>
        <p:spPr>
          <a:xfrm rot="16200000" flipV="1">
            <a:off x="6370094" y="14923089"/>
            <a:ext cx="1209375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686800" y="242827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完成刊登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/>
          <p:cNvCxnSpPr>
            <a:stCxn id="43" idx="2"/>
            <a:endCxn id="62" idx="0"/>
          </p:cNvCxnSpPr>
          <p:nvPr/>
        </p:nvCxnSpPr>
        <p:spPr>
          <a:xfrm>
            <a:off x="9723120" y="22819721"/>
            <a:ext cx="0" cy="14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-6065520" y="-11430"/>
            <a:ext cx="60655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雇主點擊刊登案件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無選擇加值服務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完成發案</a:t>
            </a:r>
          </a:p>
        </p:txBody>
      </p:sp>
      <p:sp>
        <p:nvSpPr>
          <p:cNvPr id="71" name="菱形 70"/>
          <p:cNvSpPr/>
          <p:nvPr/>
        </p:nvSpPr>
        <p:spPr>
          <a:xfrm>
            <a:off x="8591550" y="16351294"/>
            <a:ext cx="2263140" cy="1962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1" idx="2"/>
            <a:endCxn id="42" idx="0"/>
          </p:cNvCxnSpPr>
          <p:nvPr/>
        </p:nvCxnSpPr>
        <p:spPr>
          <a:xfrm>
            <a:off x="9723120" y="18313444"/>
            <a:ext cx="0" cy="11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694239" y="184827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0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5448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19600" y="133350"/>
            <a:ext cx="43891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開啟合約列表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0" y="315468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顯示合約清單頁面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9723120" y="1245870"/>
            <a:ext cx="0" cy="190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25292" y="518442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07953" y="4571017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選擇已終止的案件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(7.12-2)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25292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顯示搜尋條件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10" idx="1"/>
          </p:cNvCxnSpPr>
          <p:nvPr/>
        </p:nvCxnSpPr>
        <p:spPr>
          <a:xfrm flipH="1">
            <a:off x="3560754" y="5534947"/>
            <a:ext cx="9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2" idx="2"/>
            <a:endCxn id="13" idx="1"/>
          </p:cNvCxnSpPr>
          <p:nvPr/>
        </p:nvCxnSpPr>
        <p:spPr>
          <a:xfrm rot="16200000" flipH="1">
            <a:off x="1943712" y="6439517"/>
            <a:ext cx="2522220" cy="264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3" idx="0"/>
          </p:cNvCxnSpPr>
          <p:nvPr/>
        </p:nvCxnSpPr>
        <p:spPr>
          <a:xfrm>
            <a:off x="5982251" y="5885467"/>
            <a:ext cx="0" cy="27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2"/>
            <a:endCxn id="10" idx="0"/>
          </p:cNvCxnSpPr>
          <p:nvPr/>
        </p:nvCxnSpPr>
        <p:spPr>
          <a:xfrm rot="5400000">
            <a:off x="7188333" y="2649639"/>
            <a:ext cx="1328707" cy="3740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10799" y="518442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10799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顯示案件合約詳情頁面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>
            <a:stCxn id="26" idx="2"/>
            <a:endCxn id="27" idx="0"/>
          </p:cNvCxnSpPr>
          <p:nvPr/>
        </p:nvCxnSpPr>
        <p:spPr>
          <a:xfrm>
            <a:off x="11667758" y="5885467"/>
            <a:ext cx="0" cy="27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102780" y="5183444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雇主點擊再次雇用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102780" y="8670577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顯示再次雇用頁面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02780" y="12157710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4" idx="2"/>
            <a:endCxn id="35" idx="0"/>
          </p:cNvCxnSpPr>
          <p:nvPr/>
        </p:nvCxnSpPr>
        <p:spPr>
          <a:xfrm>
            <a:off x="17559739" y="5884484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2"/>
            <a:endCxn id="36" idx="0"/>
          </p:cNvCxnSpPr>
          <p:nvPr/>
        </p:nvCxnSpPr>
        <p:spPr>
          <a:xfrm>
            <a:off x="17559739" y="9371617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6" idx="2"/>
            <a:endCxn id="34" idx="0"/>
          </p:cNvCxnSpPr>
          <p:nvPr/>
        </p:nvCxnSpPr>
        <p:spPr>
          <a:xfrm rot="16200000" flipH="1">
            <a:off x="12977567" y="601272"/>
            <a:ext cx="1327724" cy="7836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102780" y="15644843"/>
            <a:ext cx="2913917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完成再次雇用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>
            <a:stCxn id="36" idx="2"/>
            <a:endCxn id="44" idx="0"/>
          </p:cNvCxnSpPr>
          <p:nvPr/>
        </p:nvCxnSpPr>
        <p:spPr>
          <a:xfrm>
            <a:off x="17559739" y="12858750"/>
            <a:ext cx="0" cy="27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6" idx="2"/>
            <a:endCxn id="26" idx="0"/>
          </p:cNvCxnSpPr>
          <p:nvPr/>
        </p:nvCxnSpPr>
        <p:spPr>
          <a:xfrm rot="16200000" flipH="1">
            <a:off x="10031086" y="3547754"/>
            <a:ext cx="1328707" cy="194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42380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發送獎勵金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85824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29268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提前終止案件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72712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717666" y="13724238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合約記錄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肘形接點 55"/>
          <p:cNvCxnSpPr>
            <a:stCxn id="27" idx="2"/>
            <a:endCxn id="50" idx="0"/>
          </p:cNvCxnSpPr>
          <p:nvPr/>
        </p:nvCxnSpPr>
        <p:spPr>
          <a:xfrm rot="5400000">
            <a:off x="4386812" y="6443291"/>
            <a:ext cx="4352621" cy="10209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7" idx="2"/>
            <a:endCxn id="51" idx="0"/>
          </p:cNvCxnSpPr>
          <p:nvPr/>
        </p:nvCxnSpPr>
        <p:spPr>
          <a:xfrm rot="5400000">
            <a:off x="5958534" y="8015013"/>
            <a:ext cx="4352621" cy="706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27" idx="2"/>
            <a:endCxn id="52" idx="0"/>
          </p:cNvCxnSpPr>
          <p:nvPr/>
        </p:nvCxnSpPr>
        <p:spPr>
          <a:xfrm rot="5400000">
            <a:off x="7530256" y="9586735"/>
            <a:ext cx="4352621" cy="3922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7" idx="2"/>
            <a:endCxn id="54" idx="0"/>
          </p:cNvCxnSpPr>
          <p:nvPr/>
        </p:nvCxnSpPr>
        <p:spPr>
          <a:xfrm rot="16200000" flipH="1">
            <a:off x="10674455" y="10364920"/>
            <a:ext cx="4352621" cy="2366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27" idx="2"/>
            <a:endCxn id="53" idx="0"/>
          </p:cNvCxnSpPr>
          <p:nvPr/>
        </p:nvCxnSpPr>
        <p:spPr>
          <a:xfrm rot="5400000">
            <a:off x="9101978" y="11158457"/>
            <a:ext cx="4352621" cy="77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42380" y="1718470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輸入發送金額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85824" y="1718470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輸入暫停合約訊息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29267" y="1721038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輸入終止合約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sp>
        <p:nvSpPr>
          <p:cNvPr id="87" name="矩形 86"/>
          <p:cNvSpPr/>
          <p:nvPr/>
        </p:nvSpPr>
        <p:spPr>
          <a:xfrm>
            <a:off x="9572710" y="17214200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2716153" y="1721038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合約記錄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1" name="直線單箭頭接點 90"/>
          <p:cNvCxnSpPr>
            <a:stCxn id="50" idx="2"/>
          </p:cNvCxnSpPr>
          <p:nvPr/>
        </p:nvCxnSpPr>
        <p:spPr>
          <a:xfrm flipH="1">
            <a:off x="1458485" y="14425278"/>
            <a:ext cx="1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42379" y="2059907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完成發送獎勵金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4" name="直線單箭頭接點 93"/>
          <p:cNvCxnSpPr>
            <a:stCxn id="81" idx="2"/>
            <a:endCxn id="92" idx="0"/>
          </p:cNvCxnSpPr>
          <p:nvPr/>
        </p:nvCxnSpPr>
        <p:spPr>
          <a:xfrm flipH="1">
            <a:off x="1458485" y="17885744"/>
            <a:ext cx="1" cy="27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285824" y="2059907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系統發送通知訊息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85824" y="2394194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完成暫停案件合約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單箭頭接點 97"/>
          <p:cNvCxnSpPr>
            <a:stCxn id="51" idx="2"/>
            <a:endCxn id="83" idx="0"/>
          </p:cNvCxnSpPr>
          <p:nvPr/>
        </p:nvCxnSpPr>
        <p:spPr>
          <a:xfrm>
            <a:off x="4601930" y="14425278"/>
            <a:ext cx="0" cy="27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3" idx="2"/>
          </p:cNvCxnSpPr>
          <p:nvPr/>
        </p:nvCxnSpPr>
        <p:spPr>
          <a:xfrm flipH="1">
            <a:off x="4601929" y="17885744"/>
            <a:ext cx="1" cy="27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5" idx="2"/>
            <a:endCxn id="96" idx="0"/>
          </p:cNvCxnSpPr>
          <p:nvPr/>
        </p:nvCxnSpPr>
        <p:spPr>
          <a:xfrm>
            <a:off x="4601930" y="21300119"/>
            <a:ext cx="0" cy="26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429266" y="2052337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系統發送通知訊息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單箭頭接點 105"/>
          <p:cNvCxnSpPr>
            <a:stCxn id="85" idx="2"/>
            <a:endCxn id="104" idx="0"/>
          </p:cNvCxnSpPr>
          <p:nvPr/>
        </p:nvCxnSpPr>
        <p:spPr>
          <a:xfrm flipH="1">
            <a:off x="7745372" y="17911427"/>
            <a:ext cx="1" cy="26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429265" y="23941944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完成終止案件合約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0" name="直線單箭頭接點 109"/>
          <p:cNvCxnSpPr>
            <a:stCxn id="104" idx="2"/>
            <a:endCxn id="108" idx="0"/>
          </p:cNvCxnSpPr>
          <p:nvPr/>
        </p:nvCxnSpPr>
        <p:spPr>
          <a:xfrm flipH="1">
            <a:off x="7745371" y="21224417"/>
            <a:ext cx="1" cy="271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9572708" y="20523377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輸入訊息內容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572706" y="23939739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完成傳送一個訊息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2716150" y="20543552"/>
            <a:ext cx="2632211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顯示合約變更紀錄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(7.12-3.5)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7" name="直線單箭頭接點 116"/>
          <p:cNvCxnSpPr>
            <a:stCxn id="52" idx="2"/>
            <a:endCxn id="85" idx="0"/>
          </p:cNvCxnSpPr>
          <p:nvPr/>
        </p:nvCxnSpPr>
        <p:spPr>
          <a:xfrm flipH="1">
            <a:off x="7745373" y="14425278"/>
            <a:ext cx="1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53" idx="2"/>
            <a:endCxn id="87" idx="0"/>
          </p:cNvCxnSpPr>
          <p:nvPr/>
        </p:nvCxnSpPr>
        <p:spPr>
          <a:xfrm flipH="1">
            <a:off x="10888816" y="14425278"/>
            <a:ext cx="2" cy="27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54" idx="2"/>
            <a:endCxn id="89" idx="0"/>
          </p:cNvCxnSpPr>
          <p:nvPr/>
        </p:nvCxnSpPr>
        <p:spPr>
          <a:xfrm flipH="1">
            <a:off x="14032259" y="14425278"/>
            <a:ext cx="1513" cy="27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87" idx="2"/>
            <a:endCxn id="113" idx="0"/>
          </p:cNvCxnSpPr>
          <p:nvPr/>
        </p:nvCxnSpPr>
        <p:spPr>
          <a:xfrm flipH="1">
            <a:off x="10888814" y="17915240"/>
            <a:ext cx="2" cy="26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89" idx="2"/>
          </p:cNvCxnSpPr>
          <p:nvPr/>
        </p:nvCxnSpPr>
        <p:spPr>
          <a:xfrm flipH="1">
            <a:off x="14032254" y="17911427"/>
            <a:ext cx="5" cy="25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3" idx="2"/>
            <a:endCxn id="114" idx="0"/>
          </p:cNvCxnSpPr>
          <p:nvPr/>
        </p:nvCxnSpPr>
        <p:spPr>
          <a:xfrm flipH="1">
            <a:off x="10888812" y="21224417"/>
            <a:ext cx="2" cy="271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-6572250" y="1297305"/>
            <a:ext cx="6541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雇主輸入關鍵字並點擊搜尋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顯示搜尋合約結果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-6572250" y="2461260"/>
            <a:ext cx="6541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雇主溝選只顯示終止的合約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顯示過濾後的結果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-7200900" y="3625215"/>
            <a:ext cx="71704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顯示合約內容頁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-7677150" y="4789170"/>
            <a:ext cx="7641263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雇主點擊發送獎勵金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完成發送一筆獎勵金給遠距工作者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-9047795" y="5953125"/>
            <a:ext cx="9011908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雇主點擊暫停案件合約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暫停目前的合約並且發送通知給遠距工作者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-9525000" y="7117080"/>
            <a:ext cx="9489113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雇主點擊提前終止案件合約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終止目前的合約並且發送通知給遠距工作者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-5943600" y="8281035"/>
            <a:ext cx="5947537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送出並傳送一則訊息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-6972300" y="9444990"/>
            <a:ext cx="6976237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7.12-3.5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雇主點擊合約記錄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檢視目前合約的更動歷史紀錄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-9047794" y="10608945"/>
            <a:ext cx="9051732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7.12-4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雇主點擊再次雇用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顯示再次雇用畫面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完成發送案件給遠距工作者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雇主點擊報表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1990" y="358521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顯示所有案件週報表清單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01990" y="607695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47865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(8.2)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stCxn id="5" idx="1"/>
            <a:endCxn id="13" idx="3"/>
          </p:cNvCxnSpPr>
          <p:nvPr/>
        </p:nvCxnSpPr>
        <p:spPr>
          <a:xfrm flipH="1">
            <a:off x="7831455" y="3935730"/>
            <a:ext cx="47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3" idx="1"/>
            <a:endCxn id="9" idx="1"/>
          </p:cNvCxnSpPr>
          <p:nvPr/>
        </p:nvCxnSpPr>
        <p:spPr>
          <a:xfrm rot="10800000" flipH="1" flipV="1">
            <a:off x="4478654" y="3935730"/>
            <a:ext cx="3823335" cy="2491740"/>
          </a:xfrm>
          <a:prstGeom prst="bentConnector3">
            <a:avLst>
              <a:gd name="adj1" fmla="val -5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9" idx="0"/>
          </p:cNvCxnSpPr>
          <p:nvPr/>
        </p:nvCxnSpPr>
        <p:spPr>
          <a:xfrm>
            <a:off x="10142220" y="4286250"/>
            <a:ext cx="0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6000750" y="133350"/>
            <a:ext cx="5970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雇主點擊報表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週報表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進入案件報表清單頁面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6915150" y="1365885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雇主點擊更改變更日期設定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顯示對應的區間報表變化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3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雇主點擊轉帳紀錄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3950" y="358521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顯示所有轉帳紀錄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209740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(8.3)</a:t>
            </a:r>
            <a:endParaRPr lang="zh-TW" altLang="en-US" sz="2400" dirty="0"/>
          </a:p>
        </p:txBody>
      </p:sp>
      <p:cxnSp>
        <p:nvCxnSpPr>
          <p:cNvPr id="8" name="直線單箭頭接點 7"/>
          <p:cNvCxnSpPr>
            <a:stCxn id="5" idx="1"/>
            <a:endCxn id="6" idx="3"/>
          </p:cNvCxnSpPr>
          <p:nvPr/>
        </p:nvCxnSpPr>
        <p:spPr>
          <a:xfrm flipH="1">
            <a:off x="5450205" y="3935730"/>
            <a:ext cx="329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5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301990" y="1190625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5" idx="2"/>
            <a:endCxn id="13" idx="0"/>
          </p:cNvCxnSpPr>
          <p:nvPr/>
        </p:nvCxnSpPr>
        <p:spPr>
          <a:xfrm>
            <a:off x="10142220" y="4286250"/>
            <a:ext cx="0" cy="76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6191250" y="133350"/>
            <a:ext cx="61607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雇主點擊轉帳紀錄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顯示對應的區間內轉帳記錄</a:t>
            </a:r>
          </a:p>
        </p:txBody>
      </p:sp>
      <p:sp>
        <p:nvSpPr>
          <p:cNvPr id="21" name="矩形 20"/>
          <p:cNvSpPr/>
          <p:nvPr/>
        </p:nvSpPr>
        <p:spPr>
          <a:xfrm>
            <a:off x="2029777" y="5543549"/>
            <a:ext cx="3488055" cy="2724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/>
              <a:t>可選擇的條件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6" idx="2"/>
          </p:cNvCxnSpPr>
          <p:nvPr/>
        </p:nvCxnSpPr>
        <p:spPr>
          <a:xfrm flipH="1">
            <a:off x="3773804" y="4899660"/>
            <a:ext cx="1" cy="64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75534" y="6187438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選擇日期區間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75534" y="718184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選擇特定人員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肘形接點 28"/>
          <p:cNvCxnSpPr>
            <a:stCxn id="6" idx="1"/>
            <a:endCxn id="13" idx="1"/>
          </p:cNvCxnSpPr>
          <p:nvPr/>
        </p:nvCxnSpPr>
        <p:spPr>
          <a:xfrm rot="10800000" flipH="1" flipV="1">
            <a:off x="2097404" y="3935730"/>
            <a:ext cx="6204585" cy="8321040"/>
          </a:xfrm>
          <a:prstGeom prst="bentConnector3">
            <a:avLst>
              <a:gd name="adj1" fmla="val -15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3950" y="11163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雇主點擊工時統計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705850" y="133350"/>
            <a:ext cx="86753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雇主點擊工時統計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顯示區間已經開案的所有案件的工作者的工時統計</a:t>
            </a:r>
          </a:p>
        </p:txBody>
      </p:sp>
      <p:sp>
        <p:nvSpPr>
          <p:cNvPr id="6" name="菱形 5"/>
          <p:cNvSpPr/>
          <p:nvPr/>
        </p:nvSpPr>
        <p:spPr>
          <a:xfrm>
            <a:off x="2097405" y="297180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(8.4)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743950" y="358521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顯示所有轉帳紀錄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stCxn id="4" idx="2"/>
            <a:endCxn id="7" idx="0"/>
          </p:cNvCxnSpPr>
          <p:nvPr/>
        </p:nvCxnSpPr>
        <p:spPr>
          <a:xfrm>
            <a:off x="10142220" y="181737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01990" y="849630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7" idx="2"/>
            <a:endCxn id="10" idx="0"/>
          </p:cNvCxnSpPr>
          <p:nvPr/>
        </p:nvCxnSpPr>
        <p:spPr>
          <a:xfrm>
            <a:off x="10142220" y="4286250"/>
            <a:ext cx="0" cy="42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6" idx="3"/>
          </p:cNvCxnSpPr>
          <p:nvPr/>
        </p:nvCxnSpPr>
        <p:spPr>
          <a:xfrm flipH="1">
            <a:off x="5450205" y="3935730"/>
            <a:ext cx="329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29777" y="5543549"/>
            <a:ext cx="3488055" cy="165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/>
              <a:t>可選擇的條件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375534" y="6187438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選擇日期區間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6" idx="2"/>
            <a:endCxn id="16" idx="0"/>
          </p:cNvCxnSpPr>
          <p:nvPr/>
        </p:nvCxnSpPr>
        <p:spPr>
          <a:xfrm>
            <a:off x="3773805" y="4899660"/>
            <a:ext cx="0" cy="64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1"/>
            <a:endCxn id="10" idx="1"/>
          </p:cNvCxnSpPr>
          <p:nvPr/>
        </p:nvCxnSpPr>
        <p:spPr>
          <a:xfrm rot="10800000" flipH="1" flipV="1">
            <a:off x="2097404" y="3935730"/>
            <a:ext cx="6204585" cy="4911090"/>
          </a:xfrm>
          <a:prstGeom prst="bentConnector3">
            <a:avLst>
              <a:gd name="adj1" fmla="val -14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01990" y="1079754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點選一個出帳紀錄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10" idx="2"/>
            <a:endCxn id="28" idx="0"/>
          </p:cNvCxnSpPr>
          <p:nvPr/>
        </p:nvCxnSpPr>
        <p:spPr>
          <a:xfrm>
            <a:off x="10142220" y="919734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8" idx="2"/>
            <a:endCxn id="34" idx="0"/>
          </p:cNvCxnSpPr>
          <p:nvPr/>
        </p:nvCxnSpPr>
        <p:spPr>
          <a:xfrm flipH="1">
            <a:off x="10142219" y="11498580"/>
            <a:ext cx="1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8465819" y="1309878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金流選擇出帳帳</a:t>
            </a:r>
            <a:r>
              <a:rPr lang="zh-TW" altLang="en-US" sz="2400" dirty="0"/>
              <a:t>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(8.3)</a:t>
            </a:r>
            <a:endParaRPr lang="zh-TW" altLang="en-US" sz="2400" dirty="0"/>
          </a:p>
        </p:txBody>
      </p:sp>
      <p:cxnSp>
        <p:nvCxnSpPr>
          <p:cNvPr id="40" name="直線單箭頭接點 39"/>
          <p:cNvCxnSpPr>
            <a:stCxn id="34" idx="2"/>
            <a:endCxn id="43" idx="0"/>
          </p:cNvCxnSpPr>
          <p:nvPr/>
        </p:nvCxnSpPr>
        <p:spPr>
          <a:xfrm>
            <a:off x="10142219" y="15026640"/>
            <a:ext cx="0" cy="204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1989" y="17068800"/>
            <a:ext cx="3680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完成轉帳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肘形接點 45"/>
          <p:cNvCxnSpPr>
            <a:stCxn id="43" idx="3"/>
            <a:endCxn id="7" idx="3"/>
          </p:cNvCxnSpPr>
          <p:nvPr/>
        </p:nvCxnSpPr>
        <p:spPr>
          <a:xfrm flipH="1" flipV="1">
            <a:off x="11540490" y="3935730"/>
            <a:ext cx="441959" cy="13483590"/>
          </a:xfrm>
          <a:prstGeom prst="bentConnector3">
            <a:avLst>
              <a:gd name="adj1" fmla="val -1099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-6362700" y="1365885"/>
            <a:ext cx="6332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雇主點擊轉帳記錄下的案件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完成轉帳付款</a:t>
            </a:r>
          </a:p>
        </p:txBody>
      </p:sp>
    </p:spTree>
    <p:extLst>
      <p:ext uri="{BB962C8B-B14F-4D97-AF65-F5344CB8AC3E}">
        <p14:creationId xmlns:p14="http://schemas.microsoft.com/office/powerpoint/2010/main" val="182078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7190" y="10363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遠距工作者點擊申請案件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467600" y="133350"/>
            <a:ext cx="74371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遠距工作者點擊申請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點擊送出案件申請完成一個案件投標</a:t>
            </a:r>
          </a:p>
        </p:txBody>
      </p:sp>
      <p:sp>
        <p:nvSpPr>
          <p:cNvPr id="7" name="矩形 6"/>
          <p:cNvSpPr/>
          <p:nvPr/>
        </p:nvSpPr>
        <p:spPr>
          <a:xfrm>
            <a:off x="3891915" y="27127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02465" y="27127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肘形接點 10"/>
          <p:cNvCxnSpPr>
            <a:stCxn id="4" idx="2"/>
            <a:endCxn id="7" idx="0"/>
          </p:cNvCxnSpPr>
          <p:nvPr/>
        </p:nvCxnSpPr>
        <p:spPr>
          <a:xfrm rot="5400000">
            <a:off x="7868603" y="172403"/>
            <a:ext cx="975360" cy="410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8" idx="0"/>
          </p:cNvCxnSpPr>
          <p:nvPr/>
        </p:nvCxnSpPr>
        <p:spPr>
          <a:xfrm rot="16200000" flipH="1">
            <a:off x="11973877" y="172402"/>
            <a:ext cx="975360" cy="410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102465" y="403860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輸入期望時薪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2"/>
            <a:endCxn id="15" idx="0"/>
          </p:cNvCxnSpPr>
          <p:nvPr/>
        </p:nvCxnSpPr>
        <p:spPr>
          <a:xfrm>
            <a:off x="14514195" y="3413760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48550" y="5364480"/>
            <a:ext cx="5934074" cy="271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輸入雇主發案時選擇的問題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03857" y="59893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7189" y="696468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雇主題問問題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15" idx="2"/>
            <a:endCxn id="20" idx="3"/>
          </p:cNvCxnSpPr>
          <p:nvPr/>
        </p:nvCxnSpPr>
        <p:spPr>
          <a:xfrm rot="5400000">
            <a:off x="12957810" y="5164455"/>
            <a:ext cx="1981200" cy="1131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7" idx="2"/>
            <a:endCxn id="20" idx="1"/>
          </p:cNvCxnSpPr>
          <p:nvPr/>
        </p:nvCxnSpPr>
        <p:spPr>
          <a:xfrm rot="16200000" flipH="1">
            <a:off x="5222557" y="4494847"/>
            <a:ext cx="3307080" cy="1144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997189" y="891540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線單箭頭接點 36"/>
          <p:cNvCxnSpPr>
            <a:stCxn id="20" idx="2"/>
            <a:endCxn id="35" idx="0"/>
          </p:cNvCxnSpPr>
          <p:nvPr/>
        </p:nvCxnSpPr>
        <p:spPr>
          <a:xfrm flipH="1">
            <a:off x="10408919" y="8077200"/>
            <a:ext cx="666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997189" y="1045464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TeleWork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條款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/>
          <p:cNvCxnSpPr>
            <a:stCxn id="35" idx="2"/>
            <a:endCxn id="40" idx="0"/>
          </p:cNvCxnSpPr>
          <p:nvPr/>
        </p:nvCxnSpPr>
        <p:spPr>
          <a:xfrm>
            <a:off x="10408919" y="961644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997189" y="1199388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按下送出完成申請案件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>
            <a:stCxn id="40" idx="2"/>
            <a:endCxn id="44" idx="0"/>
          </p:cNvCxnSpPr>
          <p:nvPr/>
        </p:nvCxnSpPr>
        <p:spPr>
          <a:xfrm>
            <a:off x="10408919" y="1115568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5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遠距工作者點擊找案件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877300" y="133350"/>
            <a:ext cx="88468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9.2 </a:t>
            </a:r>
            <a:r>
              <a:rPr lang="zh-TW" altLang="zh-TW" sz="2000" dirty="0"/>
              <a:t>遠距工作者點擊找案件</a:t>
            </a:r>
            <a:r>
              <a:rPr lang="en-US" altLang="zh-TW" sz="2000" dirty="0"/>
              <a:t>(</a:t>
            </a:r>
            <a:r>
              <a:rPr lang="zh-TW" altLang="zh-TW" sz="2000" dirty="0"/>
              <a:t>案件列表</a:t>
            </a:r>
            <a:r>
              <a:rPr lang="en-US" altLang="zh-TW" sz="2000" dirty="0"/>
              <a:t>)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</a:t>
            </a:r>
            <a:r>
              <a:rPr lang="zh-TW" altLang="zh-TW" sz="2000" dirty="0"/>
              <a:t>顯示與該遠距工作者相關的工作列表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7140" y="28079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完成顯示與遠距工作者相關工作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8332470" y="473202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可選擇的動作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12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10008870" y="3509010"/>
            <a:ext cx="0" cy="12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67450" y="7532370"/>
            <a:ext cx="7482840" cy="2545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7" idx="2"/>
            <a:endCxn id="14" idx="0"/>
          </p:cNvCxnSpPr>
          <p:nvPr/>
        </p:nvCxnSpPr>
        <p:spPr>
          <a:xfrm>
            <a:off x="10008870" y="6659880"/>
            <a:ext cx="0" cy="8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9915" y="7831455"/>
            <a:ext cx="278511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我儲存的工作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35565" y="7831455"/>
            <a:ext cx="278511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與專長相關的工作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16315" y="8966835"/>
            <a:ext cx="278511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建議的工作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97140" y="1156335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完成顯示點選動作後的結果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/>
          <p:cNvCxnSpPr>
            <a:stCxn id="14" idx="2"/>
            <a:endCxn id="26" idx="0"/>
          </p:cNvCxnSpPr>
          <p:nvPr/>
        </p:nvCxnSpPr>
        <p:spPr>
          <a:xfrm>
            <a:off x="10008870" y="1007745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遠距工作者點擊申請的案件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601200" y="133350"/>
            <a:ext cx="9570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遠距工作者點擊申請中的案件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顯示遠距工作者曾經送出投標申請的案件列表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7597140" y="2960370"/>
            <a:ext cx="4823460" cy="5802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完成顯示申請中的案件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9100" y="389382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被列為候選的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9100" y="485013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被邀請討論的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9100" y="580644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我送出過的案件申請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9100" y="7839075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通過申請等待接受的案件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9100" y="676275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雇主回覆過的案件申請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2" idx="2"/>
            <a:endCxn id="4" idx="0"/>
          </p:cNvCxnSpPr>
          <p:nvPr/>
        </p:nvCxnSpPr>
        <p:spPr>
          <a:xfrm>
            <a:off x="10008870" y="1584960"/>
            <a:ext cx="0" cy="137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1"/>
            <a:endCxn id="16" idx="3"/>
          </p:cNvCxnSpPr>
          <p:nvPr/>
        </p:nvCxnSpPr>
        <p:spPr>
          <a:xfrm rot="10800000" flipV="1">
            <a:off x="6141720" y="8189595"/>
            <a:ext cx="1897380" cy="1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2788920" y="7244715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是否接受合約</a:t>
            </a:r>
            <a:endParaRPr lang="zh-TW" altLang="en-US" sz="2400" dirty="0"/>
          </a:p>
        </p:txBody>
      </p:sp>
      <p:cxnSp>
        <p:nvCxnSpPr>
          <p:cNvPr id="20" name="直線單箭頭接點 19"/>
          <p:cNvCxnSpPr>
            <a:stCxn id="16" idx="2"/>
            <a:endCxn id="21" idx="0"/>
          </p:cNvCxnSpPr>
          <p:nvPr/>
        </p:nvCxnSpPr>
        <p:spPr>
          <a:xfrm>
            <a:off x="4465320" y="9172575"/>
            <a:ext cx="0" cy="138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95550" y="10559415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按下接受合約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(9.3-1)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39100" y="10559415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案件進入我的案件列表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1" idx="3"/>
            <a:endCxn id="24" idx="1"/>
          </p:cNvCxnSpPr>
          <p:nvPr/>
        </p:nvCxnSpPr>
        <p:spPr>
          <a:xfrm>
            <a:off x="6435090" y="10909935"/>
            <a:ext cx="1604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13876020" y="7244715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是否修改工資</a:t>
            </a:r>
            <a:endParaRPr lang="zh-TW" altLang="en-US" sz="2400" dirty="0"/>
          </a:p>
        </p:txBody>
      </p:sp>
      <p:cxnSp>
        <p:nvCxnSpPr>
          <p:cNvPr id="31" name="肘形接點 30"/>
          <p:cNvCxnSpPr>
            <a:endCxn id="29" idx="1"/>
          </p:cNvCxnSpPr>
          <p:nvPr/>
        </p:nvCxnSpPr>
        <p:spPr>
          <a:xfrm>
            <a:off x="11978640" y="7113270"/>
            <a:ext cx="1897380" cy="1095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582650" y="10559415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輸入預修改的公司後案送出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>
            <a:stCxn id="29" idx="2"/>
            <a:endCxn id="34" idx="0"/>
          </p:cNvCxnSpPr>
          <p:nvPr/>
        </p:nvCxnSpPr>
        <p:spPr>
          <a:xfrm>
            <a:off x="15552420" y="9172575"/>
            <a:ext cx="0" cy="138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29" idx="0"/>
          </p:cNvCxnSpPr>
          <p:nvPr/>
        </p:nvCxnSpPr>
        <p:spPr>
          <a:xfrm>
            <a:off x="11978640" y="5200650"/>
            <a:ext cx="3573780" cy="2044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3582650" y="12647295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完成修改工資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(9.3-2)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8648700" y="1299210"/>
            <a:ext cx="8618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9.3-1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遠距工作者點擊前往確認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按下接受合約，完成投標申請並開始案件</a:t>
            </a:r>
          </a:p>
        </p:txBody>
      </p:sp>
      <p:sp>
        <p:nvSpPr>
          <p:cNvPr id="42" name="矩形 41"/>
          <p:cNvSpPr/>
          <p:nvPr/>
        </p:nvSpPr>
        <p:spPr>
          <a:xfrm>
            <a:off x="-9944100" y="2514600"/>
            <a:ext cx="99136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9.3-2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進入案件投標討論，按下修改工資完成新的工資修改</a:t>
            </a:r>
          </a:p>
        </p:txBody>
      </p:sp>
    </p:spTree>
    <p:extLst>
      <p:ext uri="{BB962C8B-B14F-4D97-AF65-F5344CB8AC3E}">
        <p14:creationId xmlns:p14="http://schemas.microsoft.com/office/powerpoint/2010/main" val="120547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遠距工作者點擊我的案件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029700" y="133350"/>
            <a:ext cx="8999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遠距工作者點擊我的案件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進入遠距工作者已經申請通過的案件清單列表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227070"/>
            <a:ext cx="4823460" cy="3935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完成顯示我的案件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1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39100" y="392811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顯示時薪制案件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9100" y="497967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顯示固定薪資制案件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9100" y="603123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顯示即將開始的案件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97140" y="845439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點擊檢視合約詳情，開啟案件詳情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6" idx="2"/>
            <a:endCxn id="17" idx="0"/>
          </p:cNvCxnSpPr>
          <p:nvPr/>
        </p:nvCxnSpPr>
        <p:spPr>
          <a:xfrm>
            <a:off x="10008870" y="7162800"/>
            <a:ext cx="0" cy="129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89910" y="1122426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點擊調整工資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39100" y="1122426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點擊退款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88290" y="1122426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點擊提前終止合約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17" idx="2"/>
            <a:endCxn id="20" idx="0"/>
          </p:cNvCxnSpPr>
          <p:nvPr/>
        </p:nvCxnSpPr>
        <p:spPr>
          <a:xfrm rot="5400000">
            <a:off x="6499860" y="7715250"/>
            <a:ext cx="2068830" cy="4949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89910" y="1333119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輸入工資案點擊完成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89910" y="1543812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完成調整工資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(9.4-1)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20" idx="2"/>
            <a:endCxn id="27" idx="0"/>
          </p:cNvCxnSpPr>
          <p:nvPr/>
        </p:nvCxnSpPr>
        <p:spPr>
          <a:xfrm>
            <a:off x="5059680" y="11925300"/>
            <a:ext cx="0" cy="140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7" idx="2"/>
            <a:endCxn id="28" idx="0"/>
          </p:cNvCxnSpPr>
          <p:nvPr/>
        </p:nvCxnSpPr>
        <p:spPr>
          <a:xfrm>
            <a:off x="5059680" y="14032230"/>
            <a:ext cx="0" cy="140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2"/>
          </p:cNvCxnSpPr>
          <p:nvPr/>
        </p:nvCxnSpPr>
        <p:spPr>
          <a:xfrm>
            <a:off x="10008870" y="9155430"/>
            <a:ext cx="0" cy="206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7" idx="2"/>
            <a:endCxn id="22" idx="0"/>
          </p:cNvCxnSpPr>
          <p:nvPr/>
        </p:nvCxnSpPr>
        <p:spPr>
          <a:xfrm rot="16200000" flipH="1">
            <a:off x="11449050" y="7715250"/>
            <a:ext cx="2068830" cy="4949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39100" y="1333119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選擇退款類型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39100" y="1544955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39100" y="1756791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輸入退款說明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39100" y="1968627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按下送出完成退款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(9.4-2)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直線單箭頭接點 43"/>
          <p:cNvCxnSpPr>
            <a:stCxn id="21" idx="2"/>
            <a:endCxn id="39" idx="0"/>
          </p:cNvCxnSpPr>
          <p:nvPr/>
        </p:nvCxnSpPr>
        <p:spPr>
          <a:xfrm>
            <a:off x="10008870" y="11925300"/>
            <a:ext cx="0" cy="140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2"/>
            <a:endCxn id="40" idx="0"/>
          </p:cNvCxnSpPr>
          <p:nvPr/>
        </p:nvCxnSpPr>
        <p:spPr>
          <a:xfrm>
            <a:off x="10008870" y="1403223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0" idx="2"/>
            <a:endCxn id="41" idx="0"/>
          </p:cNvCxnSpPr>
          <p:nvPr/>
        </p:nvCxnSpPr>
        <p:spPr>
          <a:xfrm>
            <a:off x="10008870" y="1615059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1" idx="2"/>
            <a:endCxn id="42" idx="0"/>
          </p:cNvCxnSpPr>
          <p:nvPr/>
        </p:nvCxnSpPr>
        <p:spPr>
          <a:xfrm>
            <a:off x="10008870" y="1826895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988290" y="1333119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輸入終止說明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988290" y="1544955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按下送出完成終止案件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22" idx="2"/>
            <a:endCxn id="53" idx="0"/>
          </p:cNvCxnSpPr>
          <p:nvPr/>
        </p:nvCxnSpPr>
        <p:spPr>
          <a:xfrm>
            <a:off x="14958060" y="11925300"/>
            <a:ext cx="0" cy="140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53" idx="2"/>
            <a:endCxn id="54" idx="0"/>
          </p:cNvCxnSpPr>
          <p:nvPr/>
        </p:nvCxnSpPr>
        <p:spPr>
          <a:xfrm>
            <a:off x="14958060" y="1403223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988290" y="1756791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按下送出完成終止案件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直線單箭頭接點 61"/>
          <p:cNvCxnSpPr>
            <a:stCxn id="54" idx="2"/>
            <a:endCxn id="60" idx="0"/>
          </p:cNvCxnSpPr>
          <p:nvPr/>
        </p:nvCxnSpPr>
        <p:spPr>
          <a:xfrm>
            <a:off x="14958060" y="1615059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2988290" y="19686270"/>
            <a:ext cx="3939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將案件變成已經結束的案件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/>
          <p:cNvCxnSpPr>
            <a:stCxn id="60" idx="2"/>
            <a:endCxn id="64" idx="0"/>
          </p:cNvCxnSpPr>
          <p:nvPr/>
        </p:nvCxnSpPr>
        <p:spPr>
          <a:xfrm>
            <a:off x="14958060" y="18268950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-7200900" y="1409700"/>
            <a:ext cx="71704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9.4-1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遠距工作者點擊合約詳請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按下調降工資完成調整工資</a:t>
            </a:r>
          </a:p>
        </p:txBody>
      </p:sp>
      <p:sp>
        <p:nvSpPr>
          <p:cNvPr id="68" name="矩形 67"/>
          <p:cNvSpPr/>
          <p:nvPr/>
        </p:nvSpPr>
        <p:spPr>
          <a:xfrm>
            <a:off x="-6686550" y="2667000"/>
            <a:ext cx="66560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9.4-2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遠距工作者案件退款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按下送出退款完成一個退款</a:t>
            </a:r>
          </a:p>
        </p:txBody>
      </p:sp>
      <p:sp>
        <p:nvSpPr>
          <p:cNvPr id="69" name="矩形 68"/>
          <p:cNvSpPr/>
          <p:nvPr/>
        </p:nvSpPr>
        <p:spPr>
          <a:xfrm>
            <a:off x="-8705850" y="3924300"/>
            <a:ext cx="86753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9.4-3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遠距工作者按下提前終止合約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按下確定終止合約，將合約提前終止</a:t>
            </a:r>
          </a:p>
        </p:txBody>
      </p:sp>
    </p:spTree>
    <p:extLst>
      <p:ext uri="{BB962C8B-B14F-4D97-AF65-F5344CB8AC3E}">
        <p14:creationId xmlns:p14="http://schemas.microsoft.com/office/powerpoint/2010/main" val="380353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753350" y="133350"/>
            <a:ext cx="77228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進入所有正在執行的案件合約清單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4747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完成顯示我的案件合約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18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198370" y="286131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只顯示已經結束的</a:t>
            </a:r>
            <a:endParaRPr lang="zh-TW" altLang="en-US" sz="2400" dirty="0"/>
          </a:p>
        </p:txBody>
      </p:sp>
      <p:cxnSp>
        <p:nvCxnSpPr>
          <p:cNvPr id="11" name="肘形接點 10"/>
          <p:cNvCxnSpPr>
            <a:stCxn id="4" idx="1"/>
            <a:endCxn id="9" idx="0"/>
          </p:cNvCxnSpPr>
          <p:nvPr/>
        </p:nvCxnSpPr>
        <p:spPr>
          <a:xfrm rot="10800000" flipV="1">
            <a:off x="3874770" y="1234440"/>
            <a:ext cx="3722370" cy="1626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3"/>
            <a:endCxn id="6" idx="1"/>
          </p:cNvCxnSpPr>
          <p:nvPr/>
        </p:nvCxnSpPr>
        <p:spPr>
          <a:xfrm>
            <a:off x="5551170" y="3825240"/>
            <a:ext cx="204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97140" y="58940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點擊一個案件名稱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97140" y="84848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完成顯示一個案件合約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6" idx="2"/>
            <a:endCxn id="16" idx="0"/>
          </p:cNvCxnSpPr>
          <p:nvPr/>
        </p:nvCxnSpPr>
        <p:spPr>
          <a:xfrm>
            <a:off x="10008870" y="4175760"/>
            <a:ext cx="0" cy="17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2"/>
            <a:endCxn id="17" idx="0"/>
          </p:cNvCxnSpPr>
          <p:nvPr/>
        </p:nvCxnSpPr>
        <p:spPr>
          <a:xfrm>
            <a:off x="10008870" y="6595110"/>
            <a:ext cx="0" cy="18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-7143750" y="1299209"/>
            <a:ext cx="7113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9.5-1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遠距工作者點擊一個案件名稱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進入案件詳細合約清單</a:t>
            </a:r>
          </a:p>
        </p:txBody>
      </p:sp>
    </p:spTree>
    <p:extLst>
      <p:ext uri="{BB962C8B-B14F-4D97-AF65-F5344CB8AC3E}">
        <p14:creationId xmlns:p14="http://schemas.microsoft.com/office/powerpoint/2010/main" val="174573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遠距工作者點擊案件日誌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915150" y="133350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9.6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遠距工作者點擊案件日誌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顯示時薪制案件的工作日誌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1318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選擇一個時薪制的案件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(9.6-1)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236470" y="251841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只顯示已經結束的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6" idx="1"/>
            <a:endCxn id="9" idx="3"/>
          </p:cNvCxnSpPr>
          <p:nvPr/>
        </p:nvCxnSpPr>
        <p:spPr>
          <a:xfrm flipH="1">
            <a:off x="5589270" y="3482340"/>
            <a:ext cx="200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597140" y="53797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選擇一個日期區間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>
            <a:stCxn id="6" idx="2"/>
            <a:endCxn id="19" idx="0"/>
          </p:cNvCxnSpPr>
          <p:nvPr/>
        </p:nvCxnSpPr>
        <p:spPr>
          <a:xfrm>
            <a:off x="10008870" y="38328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9" idx="1"/>
            <a:endCxn id="19" idx="1"/>
          </p:cNvCxnSpPr>
          <p:nvPr/>
        </p:nvCxnSpPr>
        <p:spPr>
          <a:xfrm rot="10800000" flipH="1" flipV="1">
            <a:off x="2236470" y="3482340"/>
            <a:ext cx="5360670" cy="2247900"/>
          </a:xfrm>
          <a:prstGeom prst="bentConnector3">
            <a:avLst>
              <a:gd name="adj1" fmla="val -4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597140" y="76276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完成顯示案件日誌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(9.6)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/>
          <p:cNvCxnSpPr>
            <a:stCxn id="19" idx="2"/>
            <a:endCxn id="26" idx="0"/>
          </p:cNvCxnSpPr>
          <p:nvPr/>
        </p:nvCxnSpPr>
        <p:spPr>
          <a:xfrm>
            <a:off x="10008870" y="60807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597140" y="98755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點擊一張截圖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>
            <a:stCxn id="26" idx="2"/>
            <a:endCxn id="30" idx="0"/>
          </p:cNvCxnSpPr>
          <p:nvPr/>
        </p:nvCxnSpPr>
        <p:spPr>
          <a:xfrm>
            <a:off x="10008870" y="83286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597140" y="121234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開啟截圖頁面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>
            <a:stCxn id="30" idx="2"/>
            <a:endCxn id="34" idx="0"/>
          </p:cNvCxnSpPr>
          <p:nvPr/>
        </p:nvCxnSpPr>
        <p:spPr>
          <a:xfrm>
            <a:off x="10008870" y="105765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97140" y="143713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內容，送出完成修改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(9.6-2)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/>
          <p:cNvCxnSpPr>
            <a:stCxn id="34" idx="2"/>
          </p:cNvCxnSpPr>
          <p:nvPr/>
        </p:nvCxnSpPr>
        <p:spPr>
          <a:xfrm>
            <a:off x="10008870" y="12824460"/>
            <a:ext cx="0" cy="15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-8686800" y="1348740"/>
            <a:ext cx="86563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9.6-1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遠距工作者選擇一個不同的案件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工作日誌顯示不同案件的工作日誌</a:t>
            </a:r>
          </a:p>
        </p:txBody>
      </p:sp>
      <p:sp>
        <p:nvSpPr>
          <p:cNvPr id="42" name="矩形 41"/>
          <p:cNvSpPr/>
          <p:nvPr/>
        </p:nvSpPr>
        <p:spPr>
          <a:xfrm>
            <a:off x="-11677650" y="2564130"/>
            <a:ext cx="1167765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9.6-2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遠距工作者點擊一張截圖內容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顯示圖片內容，按下修改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MENO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確定送出後完成修改一個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Meno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5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686800" y="33528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736080" y="1767840"/>
            <a:ext cx="5974080" cy="701040"/>
            <a:chOff x="6827520" y="1737360"/>
            <a:chExt cx="5974080" cy="701040"/>
          </a:xfrm>
        </p:grpSpPr>
        <p:sp>
          <p:nvSpPr>
            <p:cNvPr id="34" name="矩形 33"/>
            <p:cNvSpPr/>
            <p:nvPr/>
          </p:nvSpPr>
          <p:spPr>
            <a:xfrm>
              <a:off x="682752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選擇主類別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728960" y="173736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選擇子類別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肘形接點 35"/>
          <p:cNvCxnSpPr>
            <a:stCxn id="32" idx="2"/>
            <a:endCxn id="34" idx="0"/>
          </p:cNvCxnSpPr>
          <p:nvPr/>
        </p:nvCxnSpPr>
        <p:spPr>
          <a:xfrm rot="5400000">
            <a:off x="8382000" y="426720"/>
            <a:ext cx="731520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4" idx="3"/>
            <a:endCxn id="35" idx="1"/>
          </p:cNvCxnSpPr>
          <p:nvPr/>
        </p:nvCxnSpPr>
        <p:spPr>
          <a:xfrm>
            <a:off x="8808720" y="211836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47429" y="3200399"/>
            <a:ext cx="4351382" cy="1238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填寫案件描述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肘形接點 38"/>
          <p:cNvCxnSpPr>
            <a:stCxn id="35" idx="2"/>
            <a:endCxn id="38" idx="0"/>
          </p:cNvCxnSpPr>
          <p:nvPr/>
        </p:nvCxnSpPr>
        <p:spPr>
          <a:xfrm rot="5400000">
            <a:off x="10332721" y="1859279"/>
            <a:ext cx="731519" cy="195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686800" y="393191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6800" y="494864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案件名稱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86800" y="5969003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86800" y="6982832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案件技能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86800" y="7996660"/>
            <a:ext cx="2072640" cy="161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案件類型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949509" y="8429905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49509" y="9000307"/>
            <a:ext cx="1547222" cy="47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固定薪資制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86800" y="98377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經驗程度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86800" y="10768137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預計工期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86800" y="11698498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全職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86800" y="12628859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上傳附加檔案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86800" y="1355922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需填寫自我介紹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86800" y="14489581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新增其他問題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47429" y="18358211"/>
            <a:ext cx="4370432" cy="320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可選擇的加值服務選項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菱形 53"/>
          <p:cNvSpPr/>
          <p:nvPr/>
        </p:nvSpPr>
        <p:spPr>
          <a:xfrm>
            <a:off x="6543765" y="22125349"/>
            <a:ext cx="2263140" cy="1598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>
            <a:stCxn id="38" idx="2"/>
            <a:endCxn id="65" idx="0"/>
          </p:cNvCxnSpPr>
          <p:nvPr/>
        </p:nvCxnSpPr>
        <p:spPr>
          <a:xfrm>
            <a:off x="9723120" y="15588343"/>
            <a:ext cx="0" cy="4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1898811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>
            <a:stCxn id="54" idx="3"/>
            <a:endCxn id="59" idx="1"/>
          </p:cNvCxnSpPr>
          <p:nvPr/>
        </p:nvCxnSpPr>
        <p:spPr>
          <a:xfrm>
            <a:off x="8806905" y="22924495"/>
            <a:ext cx="309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9" idx="0"/>
            <a:endCxn id="38" idx="3"/>
          </p:cNvCxnSpPr>
          <p:nvPr/>
        </p:nvCxnSpPr>
        <p:spPr>
          <a:xfrm rot="16200000" flipV="1">
            <a:off x="5827169" y="15466014"/>
            <a:ext cx="13179605" cy="103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7322820" y="-49530"/>
            <a:ext cx="73228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雇主點擊登案件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完成發案</a:t>
            </a:r>
          </a:p>
        </p:txBody>
      </p:sp>
      <p:sp>
        <p:nvSpPr>
          <p:cNvPr id="65" name="菱形 64"/>
          <p:cNvSpPr/>
          <p:nvPr/>
        </p:nvSpPr>
        <p:spPr>
          <a:xfrm>
            <a:off x="8591550" y="1602158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選擇加值服務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/>
          <p:cNvCxnSpPr>
            <a:stCxn id="65" idx="2"/>
            <a:endCxn id="53" idx="0"/>
          </p:cNvCxnSpPr>
          <p:nvPr/>
        </p:nvCxnSpPr>
        <p:spPr>
          <a:xfrm>
            <a:off x="9723120" y="17799094"/>
            <a:ext cx="9525" cy="55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694239" y="17682617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菱形 82"/>
          <p:cNvSpPr/>
          <p:nvPr/>
        </p:nvSpPr>
        <p:spPr>
          <a:xfrm>
            <a:off x="3124200" y="19073468"/>
            <a:ext cx="2263140" cy="1777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檢查金融帳戶設定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直線單箭頭接點 84"/>
          <p:cNvCxnSpPr>
            <a:stCxn id="53" idx="1"/>
            <a:endCxn id="83" idx="3"/>
          </p:cNvCxnSpPr>
          <p:nvPr/>
        </p:nvCxnSpPr>
        <p:spPr>
          <a:xfrm flipH="1" flipV="1">
            <a:off x="5387340" y="19962221"/>
            <a:ext cx="2160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3" idx="0"/>
            <a:endCxn id="89" idx="2"/>
          </p:cNvCxnSpPr>
          <p:nvPr/>
        </p:nvCxnSpPr>
        <p:spPr>
          <a:xfrm flipV="1">
            <a:off x="4255770" y="17846396"/>
            <a:ext cx="0" cy="12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103245" y="16943426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6.2-1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219450" y="18224588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19450" y="22573976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選擇付款帳號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>
            <a:stCxn id="83" idx="2"/>
            <a:endCxn id="97" idx="0"/>
          </p:cNvCxnSpPr>
          <p:nvPr/>
        </p:nvCxnSpPr>
        <p:spPr>
          <a:xfrm>
            <a:off x="4255770" y="20850974"/>
            <a:ext cx="0" cy="172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7" idx="3"/>
          </p:cNvCxnSpPr>
          <p:nvPr/>
        </p:nvCxnSpPr>
        <p:spPr>
          <a:xfrm>
            <a:off x="5292090" y="22924496"/>
            <a:ext cx="329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89" idx="0"/>
            <a:endCxn id="97" idx="1"/>
          </p:cNvCxnSpPr>
          <p:nvPr/>
        </p:nvCxnSpPr>
        <p:spPr>
          <a:xfrm rot="16200000" flipH="1" flipV="1">
            <a:off x="747075" y="19415801"/>
            <a:ext cx="5981070" cy="1036320"/>
          </a:xfrm>
          <a:prstGeom prst="bentConnector4">
            <a:avLst>
              <a:gd name="adj1" fmla="val -14014"/>
              <a:gd name="adj2" fmla="val 25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接點 114"/>
          <p:cNvCxnSpPr>
            <a:endCxn id="62" idx="0"/>
          </p:cNvCxnSpPr>
          <p:nvPr/>
        </p:nvCxnSpPr>
        <p:spPr>
          <a:xfrm>
            <a:off x="8288746" y="23324070"/>
            <a:ext cx="3144973" cy="95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/>
          <p:cNvGrpSpPr/>
          <p:nvPr/>
        </p:nvGrpSpPr>
        <p:grpSpPr>
          <a:xfrm>
            <a:off x="6995250" y="24282758"/>
            <a:ext cx="5474789" cy="701040"/>
            <a:chOff x="6706688" y="24282758"/>
            <a:chExt cx="5474789" cy="701040"/>
          </a:xfrm>
        </p:grpSpPr>
        <p:sp>
          <p:nvSpPr>
            <p:cNvPr id="62" name="矩形 61"/>
            <p:cNvSpPr/>
            <p:nvPr/>
          </p:nvSpPr>
          <p:spPr>
            <a:xfrm>
              <a:off x="10108837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完成刊登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706688" y="24282758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取消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0" name="肘形接點 119"/>
          <p:cNvCxnSpPr>
            <a:endCxn id="116" idx="1"/>
          </p:cNvCxnSpPr>
          <p:nvPr/>
        </p:nvCxnSpPr>
        <p:spPr>
          <a:xfrm rot="5400000">
            <a:off x="6395156" y="23924167"/>
            <a:ext cx="1309206" cy="109017"/>
          </a:xfrm>
          <a:prstGeom prst="bentConnector4">
            <a:avLst>
              <a:gd name="adj1" fmla="val 36613"/>
              <a:gd name="adj2" fmla="val 30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遠距工作者點擊案件報表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915150" y="133350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9.7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遠距工作者點擊案件報表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進行中的案件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顯示目前進行中的案件收益報表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9890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完成顯示進行中的案件報表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26870" y="337566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endParaRPr lang="zh-TW" altLang="en-US" sz="2400" dirty="0"/>
          </a:p>
        </p:txBody>
      </p:sp>
      <p:cxnSp>
        <p:nvCxnSpPr>
          <p:cNvPr id="9" name="肘形接點 8"/>
          <p:cNvCxnSpPr>
            <a:stCxn id="4" idx="1"/>
            <a:endCxn id="7" idx="0"/>
          </p:cNvCxnSpPr>
          <p:nvPr/>
        </p:nvCxnSpPr>
        <p:spPr>
          <a:xfrm rot="10800000" flipV="1">
            <a:off x="3303270" y="1234440"/>
            <a:ext cx="4293870" cy="21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6" idx="1"/>
          </p:cNvCxnSpPr>
          <p:nvPr/>
        </p:nvCxnSpPr>
        <p:spPr>
          <a:xfrm>
            <a:off x="4979670" y="4339590"/>
            <a:ext cx="261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4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</p:cNvCxnSpPr>
          <p:nvPr/>
        </p:nvCxnSpPr>
        <p:spPr>
          <a:xfrm>
            <a:off x="10008870" y="469011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97140" y="622935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點擊一個案件名稱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8" idx="2"/>
          </p:cNvCxnSpPr>
          <p:nvPr/>
        </p:nvCxnSpPr>
        <p:spPr>
          <a:xfrm>
            <a:off x="10008870" y="693039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97140" y="846963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21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擊審核中的案件</a:t>
            </a:r>
          </a:p>
        </p:txBody>
      </p:sp>
      <p:sp>
        <p:nvSpPr>
          <p:cNvPr id="5" name="矩形 4"/>
          <p:cNvSpPr/>
          <p:nvPr/>
        </p:nvSpPr>
        <p:spPr>
          <a:xfrm>
            <a:off x="-6915150" y="133350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9.8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遠距工作者點擊審核中的案件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顯示正在等待雇主轉帳的案件收益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9890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完成顯示審核中的案件報表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26870" y="337566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endParaRPr lang="zh-TW" altLang="en-US" sz="2400" dirty="0"/>
          </a:p>
        </p:txBody>
      </p:sp>
      <p:cxnSp>
        <p:nvCxnSpPr>
          <p:cNvPr id="8" name="肘形接點 7"/>
          <p:cNvCxnSpPr>
            <a:stCxn id="4" idx="1"/>
            <a:endCxn id="7" idx="0"/>
          </p:cNvCxnSpPr>
          <p:nvPr/>
        </p:nvCxnSpPr>
        <p:spPr>
          <a:xfrm rot="10800000" flipV="1">
            <a:off x="3303270" y="1234440"/>
            <a:ext cx="4293870" cy="21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7" idx="3"/>
            <a:endCxn id="6" idx="1"/>
          </p:cNvCxnSpPr>
          <p:nvPr/>
        </p:nvCxnSpPr>
        <p:spPr>
          <a:xfrm>
            <a:off x="4979670" y="4339590"/>
            <a:ext cx="261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4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10008870" y="469011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97140" y="622935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點擊一個案件名稱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2" idx="2"/>
          </p:cNvCxnSpPr>
          <p:nvPr/>
        </p:nvCxnSpPr>
        <p:spPr>
          <a:xfrm>
            <a:off x="10008870" y="693039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97140" y="846963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94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遠距工作者點擊擱置中的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</a:t>
            </a:r>
          </a:p>
        </p:txBody>
      </p:sp>
      <p:sp>
        <p:nvSpPr>
          <p:cNvPr id="5" name="矩形 4"/>
          <p:cNvSpPr/>
          <p:nvPr/>
        </p:nvSpPr>
        <p:spPr>
          <a:xfrm>
            <a:off x="-6915150" y="133350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9.9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遠距工作者點擊擱置中的案件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顯示已經超過轉帳時間雇主都還沒有轉帳的案件收益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9890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完成顯示擱置中的案件報表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26870" y="337566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endParaRPr lang="zh-TW" altLang="en-US" sz="2400" dirty="0"/>
          </a:p>
        </p:txBody>
      </p:sp>
      <p:cxnSp>
        <p:nvCxnSpPr>
          <p:cNvPr id="8" name="肘形接點 7"/>
          <p:cNvCxnSpPr>
            <a:stCxn id="4" idx="1"/>
            <a:endCxn id="7" idx="0"/>
          </p:cNvCxnSpPr>
          <p:nvPr/>
        </p:nvCxnSpPr>
        <p:spPr>
          <a:xfrm rot="10800000" flipV="1">
            <a:off x="3303270" y="1234440"/>
            <a:ext cx="4293870" cy="21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7" idx="3"/>
            <a:endCxn id="6" idx="1"/>
          </p:cNvCxnSpPr>
          <p:nvPr/>
        </p:nvCxnSpPr>
        <p:spPr>
          <a:xfrm>
            <a:off x="4979670" y="4339590"/>
            <a:ext cx="261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4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10008870" y="469011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97140" y="622935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點擊一個案件名稱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2" idx="2"/>
          </p:cNvCxnSpPr>
          <p:nvPr/>
        </p:nvCxnSpPr>
        <p:spPr>
          <a:xfrm>
            <a:off x="10008870" y="693039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97140" y="846963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3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遠距工作者點擊已經結束的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</a:t>
            </a:r>
          </a:p>
        </p:txBody>
      </p:sp>
      <p:sp>
        <p:nvSpPr>
          <p:cNvPr id="5" name="矩形 4"/>
          <p:cNvSpPr/>
          <p:nvPr/>
        </p:nvSpPr>
        <p:spPr>
          <a:xfrm>
            <a:off x="-6915150" y="133350"/>
            <a:ext cx="68846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9.10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遠距工作者點擊已完成的案件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顯示已經結束的案件之案件收益</a:t>
            </a:r>
          </a:p>
        </p:txBody>
      </p:sp>
      <p:sp>
        <p:nvSpPr>
          <p:cNvPr id="6" name="矩形 5"/>
          <p:cNvSpPr/>
          <p:nvPr/>
        </p:nvSpPr>
        <p:spPr>
          <a:xfrm>
            <a:off x="7597140" y="398907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完成顯示已經結束的案件報表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(9.7)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26870" y="337566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設定日期區間</a:t>
            </a:r>
            <a:endParaRPr lang="zh-TW" altLang="en-US" sz="2400" dirty="0"/>
          </a:p>
        </p:txBody>
      </p:sp>
      <p:cxnSp>
        <p:nvCxnSpPr>
          <p:cNvPr id="8" name="肘形接點 7"/>
          <p:cNvCxnSpPr>
            <a:stCxn id="4" idx="1"/>
            <a:endCxn id="7" idx="0"/>
          </p:cNvCxnSpPr>
          <p:nvPr/>
        </p:nvCxnSpPr>
        <p:spPr>
          <a:xfrm rot="10800000" flipV="1">
            <a:off x="3303270" y="1234440"/>
            <a:ext cx="4293870" cy="21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7" idx="3"/>
            <a:endCxn id="6" idx="1"/>
          </p:cNvCxnSpPr>
          <p:nvPr/>
        </p:nvCxnSpPr>
        <p:spPr>
          <a:xfrm>
            <a:off x="4979670" y="4339590"/>
            <a:ext cx="261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4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10008870" y="469011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97140" y="622935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點擊一個案件名稱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2" idx="2"/>
          </p:cNvCxnSpPr>
          <p:nvPr/>
        </p:nvCxnSpPr>
        <p:spPr>
          <a:xfrm>
            <a:off x="10008870" y="6930390"/>
            <a:ext cx="0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97140" y="846963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顯示案件合約內容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(9.5)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68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5791200" y="133350"/>
            <a:ext cx="5760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進入訊息收件夾畫面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97140" y="344424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完成開啟收件夾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2" idx="2"/>
          </p:cNvCxnSpPr>
          <p:nvPr/>
        </p:nvCxnSpPr>
        <p:spPr>
          <a:xfrm>
            <a:off x="10008870" y="1584960"/>
            <a:ext cx="0" cy="18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>
            <a:off x="10008870" y="4145280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97140" y="579120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點擊新增訊息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7140" y="813816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9" idx="2"/>
          </p:cNvCxnSpPr>
          <p:nvPr/>
        </p:nvCxnSpPr>
        <p:spPr>
          <a:xfrm>
            <a:off x="10008870" y="6492240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97140" y="104851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新增主旨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11" idx="2"/>
            <a:endCxn id="14" idx="0"/>
          </p:cNvCxnSpPr>
          <p:nvPr/>
        </p:nvCxnSpPr>
        <p:spPr>
          <a:xfrm>
            <a:off x="10008870" y="8839200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97140" y="1283208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新增訊息內容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endCxn id="17" idx="0"/>
          </p:cNvCxnSpPr>
          <p:nvPr/>
        </p:nvCxnSpPr>
        <p:spPr>
          <a:xfrm>
            <a:off x="10008870" y="11186160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597140" y="1517904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按送出完成發送訊息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(10.1-1)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>
            <a:stCxn id="17" idx="2"/>
          </p:cNvCxnSpPr>
          <p:nvPr/>
        </p:nvCxnSpPr>
        <p:spPr>
          <a:xfrm>
            <a:off x="10008870" y="13533120"/>
            <a:ext cx="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-13228320" y="1295400"/>
            <a:ext cx="131978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10.1-1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遠距工作者點擊新增訊息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選擇連絡人、輸入案件、夾帶檔案後按下送出完成發送一則訊息給指定的連絡人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4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擊寄件夾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5791200" y="133350"/>
            <a:ext cx="5760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遠距工作者點擊寄件夾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顯示所有傳送過的訊息內容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7140" y="371856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完成顯示寄件夾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7140" y="88392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擊封存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5791200" y="133350"/>
            <a:ext cx="5760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遠距工作者點擊寄件夾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顯示所有傳送過的訊息內容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7140" y="3718560"/>
            <a:ext cx="48234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完成顯示封存的信件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4" idx="2"/>
            <a:endCxn id="6" idx="0"/>
          </p:cNvCxnSpPr>
          <p:nvPr/>
        </p:nvCxnSpPr>
        <p:spPr>
          <a:xfrm>
            <a:off x="10008870" y="158496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400800" y="22860"/>
            <a:ext cx="64008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6.2-1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雇主新增付款金融帳戶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完成新增金流帳戶</a:t>
            </a:r>
          </a:p>
        </p:txBody>
      </p:sp>
      <p:sp>
        <p:nvSpPr>
          <p:cNvPr id="5" name="矩形 4"/>
          <p:cNvSpPr/>
          <p:nvPr/>
        </p:nvSpPr>
        <p:spPr>
          <a:xfrm>
            <a:off x="8686800" y="225933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040" y="345948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可選擇的付款帳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627620" y="4103370"/>
            <a:ext cx="4191000" cy="701040"/>
            <a:chOff x="7650480" y="2484120"/>
            <a:chExt cx="4191000" cy="701040"/>
          </a:xfrm>
        </p:grpSpPr>
        <p:sp>
          <p:nvSpPr>
            <p:cNvPr id="7" name="矩形 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686800" y="585216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5124450"/>
            <a:ext cx="0" cy="7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6800" y="10481310"/>
            <a:ext cx="20726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>
            <a:off x="9723120" y="2960370"/>
            <a:ext cx="0" cy="4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9040" y="7517130"/>
            <a:ext cx="4328160" cy="166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新增付款帳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7627620" y="8161020"/>
            <a:ext cx="4191000" cy="701040"/>
            <a:chOff x="7650480" y="2484120"/>
            <a:chExt cx="4191000" cy="701040"/>
          </a:xfrm>
        </p:grpSpPr>
        <p:sp>
          <p:nvSpPr>
            <p:cNvPr id="27" name="矩形 26"/>
            <p:cNvSpPr/>
            <p:nvPr/>
          </p:nvSpPr>
          <p:spPr>
            <a:xfrm>
              <a:off x="765048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Paypal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768840" y="2484120"/>
              <a:ext cx="20726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歐付寶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0" name="直線單箭頭接點 29"/>
          <p:cNvCxnSpPr>
            <a:stCxn id="10" idx="2"/>
            <a:endCxn id="25" idx="0"/>
          </p:cNvCxnSpPr>
          <p:nvPr/>
        </p:nvCxnSpPr>
        <p:spPr>
          <a:xfrm>
            <a:off x="9723120" y="6553200"/>
            <a:ext cx="0" cy="96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  <a:endCxn id="14" idx="0"/>
          </p:cNvCxnSpPr>
          <p:nvPr/>
        </p:nvCxnSpPr>
        <p:spPr>
          <a:xfrm>
            <a:off x="9723120" y="9182100"/>
            <a:ext cx="0" cy="12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570595" y="217170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6.2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34" idx="2"/>
            <a:endCxn id="5" idx="0"/>
          </p:cNvCxnSpPr>
          <p:nvPr/>
        </p:nvCxnSpPr>
        <p:spPr>
          <a:xfrm>
            <a:off x="9723120" y="1120140"/>
            <a:ext cx="0" cy="113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4" idx="2"/>
            <a:endCxn id="34" idx="3"/>
          </p:cNvCxnSpPr>
          <p:nvPr/>
        </p:nvCxnSpPr>
        <p:spPr>
          <a:xfrm rot="5400000" flipH="1" flipV="1">
            <a:off x="5042534" y="5349240"/>
            <a:ext cx="10513695" cy="1152525"/>
          </a:xfrm>
          <a:prstGeom prst="bentConnector4">
            <a:avLst>
              <a:gd name="adj1" fmla="val -2174"/>
              <a:gd name="adj2" fmla="val 34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雇主輸入關鍵字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437120" y="0"/>
            <a:ext cx="74371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雇主輸入搜尋遠距工作者的關鍵字按送出  顯示搜尋結果</a:t>
            </a:r>
          </a:p>
        </p:txBody>
      </p:sp>
      <p:sp>
        <p:nvSpPr>
          <p:cNvPr id="8" name="矩形 7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4" idx="2"/>
            <a:endCxn id="8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4850" y="441960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網頁送出搜尋結果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8" idx="2"/>
            <a:endCxn id="12" idx="0"/>
          </p:cNvCxnSpPr>
          <p:nvPr/>
        </p:nvCxnSpPr>
        <p:spPr>
          <a:xfrm>
            <a:off x="9723120" y="3417570"/>
            <a:ext cx="0" cy="10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雇主點擊我儲存的遠距工作者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559040" y="11430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雇主點擊我儲存的遠距工作者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進入儲存遠距工作者頁面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0" y="27165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伺服器送出資料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9723120" y="17792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24850" y="43548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顯示我儲存的遠距工作者列表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6" idx="2"/>
            <a:endCxn id="10" idx="0"/>
          </p:cNvCxnSpPr>
          <p:nvPr/>
        </p:nvCxnSpPr>
        <p:spPr>
          <a:xfrm>
            <a:off x="9723120" y="341757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81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0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39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68350" y="5993129"/>
            <a:ext cx="2796540" cy="137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編輯備註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(6.4-4)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肘形接點 20"/>
          <p:cNvCxnSpPr>
            <a:stCxn id="10" idx="1"/>
            <a:endCxn id="14" idx="0"/>
          </p:cNvCxnSpPr>
          <p:nvPr/>
        </p:nvCxnSpPr>
        <p:spPr>
          <a:xfrm rot="10800000" flipV="1">
            <a:off x="4579620" y="4705349"/>
            <a:ext cx="3745230" cy="1287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4" idx="1"/>
            <a:endCxn id="6" idx="1"/>
          </p:cNvCxnSpPr>
          <p:nvPr/>
        </p:nvCxnSpPr>
        <p:spPr>
          <a:xfrm rot="10800000" flipH="1">
            <a:off x="3181350" y="3067050"/>
            <a:ext cx="5143500" cy="361569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2"/>
            <a:endCxn id="15" idx="0"/>
          </p:cNvCxnSpPr>
          <p:nvPr/>
        </p:nvCxnSpPr>
        <p:spPr>
          <a:xfrm rot="5400000">
            <a:off x="8397241" y="4667249"/>
            <a:ext cx="937259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2"/>
            <a:endCxn id="16" idx="0"/>
          </p:cNvCxnSpPr>
          <p:nvPr/>
        </p:nvCxnSpPr>
        <p:spPr>
          <a:xfrm rot="16200000" flipH="1">
            <a:off x="10111741" y="4667249"/>
            <a:ext cx="937259" cy="171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0" idx="3"/>
            <a:endCxn id="17" idx="0"/>
          </p:cNvCxnSpPr>
          <p:nvPr/>
        </p:nvCxnSpPr>
        <p:spPr>
          <a:xfrm>
            <a:off x="11121390" y="4705350"/>
            <a:ext cx="3745230" cy="1287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7" idx="3"/>
            <a:endCxn id="6" idx="3"/>
          </p:cNvCxnSpPr>
          <p:nvPr/>
        </p:nvCxnSpPr>
        <p:spPr>
          <a:xfrm flipH="1" flipV="1">
            <a:off x="11121390" y="3067050"/>
            <a:ext cx="5143500" cy="3615690"/>
          </a:xfrm>
          <a:prstGeom prst="bentConnector3">
            <a:avLst>
              <a:gd name="adj1" fmla="val -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324850" y="11675746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8462011" y="9010651"/>
            <a:ext cx="2522219" cy="1771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有案件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42337" y="11574781"/>
            <a:ext cx="2305050" cy="902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6.1</a:t>
            </a:r>
            <a:endParaRPr lang="zh-TW" altLang="en-US" dirty="0"/>
          </a:p>
        </p:txBody>
      </p:sp>
      <p:cxnSp>
        <p:nvCxnSpPr>
          <p:cNvPr id="40" name="肘形接點 39"/>
          <p:cNvCxnSpPr>
            <a:stCxn id="37" idx="1"/>
            <a:endCxn id="38" idx="0"/>
          </p:cNvCxnSpPr>
          <p:nvPr/>
        </p:nvCxnSpPr>
        <p:spPr>
          <a:xfrm rot="10800000" flipV="1">
            <a:off x="4594863" y="9896475"/>
            <a:ext cx="3867149" cy="1678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2"/>
            <a:endCxn id="37" idx="0"/>
          </p:cNvCxnSpPr>
          <p:nvPr/>
        </p:nvCxnSpPr>
        <p:spPr>
          <a:xfrm rot="16200000" flipH="1">
            <a:off x="8046720" y="7334249"/>
            <a:ext cx="1638301" cy="171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7" idx="2"/>
            <a:endCxn id="33" idx="0"/>
          </p:cNvCxnSpPr>
          <p:nvPr/>
        </p:nvCxnSpPr>
        <p:spPr>
          <a:xfrm flipH="1">
            <a:off x="9723120" y="10782301"/>
            <a:ext cx="1" cy="8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8" idx="3"/>
            <a:endCxn id="33" idx="1"/>
          </p:cNvCxnSpPr>
          <p:nvPr/>
        </p:nvCxnSpPr>
        <p:spPr>
          <a:xfrm>
            <a:off x="5747387" y="12026266"/>
            <a:ext cx="257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92117" y="9555481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87277" y="10896604"/>
            <a:ext cx="2072640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5500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8" name="肘形接點 67"/>
          <p:cNvCxnSpPr>
            <a:stCxn id="16" idx="2"/>
            <a:endCxn id="37" idx="3"/>
          </p:cNvCxnSpPr>
          <p:nvPr/>
        </p:nvCxnSpPr>
        <p:spPr>
          <a:xfrm rot="5400000">
            <a:off x="9948862" y="8407718"/>
            <a:ext cx="2524126" cy="45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33" idx="2"/>
            <a:endCxn id="60" idx="0"/>
          </p:cNvCxnSpPr>
          <p:nvPr/>
        </p:nvCxnSpPr>
        <p:spPr>
          <a:xfrm rot="5400000">
            <a:off x="7675247" y="11854817"/>
            <a:ext cx="1525905" cy="2569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673717" y="1390269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發送案件討論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肘形接點 80"/>
          <p:cNvCxnSpPr>
            <a:stCxn id="33" idx="2"/>
            <a:endCxn id="79" idx="0"/>
          </p:cNvCxnSpPr>
          <p:nvPr/>
        </p:nvCxnSpPr>
        <p:spPr>
          <a:xfrm rot="16200000" flipH="1">
            <a:off x="10134601" y="11965304"/>
            <a:ext cx="1525905" cy="2348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-7559040" y="1205865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雇主點擊刪除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完成刪除一個儲存過的遠距工作者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8534400" y="2400300"/>
            <a:ext cx="85115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進入選擇案件列表並且傳送討論通知給遠距工作者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8534400" y="3594735"/>
            <a:ext cx="85115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雇主點擊連絡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開啟訊息頁面並且帶入連絡人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完成訊息傳送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7559040" y="4789170"/>
            <a:ext cx="75361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6.4-4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雇主點擊編輯備註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點擊儲存後完成編輯備註內容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6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45680" y="-20955"/>
            <a:ext cx="73152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雇主點擊目前正在刊登中的一個案件名稱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進入投標清單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雇主點擊案件名稱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</p:cNvCxnSpPr>
          <p:nvPr/>
        </p:nvCxnSpPr>
        <p:spPr>
          <a:xfrm>
            <a:off x="9723120" y="1779270"/>
            <a:ext cx="0" cy="11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880610" y="2956560"/>
            <a:ext cx="9685020" cy="7132320"/>
            <a:chOff x="2750820" y="2865120"/>
            <a:chExt cx="9685020" cy="7132320"/>
          </a:xfrm>
        </p:grpSpPr>
        <p:sp>
          <p:nvSpPr>
            <p:cNvPr id="6" name="矩形 5"/>
            <p:cNvSpPr/>
            <p:nvPr/>
          </p:nvSpPr>
          <p:spPr>
            <a:xfrm>
              <a:off x="6195060" y="3234690"/>
              <a:ext cx="27965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顯示案件內所有投標者清單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8046720" y="5113020"/>
              <a:ext cx="3352800" cy="19278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篩選條件</a:t>
              </a:r>
              <a:r>
                <a:rPr lang="en-US" altLang="zh-TW" sz="2400" dirty="0" smtClean="0"/>
                <a:t/>
              </a:r>
              <a:br>
                <a:rPr lang="en-US" altLang="zh-TW" sz="2400" dirty="0" smtClean="0"/>
              </a:br>
              <a:r>
                <a:rPr lang="en-US" altLang="zh-TW" sz="2400" dirty="0" smtClean="0"/>
                <a:t>(6.5-1)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57600" y="4899660"/>
              <a:ext cx="2499360" cy="2354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2400" dirty="0"/>
                <a:t>已雇用</a:t>
              </a:r>
              <a:r>
                <a:rPr lang="zh-TW" altLang="en-US" sz="2400" dirty="0" smtClean="0"/>
                <a:t>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未決定的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/>
                <a:t>候</a:t>
              </a:r>
              <a:r>
                <a:rPr lang="zh-TW" altLang="en-US" sz="2400" dirty="0" smtClean="0"/>
                <a:t>選中的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傳送過訊息的</a:t>
              </a:r>
              <a:endParaRPr lang="en-US" altLang="zh-TW" sz="2400" dirty="0" smtClean="0"/>
            </a:p>
            <a:p>
              <a:pPr algn="ctr"/>
              <a:r>
                <a:rPr lang="zh-TW" altLang="en-US" sz="2400" dirty="0" smtClean="0"/>
                <a:t>被忽略的</a:t>
              </a:r>
              <a:endParaRPr lang="en-US" altLang="zh-TW" sz="2400" dirty="0" smtClean="0"/>
            </a:p>
            <a:p>
              <a:pPr algn="ctr"/>
              <a:r>
                <a:rPr lang="en-US" altLang="zh-TW" sz="2400" dirty="0" smtClean="0"/>
                <a:t>(6.5-1)</a:t>
              </a:r>
              <a:endParaRPr lang="zh-TW" altLang="en-US" sz="2400" dirty="0"/>
            </a:p>
          </p:txBody>
        </p:sp>
        <p:cxnSp>
          <p:nvCxnSpPr>
            <p:cNvPr id="19" name="直線接點 18"/>
            <p:cNvCxnSpPr>
              <a:stCxn id="10" idx="1"/>
              <a:endCxn id="17" idx="3"/>
            </p:cNvCxnSpPr>
            <p:nvPr/>
          </p:nvCxnSpPr>
          <p:spPr>
            <a:xfrm flipH="1">
              <a:off x="6156960" y="6076950"/>
              <a:ext cx="1889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24850" y="8721090"/>
              <a:ext cx="2796540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顯示過濾後的清單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(6.5-1)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肘形接點 30"/>
            <p:cNvCxnSpPr>
              <a:stCxn id="17" idx="1"/>
              <a:endCxn id="27" idx="0"/>
            </p:cNvCxnSpPr>
            <p:nvPr/>
          </p:nvCxnSpPr>
          <p:spPr>
            <a:xfrm rot="10800000" flipH="1" flipV="1">
              <a:off x="3657600" y="6076950"/>
              <a:ext cx="6065520" cy="2644140"/>
            </a:xfrm>
            <a:prstGeom prst="bentConnector4">
              <a:avLst>
                <a:gd name="adj1" fmla="val -3769"/>
                <a:gd name="adj2" fmla="val 72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750820" y="2865120"/>
              <a:ext cx="9685020" cy="7132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9" name="肘形接點 38"/>
          <p:cNvCxnSpPr>
            <a:stCxn id="6" idx="2"/>
            <a:endCxn id="10" idx="0"/>
          </p:cNvCxnSpPr>
          <p:nvPr/>
        </p:nvCxnSpPr>
        <p:spPr>
          <a:xfrm rot="16200000" flipH="1">
            <a:off x="10199370" y="3550920"/>
            <a:ext cx="1177290" cy="2129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24849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雇主點擊候選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5311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264389" y="1176909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肘形接點 43"/>
          <p:cNvCxnSpPr>
            <a:stCxn id="33" idx="2"/>
            <a:endCxn id="37" idx="0"/>
          </p:cNvCxnSpPr>
          <p:nvPr/>
        </p:nvCxnSpPr>
        <p:spPr>
          <a:xfrm rot="5400000">
            <a:off x="8883015" y="10928985"/>
            <a:ext cx="16802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33" idx="2"/>
            <a:endCxn id="40" idx="0"/>
          </p:cNvCxnSpPr>
          <p:nvPr/>
        </p:nvCxnSpPr>
        <p:spPr>
          <a:xfrm rot="5400000">
            <a:off x="6913246" y="8959216"/>
            <a:ext cx="1680210" cy="3939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33" idx="2"/>
            <a:endCxn id="41" idx="0"/>
          </p:cNvCxnSpPr>
          <p:nvPr/>
        </p:nvCxnSpPr>
        <p:spPr>
          <a:xfrm rot="16200000" flipH="1">
            <a:off x="10852784" y="8959215"/>
            <a:ext cx="1680210" cy="3939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324849" y="1461135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加入篩選條件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肘形接點 56"/>
          <p:cNvCxnSpPr>
            <a:stCxn id="40" idx="2"/>
            <a:endCxn id="55" idx="0"/>
          </p:cNvCxnSpPr>
          <p:nvPr/>
        </p:nvCxnSpPr>
        <p:spPr>
          <a:xfrm rot="16200000" flipH="1">
            <a:off x="6682740" y="11570971"/>
            <a:ext cx="2141220" cy="3939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37" idx="2"/>
            <a:endCxn id="55" idx="0"/>
          </p:cNvCxnSpPr>
          <p:nvPr/>
        </p:nvCxnSpPr>
        <p:spPr>
          <a:xfrm rot="5400000">
            <a:off x="8652509" y="13540740"/>
            <a:ext cx="21412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41" idx="2"/>
            <a:endCxn id="55" idx="0"/>
          </p:cNvCxnSpPr>
          <p:nvPr/>
        </p:nvCxnSpPr>
        <p:spPr>
          <a:xfrm rot="5400000">
            <a:off x="10622279" y="11570970"/>
            <a:ext cx="2141220" cy="393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55" idx="3"/>
            <a:endCxn id="10" idx="3"/>
          </p:cNvCxnSpPr>
          <p:nvPr/>
        </p:nvCxnSpPr>
        <p:spPr>
          <a:xfrm flipV="1">
            <a:off x="11121389" y="6168390"/>
            <a:ext cx="2407921" cy="8793480"/>
          </a:xfrm>
          <a:prstGeom prst="bentConnector3">
            <a:avLst>
              <a:gd name="adj1" fmla="val 24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63039" y="1461135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完成送一則訊息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40" idx="1"/>
            <a:endCxn id="73" idx="1"/>
          </p:cNvCxnSpPr>
          <p:nvPr/>
        </p:nvCxnSpPr>
        <p:spPr>
          <a:xfrm rot="10800000" flipV="1">
            <a:off x="1463039" y="12119610"/>
            <a:ext cx="2922272" cy="2842260"/>
          </a:xfrm>
          <a:prstGeom prst="bentConnector3">
            <a:avLst>
              <a:gd name="adj1" fmla="val 10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-10363200" y="1173480"/>
            <a:ext cx="103327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雇主點擊過濾條件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已雇用、未決定、後選中、傳送過訊息、忽略的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顯示過濾條件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-11186160" y="2366010"/>
            <a:ext cx="1115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雇主點擊狀態按鈕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候選、訊息、忽略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將遠距工作者加入篩選條件、傳送訊息且發送訊息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72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284720" y="108032"/>
            <a:ext cx="72542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進入瀏覽遠距工作者詳情畫面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雇主點擊遠距工作者名稱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9540" y="3120390"/>
            <a:ext cx="39471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進入遠距工作者詳情頁面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9723120" y="1779270"/>
            <a:ext cx="0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5982" y="510822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雇主點擊討論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9620" y="510417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36153" y="5108227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雇主點擊加入候選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39791" y="5104171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肘形接點 17"/>
          <p:cNvCxnSpPr>
            <a:stCxn id="6" idx="2"/>
            <a:endCxn id="13" idx="0"/>
          </p:cNvCxnSpPr>
          <p:nvPr/>
        </p:nvCxnSpPr>
        <p:spPr>
          <a:xfrm rot="5400000">
            <a:off x="6665288" y="2050394"/>
            <a:ext cx="1286797" cy="4828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4" idx="0"/>
          </p:cNvCxnSpPr>
          <p:nvPr/>
        </p:nvCxnSpPr>
        <p:spPr>
          <a:xfrm rot="5400000">
            <a:off x="8319135" y="3700185"/>
            <a:ext cx="1282741" cy="152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2"/>
            <a:endCxn id="15" idx="0"/>
          </p:cNvCxnSpPr>
          <p:nvPr/>
        </p:nvCxnSpPr>
        <p:spPr>
          <a:xfrm rot="16200000" flipH="1">
            <a:off x="9935373" y="3609176"/>
            <a:ext cx="1286797" cy="1711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16" idx="0"/>
          </p:cNvCxnSpPr>
          <p:nvPr/>
        </p:nvCxnSpPr>
        <p:spPr>
          <a:xfrm rot="16200000" flipH="1">
            <a:off x="11589220" y="1955329"/>
            <a:ext cx="1282741" cy="5014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1415374" y="8006655"/>
            <a:ext cx="3352800" cy="192786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篩選條件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(6.5-1)</a:t>
            </a:r>
            <a:endParaRPr lang="zh-TW" altLang="en-US" sz="2400" dirty="0"/>
          </a:p>
        </p:txBody>
      </p:sp>
      <p:cxnSp>
        <p:nvCxnSpPr>
          <p:cNvPr id="28" name="肘形接點 27"/>
          <p:cNvCxnSpPr>
            <a:stCxn id="15" idx="2"/>
            <a:endCxn id="26" idx="0"/>
          </p:cNvCxnSpPr>
          <p:nvPr/>
        </p:nvCxnSpPr>
        <p:spPr>
          <a:xfrm rot="16200000" flipH="1">
            <a:off x="11164404" y="6079285"/>
            <a:ext cx="2197388" cy="1657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6" idx="2"/>
            <a:endCxn id="26" idx="0"/>
          </p:cNvCxnSpPr>
          <p:nvPr/>
        </p:nvCxnSpPr>
        <p:spPr>
          <a:xfrm rot="5400000">
            <a:off x="12814196" y="6082790"/>
            <a:ext cx="2201444" cy="1646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95982" y="8620065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雇主輸入訊息內容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13" idx="2"/>
            <a:endCxn id="36" idx="0"/>
          </p:cNvCxnSpPr>
          <p:nvPr/>
        </p:nvCxnSpPr>
        <p:spPr>
          <a:xfrm>
            <a:off x="4894252" y="5809267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95982" y="12131903"/>
            <a:ext cx="2796540" cy="12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雇主點擊送出完成傳送案件討論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>
            <a:stCxn id="36" idx="2"/>
            <a:endCxn id="41" idx="0"/>
          </p:cNvCxnSpPr>
          <p:nvPr/>
        </p:nvCxnSpPr>
        <p:spPr>
          <a:xfrm>
            <a:off x="4894252" y="9321105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99620" y="8620065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雇主進入確認合約內容頁面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單箭頭接點 47"/>
          <p:cNvCxnSpPr>
            <a:stCxn id="14" idx="2"/>
            <a:endCxn id="46" idx="0"/>
          </p:cNvCxnSpPr>
          <p:nvPr/>
        </p:nvCxnSpPr>
        <p:spPr>
          <a:xfrm>
            <a:off x="8197890" y="5805211"/>
            <a:ext cx="0" cy="281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799620" y="12131903"/>
            <a:ext cx="2796540" cy="123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雇主點擊送出案件完成發送合約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(6.5-3.4)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/>
          <p:cNvCxnSpPr>
            <a:stCxn id="46" idx="2"/>
            <a:endCxn id="50" idx="0"/>
          </p:cNvCxnSpPr>
          <p:nvPr/>
        </p:nvCxnSpPr>
        <p:spPr>
          <a:xfrm>
            <a:off x="8197890" y="9321105"/>
            <a:ext cx="0" cy="28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6278880" y="1302467"/>
            <a:ext cx="624840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雇主點擊雇用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傳送合約給遠距工作者討論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6675120" y="2496902"/>
            <a:ext cx="664464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6.5-3.2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雇主點擊加入候選清單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將候選人加入候選清單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6492240" y="3691337"/>
            <a:ext cx="646176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雇主點擊忽略此競標者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將候選人加入忽略清單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-9662160" y="4885772"/>
            <a:ext cx="9631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6.5-3.4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雇主輸入一個討論訊息、附加檔案按送出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傳送一個討論內容給遠距工作者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00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76160" y="13335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雇主點擊團隊管理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我的遠距工作者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進入團隊管理畫面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雇主點擊遠團隊管理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2790" y="5502747"/>
            <a:ext cx="52806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顯示目前所有工作中的遠距工作者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9723120" y="1779270"/>
            <a:ext cx="0" cy="37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3179753" y="2146137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篩選條件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5" idx="1"/>
            <a:endCxn id="10" idx="0"/>
          </p:cNvCxnSpPr>
          <p:nvPr/>
        </p:nvCxnSpPr>
        <p:spPr>
          <a:xfrm rot="10800000" flipV="1">
            <a:off x="4856154" y="1428749"/>
            <a:ext cx="3468697" cy="717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7883" y="4886634"/>
            <a:ext cx="2796540" cy="19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等待接受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" idx="2"/>
            <a:endCxn id="21" idx="0"/>
          </p:cNvCxnSpPr>
          <p:nvPr/>
        </p:nvCxnSpPr>
        <p:spPr>
          <a:xfrm>
            <a:off x="4856153" y="4073997"/>
            <a:ext cx="0" cy="8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3"/>
            <a:endCxn id="6" idx="1"/>
          </p:cNvCxnSpPr>
          <p:nvPr/>
        </p:nvCxnSpPr>
        <p:spPr>
          <a:xfrm>
            <a:off x="6254423" y="5853267"/>
            <a:ext cx="82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2"/>
            <a:endCxn id="49" idx="0"/>
          </p:cNvCxnSpPr>
          <p:nvPr/>
        </p:nvCxnSpPr>
        <p:spPr>
          <a:xfrm>
            <a:off x="9723120" y="6203787"/>
            <a:ext cx="0" cy="132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8046720" y="752475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選擇一個可執行的動作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25841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866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檢視工作日誌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892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Sheet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3917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更改每週工作上限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9943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獎勵金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968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每改時薪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19942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801976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404528" y="110775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結束合約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肘形接點 69"/>
          <p:cNvCxnSpPr>
            <a:stCxn id="49" idx="2"/>
            <a:endCxn id="58" idx="0"/>
          </p:cNvCxnSpPr>
          <p:nvPr/>
        </p:nvCxnSpPr>
        <p:spPr>
          <a:xfrm rot="5400000">
            <a:off x="5705568" y="7059962"/>
            <a:ext cx="1624904" cy="6410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9" idx="2"/>
            <a:endCxn id="59" idx="0"/>
          </p:cNvCxnSpPr>
          <p:nvPr/>
        </p:nvCxnSpPr>
        <p:spPr>
          <a:xfrm rot="5400000">
            <a:off x="6506843" y="7861237"/>
            <a:ext cx="1624904" cy="4807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49" idx="2"/>
            <a:endCxn id="60" idx="0"/>
          </p:cNvCxnSpPr>
          <p:nvPr/>
        </p:nvCxnSpPr>
        <p:spPr>
          <a:xfrm rot="5400000">
            <a:off x="7308118" y="8662512"/>
            <a:ext cx="1624904" cy="3205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49" idx="2"/>
            <a:endCxn id="61" idx="0"/>
          </p:cNvCxnSpPr>
          <p:nvPr/>
        </p:nvCxnSpPr>
        <p:spPr>
          <a:xfrm rot="5400000">
            <a:off x="8109393" y="9463787"/>
            <a:ext cx="1624904" cy="1602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9" idx="2"/>
            <a:endCxn id="62" idx="0"/>
          </p:cNvCxnSpPr>
          <p:nvPr/>
        </p:nvCxnSpPr>
        <p:spPr>
          <a:xfrm rot="5400000">
            <a:off x="8910668" y="10265062"/>
            <a:ext cx="1624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9" idx="2"/>
            <a:endCxn id="63" idx="0"/>
          </p:cNvCxnSpPr>
          <p:nvPr/>
        </p:nvCxnSpPr>
        <p:spPr>
          <a:xfrm rot="16200000" flipH="1">
            <a:off x="9711942" y="9463787"/>
            <a:ext cx="1624904" cy="160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49" idx="2"/>
            <a:endCxn id="64" idx="0"/>
          </p:cNvCxnSpPr>
          <p:nvPr/>
        </p:nvCxnSpPr>
        <p:spPr>
          <a:xfrm rot="16200000" flipH="1">
            <a:off x="10513217" y="8662512"/>
            <a:ext cx="1624904" cy="3205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9" idx="2"/>
            <a:endCxn id="65" idx="0"/>
          </p:cNvCxnSpPr>
          <p:nvPr/>
        </p:nvCxnSpPr>
        <p:spPr>
          <a:xfrm rot="16200000" flipH="1">
            <a:off x="11314492" y="7861237"/>
            <a:ext cx="1624904" cy="4807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49" idx="2"/>
            <a:endCxn id="66" idx="0"/>
          </p:cNvCxnSpPr>
          <p:nvPr/>
        </p:nvCxnSpPr>
        <p:spPr>
          <a:xfrm rot="16200000" flipH="1">
            <a:off x="12115768" y="7059961"/>
            <a:ext cx="1624904" cy="6410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584126" y="12654855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84126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送出完成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直線單箭頭接點 92"/>
          <p:cNvCxnSpPr>
            <a:stCxn id="58" idx="2"/>
            <a:endCxn id="90" idx="0"/>
          </p:cNvCxnSpPr>
          <p:nvPr/>
        </p:nvCxnSpPr>
        <p:spPr>
          <a:xfrm>
            <a:off x="3312919" y="11778554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0" idx="2"/>
          </p:cNvCxnSpPr>
          <p:nvPr/>
        </p:nvCxnSpPr>
        <p:spPr>
          <a:xfrm>
            <a:off x="3312919" y="13355895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186676" y="12654855"/>
            <a:ext cx="1457586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開啟案件工作日誌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>
            <a:stCxn id="59" idx="2"/>
            <a:endCxn id="97" idx="0"/>
          </p:cNvCxnSpPr>
          <p:nvPr/>
        </p:nvCxnSpPr>
        <p:spPr>
          <a:xfrm>
            <a:off x="4915469" y="11778554"/>
            <a:ext cx="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89225" y="12654855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開啟案件轉帳記錄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(7.5)</a:t>
            </a:r>
          </a:p>
        </p:txBody>
      </p:sp>
      <p:sp>
        <p:nvSpPr>
          <p:cNvPr id="102" name="矩形 101"/>
          <p:cNvSpPr/>
          <p:nvPr/>
        </p:nvSpPr>
        <p:spPr>
          <a:xfrm>
            <a:off x="7391774" y="12619214"/>
            <a:ext cx="1457586" cy="109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輸入更改的上限時數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(7.6)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4" name="直線單箭頭接點 103"/>
          <p:cNvCxnSpPr>
            <a:stCxn id="60" idx="2"/>
            <a:endCxn id="101" idx="0"/>
          </p:cNvCxnSpPr>
          <p:nvPr/>
        </p:nvCxnSpPr>
        <p:spPr>
          <a:xfrm flipH="1">
            <a:off x="6518018" y="11778554"/>
            <a:ext cx="1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61" idx="2"/>
            <a:endCxn id="102" idx="0"/>
          </p:cNvCxnSpPr>
          <p:nvPr/>
        </p:nvCxnSpPr>
        <p:spPr>
          <a:xfrm flipH="1">
            <a:off x="8120567" y="11778554"/>
            <a:ext cx="2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94323" y="126192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</a:t>
            </a:r>
          </a:p>
        </p:txBody>
      </p:sp>
      <p:cxnSp>
        <p:nvCxnSpPr>
          <p:cNvPr id="7" name="直線單箭頭接點 6"/>
          <p:cNvCxnSpPr>
            <a:stCxn id="62" idx="2"/>
            <a:endCxn id="42" idx="0"/>
          </p:cNvCxnSpPr>
          <p:nvPr/>
        </p:nvCxnSpPr>
        <p:spPr>
          <a:xfrm flipH="1">
            <a:off x="9723116" y="11778554"/>
            <a:ext cx="3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94323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(7.7)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42" idx="2"/>
            <a:endCxn id="46" idx="0"/>
          </p:cNvCxnSpPr>
          <p:nvPr/>
        </p:nvCxnSpPr>
        <p:spPr>
          <a:xfrm>
            <a:off x="9723116" y="13320254"/>
            <a:ext cx="0" cy="9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596872" y="1261921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輸入金額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596872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送出修改時薪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63" idx="2"/>
            <a:endCxn id="51" idx="0"/>
          </p:cNvCxnSpPr>
          <p:nvPr/>
        </p:nvCxnSpPr>
        <p:spPr>
          <a:xfrm flipH="1">
            <a:off x="11325665" y="11778554"/>
            <a:ext cx="4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1" idx="2"/>
            <a:endCxn id="52" idx="0"/>
          </p:cNvCxnSpPr>
          <p:nvPr/>
        </p:nvCxnSpPr>
        <p:spPr>
          <a:xfrm>
            <a:off x="11325665" y="13320254"/>
            <a:ext cx="0" cy="9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2" idx="2"/>
          </p:cNvCxnSpPr>
          <p:nvPr/>
        </p:nvCxnSpPr>
        <p:spPr>
          <a:xfrm>
            <a:off x="11325665" y="14933236"/>
            <a:ext cx="0" cy="109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596872" y="16023771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發送一張新的案件合約等待接受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199421" y="12619214"/>
            <a:ext cx="1457586" cy="109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開啟合約畫面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(7.8)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>
            <a:stCxn id="64" idx="2"/>
            <a:endCxn id="68" idx="0"/>
          </p:cNvCxnSpPr>
          <p:nvPr/>
        </p:nvCxnSpPr>
        <p:spPr>
          <a:xfrm flipH="1">
            <a:off x="12928214" y="11778554"/>
            <a:ext cx="5" cy="8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801970" y="12619213"/>
            <a:ext cx="1457586" cy="109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開啟遠距工作者作品集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(7.9)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404520" y="12615354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開啟案件合約，輸入案終止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404519" y="14232196"/>
            <a:ext cx="1457586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完成送出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404519" y="16023770"/>
            <a:ext cx="1457586" cy="103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發送案件中只通知給遠距工作者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(7.10)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/>
          <p:cNvCxnSpPr>
            <a:stCxn id="66" idx="2"/>
            <a:endCxn id="71" idx="0"/>
          </p:cNvCxnSpPr>
          <p:nvPr/>
        </p:nvCxnSpPr>
        <p:spPr>
          <a:xfrm flipH="1">
            <a:off x="16133313" y="11778554"/>
            <a:ext cx="8" cy="8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71" idx="2"/>
            <a:endCxn id="73" idx="0"/>
          </p:cNvCxnSpPr>
          <p:nvPr/>
        </p:nvCxnSpPr>
        <p:spPr>
          <a:xfrm flipH="1">
            <a:off x="16133312" y="13316394"/>
            <a:ext cx="1" cy="91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73" idx="2"/>
            <a:endCxn id="75" idx="0"/>
          </p:cNvCxnSpPr>
          <p:nvPr/>
        </p:nvCxnSpPr>
        <p:spPr>
          <a:xfrm>
            <a:off x="16133312" y="14933236"/>
            <a:ext cx="0" cy="109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-9615948" y="1288886"/>
            <a:ext cx="9585468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雇主點擊等待接受中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雇用中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發過訊息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儲存過的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進入不同篩選條件清單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7376160" y="2444422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雇主點擊發送訊息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傳送一個訊息給遠距工作者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-7376160" y="3641008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7.4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雇主點擊檢視工作日誌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開啟案件工作日誌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-7376160" y="4883439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7.5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雇主點擊檢視轉帳報表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開啟案件轉帳報表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-7376160" y="612587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7.6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雇主點擊更改每周工作上限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修改工作上限並更新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-7376160" y="7368301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7.7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雇主點擊發送獎勵金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發送一筆獎勵金給遠距工作者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-7376160" y="8593409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7.8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開啟案件合約內容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-7376160" y="9813576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7.9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雇主點擊檢視作品集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開啟遠距工作者作品集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-7376160" y="11042960"/>
            <a:ext cx="734568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7.10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雇主點擊結束合約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終止與遠距工作者的工作合約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582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4850" y="1078230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雇主點擊工作日誌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2877534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開啟工作日誌畫面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9723120" y="1779270"/>
            <a:ext cx="0" cy="10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35290" y="4676838"/>
            <a:ext cx="337566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選擇一個遠距工作者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(7.11-1)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>
            <a:off x="9723120" y="3578574"/>
            <a:ext cx="0" cy="10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8046720" y="7524750"/>
            <a:ext cx="3352800" cy="1927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選擇一個可執行的動作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stCxn id="8" idx="2"/>
            <a:endCxn id="12" idx="0"/>
          </p:cNvCxnSpPr>
          <p:nvPr/>
        </p:nvCxnSpPr>
        <p:spPr>
          <a:xfrm>
            <a:off x="9723120" y="5377878"/>
            <a:ext cx="0" cy="214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2232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變更時區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2485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變更日期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27380" y="108984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點擊一張截圖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肘形接點 20"/>
          <p:cNvCxnSpPr>
            <a:stCxn id="12" idx="2"/>
            <a:endCxn id="16" idx="0"/>
          </p:cNvCxnSpPr>
          <p:nvPr/>
        </p:nvCxnSpPr>
        <p:spPr>
          <a:xfrm rot="5400000">
            <a:off x="6498939" y="7674261"/>
            <a:ext cx="1445832" cy="500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2" idx="2"/>
            <a:endCxn id="18" idx="0"/>
          </p:cNvCxnSpPr>
          <p:nvPr/>
        </p:nvCxnSpPr>
        <p:spPr>
          <a:xfrm rot="16200000" flipH="1">
            <a:off x="11501469" y="7674261"/>
            <a:ext cx="1445832" cy="500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2" idx="2"/>
            <a:endCxn id="17" idx="0"/>
          </p:cNvCxnSpPr>
          <p:nvPr/>
        </p:nvCxnSpPr>
        <p:spPr>
          <a:xfrm>
            <a:off x="9723120" y="9452610"/>
            <a:ext cx="0" cy="144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22320" y="133749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完成變更時區顯示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(7.11-2)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24850" y="13374942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完成變更日期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27380" y="13334874"/>
            <a:ext cx="27965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開啟一張截圖內容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(7.11-4)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16" idx="2"/>
            <a:endCxn id="27" idx="0"/>
          </p:cNvCxnSpPr>
          <p:nvPr/>
        </p:nvCxnSpPr>
        <p:spPr>
          <a:xfrm>
            <a:off x="4720590" y="11599482"/>
            <a:ext cx="0" cy="177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2"/>
            <a:endCxn id="28" idx="0"/>
          </p:cNvCxnSpPr>
          <p:nvPr/>
        </p:nvCxnSpPr>
        <p:spPr>
          <a:xfrm>
            <a:off x="9723120" y="11599482"/>
            <a:ext cx="0" cy="177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8" idx="2"/>
            <a:endCxn id="29" idx="0"/>
          </p:cNvCxnSpPr>
          <p:nvPr/>
        </p:nvCxnSpPr>
        <p:spPr>
          <a:xfrm>
            <a:off x="14725650" y="11599482"/>
            <a:ext cx="0" cy="173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5353050" y="133350"/>
            <a:ext cx="53225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雇主點擊工作日誌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開啟工作日誌畫面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8667750" y="1327785"/>
            <a:ext cx="8637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7.11-1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雇主點擊下拉式選單選擇一個案件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顯示一個案件的工作日誌內容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5353050" y="2522220"/>
            <a:ext cx="53225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7.11-2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雇主點擊切換時區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切換時區顯示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7143750" y="3716655"/>
            <a:ext cx="711327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7.11-3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雇主點擊更改日期設定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顯示日期內的工作內容變更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600700" y="4911090"/>
            <a:ext cx="5570220" cy="90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7.11-4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雇主點擊一張截圖內容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開啟截圖頁面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70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</TotalTime>
  <Words>2407</Words>
  <Application>Microsoft Office PowerPoint</Application>
  <PresentationFormat>自訂</PresentationFormat>
  <Paragraphs>402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76</cp:revision>
  <dcterms:created xsi:type="dcterms:W3CDTF">2015-02-04T08:22:03Z</dcterms:created>
  <dcterms:modified xsi:type="dcterms:W3CDTF">2015-02-13T07:04:17Z</dcterms:modified>
</cp:coreProperties>
</file>