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handoutMasterIdLst>
    <p:handoutMasterId r:id="rId75"/>
  </p:handoutMasterIdLst>
  <p:sldIdLst>
    <p:sldId id="256" r:id="rId2"/>
    <p:sldId id="308" r:id="rId3"/>
    <p:sldId id="284" r:id="rId4"/>
    <p:sldId id="285" r:id="rId5"/>
    <p:sldId id="309" r:id="rId6"/>
    <p:sldId id="307" r:id="rId7"/>
    <p:sldId id="302" r:id="rId8"/>
    <p:sldId id="303" r:id="rId9"/>
    <p:sldId id="305" r:id="rId10"/>
    <p:sldId id="301" r:id="rId11"/>
    <p:sldId id="304" r:id="rId12"/>
    <p:sldId id="306" r:id="rId13"/>
    <p:sldId id="298" r:id="rId14"/>
    <p:sldId id="360" r:id="rId15"/>
    <p:sldId id="299" r:id="rId16"/>
    <p:sldId id="291" r:id="rId17"/>
    <p:sldId id="362" r:id="rId18"/>
    <p:sldId id="292" r:id="rId19"/>
    <p:sldId id="310" r:id="rId20"/>
    <p:sldId id="312" r:id="rId21"/>
    <p:sldId id="315" r:id="rId22"/>
    <p:sldId id="313" r:id="rId23"/>
    <p:sldId id="316" r:id="rId24"/>
    <p:sldId id="314" r:id="rId25"/>
    <p:sldId id="317" r:id="rId26"/>
    <p:sldId id="311" r:id="rId27"/>
    <p:sldId id="320" r:id="rId28"/>
    <p:sldId id="321" r:id="rId29"/>
    <p:sldId id="323" r:id="rId30"/>
    <p:sldId id="322" r:id="rId31"/>
    <p:sldId id="324" r:id="rId32"/>
    <p:sldId id="331" r:id="rId33"/>
    <p:sldId id="325" r:id="rId34"/>
    <p:sldId id="318" r:id="rId35"/>
    <p:sldId id="326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40" r:id="rId44"/>
    <p:sldId id="339" r:id="rId45"/>
    <p:sldId id="363" r:id="rId46"/>
    <p:sldId id="341" r:id="rId47"/>
    <p:sldId id="364" r:id="rId48"/>
    <p:sldId id="319" r:id="rId49"/>
    <p:sldId id="344" r:id="rId50"/>
    <p:sldId id="342" r:id="rId51"/>
    <p:sldId id="343" r:id="rId52"/>
    <p:sldId id="346" r:id="rId53"/>
    <p:sldId id="347" r:id="rId54"/>
    <p:sldId id="349" r:id="rId55"/>
    <p:sldId id="348" r:id="rId56"/>
    <p:sldId id="350" r:id="rId57"/>
    <p:sldId id="352" r:id="rId58"/>
    <p:sldId id="353" r:id="rId59"/>
    <p:sldId id="366" r:id="rId60"/>
    <p:sldId id="355" r:id="rId61"/>
    <p:sldId id="356" r:id="rId62"/>
    <p:sldId id="367" r:id="rId63"/>
    <p:sldId id="357" r:id="rId64"/>
    <p:sldId id="358" r:id="rId65"/>
    <p:sldId id="351" r:id="rId66"/>
    <p:sldId id="328" r:id="rId67"/>
    <p:sldId id="354" r:id="rId68"/>
    <p:sldId id="327" r:id="rId69"/>
    <p:sldId id="329" r:id="rId70"/>
    <p:sldId id="330" r:id="rId71"/>
    <p:sldId id="359" r:id="rId72"/>
    <p:sldId id="283" r:id="rId73"/>
  </p:sldIdLst>
  <p:sldSz cx="9144000" cy="6858000" type="screen4x3"/>
  <p:notesSz cx="6858000" cy="9144000"/>
  <p:defaultTextStyle>
    <a:defPPr>
      <a:defRPr lang="en-US"/>
    </a:defPPr>
    <a:lvl1pPr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1pPr>
    <a:lvl2pPr marL="457200"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2pPr>
    <a:lvl3pPr marL="914400"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3pPr>
    <a:lvl4pPr marL="1371600"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4pPr>
    <a:lvl5pPr marL="1828800"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99FF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סגנון ביניים 3 - הדגשה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86555" autoAdjust="0"/>
  </p:normalViewPr>
  <p:slideViewPr>
    <p:cSldViewPr>
      <p:cViewPr varScale="1">
        <p:scale>
          <a:sx n="78" d="100"/>
          <a:sy n="78" d="100"/>
        </p:scale>
        <p:origin x="-9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40DF65-BE92-4533-81F7-7EFE3658DAC4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1700480-7B3D-474B-A58C-38DFEECE9988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52413-2149-4FEE-89C1-38C74DFE50F5}" type="slidenum">
              <a:rPr lang="he-IL"/>
              <a:pPr/>
              <a:t>1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TODO: </a:t>
            </a:r>
          </a:p>
          <a:p>
            <a:pPr algn="l" rtl="0">
              <a:buFontTx/>
              <a:buChar char="•"/>
            </a:pPr>
            <a:r>
              <a:rPr lang="en-US"/>
              <a:t>ensure consistency in displaying the values of instrumentation predicates for concrete heaps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5C2E40-2449-485D-B176-17D31E5A442C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24650" y="188913"/>
            <a:ext cx="2132013" cy="6443662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248400" cy="6443662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AA335B-C7E7-4F23-990E-522CD2955523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כותרת וטבל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532813" cy="82708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בלה 2"/>
          <p:cNvSpPr>
            <a:spLocks noGrp="1"/>
          </p:cNvSpPr>
          <p:nvPr>
            <p:ph type="tbl" idx="1"/>
          </p:nvPr>
        </p:nvSpPr>
        <p:spPr>
          <a:xfrm>
            <a:off x="395288" y="1196975"/>
            <a:ext cx="8353425" cy="5435600"/>
          </a:xfr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8388350" y="6524625"/>
            <a:ext cx="755650" cy="215900"/>
          </a:xfrm>
        </p:spPr>
        <p:txBody>
          <a:bodyPr/>
          <a:lstStyle>
            <a:lvl1pPr>
              <a:defRPr/>
            </a:lvl1pPr>
          </a:lstStyle>
          <a:p>
            <a:fld id="{FF8DB536-28D6-4825-A1D6-9A66DE533498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DF07F2-874F-4753-8415-63E3FBFD5F49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16EBBD-891E-4589-9216-46AE0D4B67B5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95288" y="1196975"/>
            <a:ext cx="4100512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100513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76D5EE-CACF-4F56-A33F-6180047F5321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48D1A4-BC5C-4B06-ACF6-0535AFFC5EB9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0B0CF5-085E-4CE4-8CB8-A0E1C5D93F53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C0FDD9-46E4-4715-8513-A8C7EED7D8BB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97EE06-0F6E-4A79-A760-28664D0FB23B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2CA842-82F2-47ED-BEC1-00BCDB4A99DE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8532813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Header</a:t>
            </a:r>
          </a:p>
        </p:txBody>
      </p:sp>
      <p:sp>
        <p:nvSpPr>
          <p:cNvPr id="8910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96975"/>
            <a:ext cx="8353425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8910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524625"/>
            <a:ext cx="7556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400"/>
            </a:lvl1pPr>
          </a:lstStyle>
          <a:p>
            <a:fld id="{8F0600AC-EC35-4FB6-B3D8-14DB5BDBE84B}" type="slidenum">
              <a:rPr lang="he-IL"/>
              <a:pPr/>
              <a:t>‹#›</a:t>
            </a:fld>
            <a:endParaRPr lang="en-US"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j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j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j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j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j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j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j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j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79388" y="1628800"/>
            <a:ext cx="8785225" cy="21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rtl="0"/>
            <a:r>
              <a:rPr lang="en-US" sz="4400" b="1" dirty="0">
                <a:solidFill>
                  <a:schemeClr val="tx2"/>
                </a:solidFill>
                <a:cs typeface="Tahoma" pitchFamily="34" charset="0"/>
              </a:rPr>
              <a:t>Winter </a:t>
            </a:r>
            <a:r>
              <a:rPr lang="en-US" sz="4400" b="1" dirty="0" smtClean="0">
                <a:solidFill>
                  <a:schemeClr val="tx2"/>
                </a:solidFill>
                <a:cs typeface="Tahoma" pitchFamily="34" charset="0"/>
              </a:rPr>
              <a:t>2012-2013</a:t>
            </a:r>
            <a:r>
              <a:rPr lang="en-US" sz="4400" b="1" dirty="0">
                <a:solidFill>
                  <a:schemeClr val="tx2"/>
                </a:solidFill>
                <a:cs typeface="Tahoma" pitchFamily="34" charset="0"/>
              </a:rPr>
              <a:t/>
            </a:r>
            <a:br>
              <a:rPr lang="en-US" sz="4400" b="1" dirty="0">
                <a:solidFill>
                  <a:schemeClr val="tx2"/>
                </a:solidFill>
                <a:cs typeface="Tahoma" pitchFamily="34" charset="0"/>
              </a:rPr>
            </a:br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Tahoma" pitchFamily="34" charset="0"/>
              </a:rPr>
              <a:t>Compiler </a:t>
            </a:r>
            <a:r>
              <a:rPr lang="en-US" sz="4400" b="1" dirty="0" smtClean="0">
                <a:solidFill>
                  <a:schemeClr val="tx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Tahoma" pitchFamily="34" charset="0"/>
              </a:rPr>
              <a:t>Principles</a:t>
            </a:r>
            <a:r>
              <a:rPr lang="en-US" sz="4400" b="1" dirty="0">
                <a:solidFill>
                  <a:schemeClr val="tx2"/>
                </a:solidFill>
                <a:cs typeface="Tahoma" pitchFamily="34" charset="0"/>
              </a:rPr>
              <a:t/>
            </a:r>
            <a:br>
              <a:rPr lang="en-US" sz="4400" b="1" dirty="0">
                <a:solidFill>
                  <a:schemeClr val="tx2"/>
                </a:solidFill>
                <a:cs typeface="Tahoma" pitchFamily="34" charset="0"/>
              </a:rPr>
            </a:br>
            <a:r>
              <a:rPr lang="en-US" sz="4400" b="1" dirty="0" smtClean="0">
                <a:solidFill>
                  <a:schemeClr val="tx2"/>
                </a:solidFill>
                <a:cs typeface="Tahoma" pitchFamily="34" charset="0"/>
              </a:rPr>
              <a:t>Lexical </a:t>
            </a:r>
            <a:r>
              <a:rPr lang="en-US" sz="4400" b="1" dirty="0">
                <a:solidFill>
                  <a:schemeClr val="tx2"/>
                </a:solidFill>
                <a:cs typeface="Tahoma" pitchFamily="34" charset="0"/>
              </a:rPr>
              <a:t>Analysis (Scanning)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935038" y="4184650"/>
            <a:ext cx="7345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rtl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tx2"/>
                </a:solidFill>
              </a:rPr>
              <a:t>Mayer Goldberg </a:t>
            </a:r>
            <a:r>
              <a:rPr lang="en-US" sz="2200" b="1" dirty="0">
                <a:solidFill>
                  <a:schemeClr val="tx2"/>
                </a:solidFill>
              </a:rPr>
              <a:t>and </a:t>
            </a:r>
            <a:r>
              <a:rPr lang="en-US" sz="2200" b="1" dirty="0">
                <a:solidFill>
                  <a:srgbClr val="FF0000"/>
                </a:solidFill>
              </a:rPr>
              <a:t>Roman </a:t>
            </a:r>
            <a:r>
              <a:rPr lang="en-US" sz="2200" b="1" dirty="0" err="1">
                <a:solidFill>
                  <a:srgbClr val="FF0000"/>
                </a:solidFill>
              </a:rPr>
              <a:t>Manevich</a:t>
            </a:r>
            <a:endParaRPr lang="en-US" sz="2200" b="1" dirty="0">
              <a:solidFill>
                <a:srgbClr val="FF0000"/>
              </a:solidFill>
            </a:endParaRPr>
          </a:p>
          <a:p>
            <a:pPr rtl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tx2"/>
                </a:solidFill>
              </a:rPr>
              <a:t>Ben-Gurion University</a:t>
            </a:r>
            <a:endParaRPr lang="en-US" altLang="he-IL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token?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Lexeme – substring of original text constituting an identifiable unit</a:t>
            </a:r>
          </a:p>
          <a:p>
            <a:pPr lvl="1"/>
            <a:r>
              <a:rPr lang="en-US" dirty="0" smtClean="0"/>
              <a:t>Identifiers, Values, reserved words, …</a:t>
            </a:r>
          </a:p>
          <a:p>
            <a:r>
              <a:rPr lang="en-US" dirty="0" smtClean="0"/>
              <a:t>Record type storing:</a:t>
            </a:r>
          </a:p>
          <a:p>
            <a:pPr lvl="1"/>
            <a:r>
              <a:rPr lang="en-US" dirty="0" smtClean="0"/>
              <a:t>Kind</a:t>
            </a:r>
          </a:p>
          <a:p>
            <a:pPr lvl="1"/>
            <a:r>
              <a:rPr lang="en-US" dirty="0" smtClean="0"/>
              <a:t>Value (when applicable)</a:t>
            </a:r>
          </a:p>
          <a:p>
            <a:pPr lvl="1"/>
            <a:r>
              <a:rPr lang="en-US" dirty="0" smtClean="0"/>
              <a:t>Start-position/end-position</a:t>
            </a:r>
          </a:p>
          <a:p>
            <a:pPr lvl="1"/>
            <a:r>
              <a:rPr lang="en-US" dirty="0" smtClean="0"/>
              <a:t>Any information that is useful for the parser</a:t>
            </a:r>
          </a:p>
          <a:p>
            <a:r>
              <a:rPr lang="en-US" dirty="0" smtClean="0"/>
              <a:t>Different for different languages</a:t>
            </a:r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10</a:t>
            </a:fld>
            <a:endParaRPr lang="en-US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</a:t>
            </a:r>
            <a:r>
              <a:rPr lang="en-US" dirty="0" smtClean="0"/>
              <a:t>example 1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403933"/>
          </a:xfrm>
        </p:spPr>
        <p:txBody>
          <a:bodyPr/>
          <a:lstStyle/>
          <a:p>
            <a:r>
              <a:rPr lang="en-US" dirty="0" smtClean="0"/>
              <a:t>Splitting text into tokens can be tricky</a:t>
            </a:r>
          </a:p>
          <a:p>
            <a:r>
              <a:rPr lang="en-US" dirty="0" smtClean="0"/>
              <a:t>How should the code below be split?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11</a:t>
            </a:fld>
            <a:endParaRPr lang="en-US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3501008"/>
            <a:ext cx="68407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vector&lt;vector&lt;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myVector</a:t>
            </a:r>
            <a:endParaRPr lang="he-IL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הסבר מלבני 5"/>
          <p:cNvSpPr/>
          <p:nvPr/>
        </p:nvSpPr>
        <p:spPr bwMode="auto">
          <a:xfrm>
            <a:off x="2483768" y="4545124"/>
            <a:ext cx="1476164" cy="792088"/>
          </a:xfrm>
          <a:prstGeom prst="wedgeRectCallout">
            <a:avLst>
              <a:gd name="adj1" fmla="val 70019"/>
              <a:gd name="adj2" fmla="val -13452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&gt;&gt;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operator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7" name="הסבר מלבני 6"/>
          <p:cNvSpPr/>
          <p:nvPr/>
        </p:nvSpPr>
        <p:spPr bwMode="auto">
          <a:xfrm>
            <a:off x="4572000" y="4545124"/>
            <a:ext cx="1476164" cy="792088"/>
          </a:xfrm>
          <a:prstGeom prst="wedgeRectCallout">
            <a:avLst>
              <a:gd name="adj1" fmla="val -61303"/>
              <a:gd name="adj2" fmla="val -13759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&gt;, 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two tokens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7944" y="4761148"/>
            <a:ext cx="3930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or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169865" y="4797152"/>
            <a:ext cx="2936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?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</a:t>
            </a:r>
            <a:r>
              <a:rPr lang="en-US" dirty="0" smtClean="0"/>
              <a:t>example 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403933"/>
          </a:xfrm>
        </p:spPr>
        <p:txBody>
          <a:bodyPr/>
          <a:lstStyle/>
          <a:p>
            <a:r>
              <a:rPr lang="en-US" dirty="0" smtClean="0"/>
              <a:t>Splitting text into tokens can be tricky</a:t>
            </a:r>
          </a:p>
          <a:p>
            <a:r>
              <a:rPr lang="en-US" dirty="0" smtClean="0"/>
              <a:t>How should the code below be split?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12</a:t>
            </a:fld>
            <a:endParaRPr lang="en-US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3501008"/>
            <a:ext cx="68407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vector&lt;vector&lt;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 &gt;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myVector</a:t>
            </a:r>
            <a:endParaRPr lang="he-IL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הסבר מלבני 9"/>
          <p:cNvSpPr/>
          <p:nvPr/>
        </p:nvSpPr>
        <p:spPr bwMode="auto">
          <a:xfrm>
            <a:off x="4572000" y="4545124"/>
            <a:ext cx="1476164" cy="792088"/>
          </a:xfrm>
          <a:prstGeom prst="wedgeRectCallout">
            <a:avLst>
              <a:gd name="adj1" fmla="val -61303"/>
              <a:gd name="adj2" fmla="val -137599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&gt;, &gt;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two tokens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tokens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4470547"/>
              </p:ext>
            </p:extLst>
          </p:nvPr>
        </p:nvGraphicFramePr>
        <p:xfrm>
          <a:off x="990600" y="1676400"/>
          <a:ext cx="7391400" cy="44577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/>
                <a:gridCol w="5105400"/>
              </a:tblGrid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Identifier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x, y, z, foo, bar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FLOATNUM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-3.141592654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STRING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“so long,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and thanks for all the fish”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LPAREN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(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RPAREN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IF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if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מציין מיקום של מספר שקופית 3"/>
          <p:cNvSpPr>
            <a:spLocks noGrp="1"/>
          </p:cNvSpPr>
          <p:nvPr>
            <p:ph type="sldNum" sz="quarter" idx="10"/>
          </p:nvPr>
        </p:nvSpPr>
        <p:spPr>
          <a:xfrm>
            <a:off x="8388350" y="6524625"/>
            <a:ext cx="755650" cy="215900"/>
          </a:xfrm>
        </p:spPr>
        <p:txBody>
          <a:bodyPr/>
          <a:lstStyle/>
          <a:p>
            <a:fld id="{8EDF07F2-874F-4753-8415-63E3FBFD5F49}" type="slidenum">
              <a:rPr lang="he-IL" smtClean="0"/>
              <a:pPr/>
              <a:t>13</a:t>
            </a:fld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5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Separating tokens</a:t>
            </a:r>
            <a:endParaRPr lang="en-US" sz="3600" dirty="0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14</a:t>
            </a:fld>
            <a:endParaRPr lang="en-US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0055392"/>
              </p:ext>
            </p:extLst>
          </p:nvPr>
        </p:nvGraphicFramePr>
        <p:xfrm>
          <a:off x="685800" y="1828800"/>
          <a:ext cx="8077200" cy="1691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38600"/>
                <a:gridCol w="4038600"/>
              </a:tblGrid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Comments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/* ignore code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// ignore until end of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White spaces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\t</a:t>
                      </a:r>
                      <a:r>
                        <a:rPr lang="en-US" sz="2000" baseline="0" dirty="0" smtClean="0"/>
                        <a:t> \n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3789039"/>
            <a:ext cx="8353425" cy="2376265"/>
          </a:xfrm>
        </p:spPr>
        <p:txBody>
          <a:bodyPr/>
          <a:lstStyle/>
          <a:p>
            <a:r>
              <a:rPr lang="en-US" dirty="0" smtClean="0"/>
              <a:t>Lexemes are recognized but get consumed rather than transmitted to parser</a:t>
            </a:r>
          </a:p>
          <a:p>
            <a:pPr lvl="1"/>
            <a:r>
              <a:rPr lang="en-US" dirty="0" smtClean="0"/>
              <a:t>if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f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/*comment*/f</a:t>
            </a:r>
          </a:p>
        </p:txBody>
      </p:sp>
    </p:spTree>
    <p:extLst>
      <p:ext uri="{BB962C8B-B14F-4D97-AF65-F5344CB8AC3E}">
        <p14:creationId xmlns="" xmlns:p14="http://schemas.microsoft.com/office/powerpoint/2010/main" val="37136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Preprocessor directives in C</a:t>
            </a:r>
            <a:endParaRPr lang="en-US" sz="3600" dirty="0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15</a:t>
            </a:fld>
            <a:endParaRPr lang="en-US" dirty="0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50055392"/>
              </p:ext>
            </p:extLst>
          </p:nvPr>
        </p:nvGraphicFramePr>
        <p:xfrm>
          <a:off x="685800" y="1828800"/>
          <a:ext cx="8077200" cy="1485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38600"/>
                <a:gridCol w="4038600"/>
              </a:tblGrid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err="1" smtClean="0"/>
                        <a:t>Inlude</a:t>
                      </a:r>
                      <a:r>
                        <a:rPr lang="en-US" sz="2000" dirty="0" smtClean="0"/>
                        <a:t> directives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#include&lt;</a:t>
                      </a:r>
                      <a:r>
                        <a:rPr lang="en-US" sz="2000" dirty="0" err="1" smtClean="0"/>
                        <a:t>foo.h</a:t>
                      </a:r>
                      <a:r>
                        <a:rPr lang="en-US" sz="2000" dirty="0" smtClean="0"/>
                        <a:t>&gt;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Macros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 smtClean="0"/>
                        <a:t>#define THE_ANSWER</a:t>
                      </a:r>
                      <a:r>
                        <a:rPr lang="en-US" sz="2000" baseline="0" dirty="0" smtClean="0"/>
                        <a:t> 42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36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scanner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each type of lexeme</a:t>
            </a:r>
          </a:p>
          <a:p>
            <a:pPr lvl="1"/>
            <a:r>
              <a:rPr lang="en-US" dirty="0" smtClean="0"/>
              <a:t>Reserved words: </a:t>
            </a:r>
            <a:r>
              <a:rPr lang="en-US" dirty="0" err="1" smtClean="0"/>
              <a:t>var</a:t>
            </a:r>
            <a:r>
              <a:rPr lang="en-US" dirty="0" smtClean="0"/>
              <a:t>, if, for, while</a:t>
            </a:r>
          </a:p>
          <a:p>
            <a:pPr lvl="1"/>
            <a:r>
              <a:rPr lang="en-US" dirty="0" smtClean="0"/>
              <a:t>Operators: &lt; </a:t>
            </a:r>
            <a:r>
              <a:rPr lang="en-US" smtClean="0"/>
              <a:t>= ++</a:t>
            </a:r>
            <a:endParaRPr lang="he-IL" dirty="0" smtClean="0"/>
          </a:p>
          <a:p>
            <a:pPr lvl="1"/>
            <a:r>
              <a:rPr lang="en-US" dirty="0" smtClean="0"/>
              <a:t>Identifiers: </a:t>
            </a:r>
            <a:r>
              <a:rPr lang="en-US" dirty="0" err="1" smtClean="0"/>
              <a:t>myFunction</a:t>
            </a:r>
            <a:endParaRPr lang="en-US" dirty="0" smtClean="0"/>
          </a:p>
          <a:p>
            <a:pPr lvl="1"/>
            <a:r>
              <a:rPr lang="en-US" dirty="0" smtClean="0"/>
              <a:t>Literals: 123 “hello”</a:t>
            </a:r>
          </a:p>
          <a:p>
            <a:pPr lvl="1"/>
            <a:r>
              <a:rPr lang="en-US" dirty="0" smtClean="0"/>
              <a:t>Annotations: @</a:t>
            </a:r>
            <a:r>
              <a:rPr lang="en-US" dirty="0" err="1" smtClean="0"/>
              <a:t>SuppressWarnings</a:t>
            </a:r>
            <a:endParaRPr lang="en-US" dirty="0" smtClean="0"/>
          </a:p>
          <a:p>
            <a:r>
              <a:rPr lang="en-US" dirty="0" smtClean="0"/>
              <a:t>But how do we define lexemes of unbounded length?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16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scanner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each type of lexeme</a:t>
            </a:r>
          </a:p>
          <a:p>
            <a:pPr lvl="1"/>
            <a:r>
              <a:rPr lang="en-US" dirty="0" smtClean="0"/>
              <a:t>Reserved words: </a:t>
            </a:r>
            <a:r>
              <a:rPr lang="en-US" dirty="0" err="1" smtClean="0"/>
              <a:t>var</a:t>
            </a:r>
            <a:r>
              <a:rPr lang="en-US" dirty="0" smtClean="0"/>
              <a:t>, if, for, while</a:t>
            </a:r>
          </a:p>
          <a:p>
            <a:pPr lvl="1"/>
            <a:r>
              <a:rPr lang="en-US" dirty="0" smtClean="0"/>
              <a:t>Operators: &lt; </a:t>
            </a:r>
            <a:r>
              <a:rPr lang="en-US" smtClean="0"/>
              <a:t>= ++</a:t>
            </a:r>
            <a:endParaRPr lang="he-IL" dirty="0" smtClean="0"/>
          </a:p>
          <a:p>
            <a:pPr lvl="1"/>
            <a:r>
              <a:rPr lang="en-US" dirty="0" smtClean="0"/>
              <a:t>Identifiers: </a:t>
            </a:r>
            <a:r>
              <a:rPr lang="en-US" dirty="0" err="1" smtClean="0"/>
              <a:t>myFunction</a:t>
            </a:r>
            <a:endParaRPr lang="en-US" dirty="0" smtClean="0"/>
          </a:p>
          <a:p>
            <a:pPr lvl="1"/>
            <a:r>
              <a:rPr lang="en-US" dirty="0" smtClean="0"/>
              <a:t>Literals: 123 “hello”</a:t>
            </a:r>
          </a:p>
          <a:p>
            <a:pPr lvl="1"/>
            <a:r>
              <a:rPr lang="en-US" dirty="0" smtClean="0"/>
              <a:t>Annotations: @</a:t>
            </a:r>
            <a:r>
              <a:rPr lang="en-US" dirty="0" err="1" smtClean="0"/>
              <a:t>SuppressWarnings</a:t>
            </a:r>
            <a:endParaRPr lang="en-US" dirty="0" smtClean="0"/>
          </a:p>
          <a:p>
            <a:r>
              <a:rPr lang="en-US" dirty="0" smtClean="0"/>
              <a:t>But how do we define lexemes of unbounded length?</a:t>
            </a:r>
          </a:p>
          <a:p>
            <a:pPr lvl="1"/>
            <a:r>
              <a:rPr lang="en-US" dirty="0" smtClean="0"/>
              <a:t>Regular expressions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17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 refresher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languages</a:t>
            </a:r>
          </a:p>
          <a:p>
            <a:pPr lvl="1"/>
            <a:r>
              <a:rPr lang="en-US" dirty="0" smtClean="0"/>
              <a:t>Alphabet  = finite set of letters</a:t>
            </a:r>
          </a:p>
          <a:p>
            <a:pPr lvl="1"/>
            <a:r>
              <a:rPr lang="en-US" dirty="0" smtClean="0"/>
              <a:t>Word       = sequence of letter</a:t>
            </a:r>
          </a:p>
          <a:p>
            <a:pPr lvl="1"/>
            <a:r>
              <a:rPr lang="en-US" dirty="0" smtClean="0"/>
              <a:t>Language = set of words</a:t>
            </a:r>
          </a:p>
          <a:p>
            <a:r>
              <a:rPr lang="en-US" dirty="0" smtClean="0"/>
              <a:t>Regular languages defined equivalently by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Finite-state automata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18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Empty string:</a:t>
            </a:r>
            <a:r>
              <a:rPr lang="en-US" dirty="0" smtClean="0"/>
              <a:t> </a:t>
            </a:r>
            <a:r>
              <a:rPr lang="az-Cyrl-AZ" dirty="0" smtClean="0"/>
              <a:t>Є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Letter:</a:t>
            </a:r>
            <a:r>
              <a:rPr lang="en-US" dirty="0" smtClean="0"/>
              <a:t> 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Concatenation:</a:t>
            </a:r>
            <a:r>
              <a:rPr lang="en-US" dirty="0" smtClean="0"/>
              <a:t> R</a:t>
            </a:r>
            <a:r>
              <a:rPr lang="en-US" baseline="-25000" dirty="0" smtClean="0"/>
              <a:t>1</a:t>
            </a:r>
            <a:r>
              <a:rPr lang="en-US" dirty="0" smtClean="0"/>
              <a:t> R</a:t>
            </a:r>
            <a:r>
              <a:rPr lang="en-US" baseline="-25000" dirty="0" smtClean="0"/>
              <a:t>2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Union:</a:t>
            </a:r>
            <a:r>
              <a:rPr lang="en-US" dirty="0" smtClean="0"/>
              <a:t> R</a:t>
            </a:r>
            <a:r>
              <a:rPr lang="en-US" baseline="-25000" dirty="0" smtClean="0"/>
              <a:t>1</a:t>
            </a:r>
            <a:r>
              <a:rPr lang="en-US" dirty="0" smtClean="0"/>
              <a:t> | R</a:t>
            </a:r>
            <a:r>
              <a:rPr lang="en-US" baseline="-25000" dirty="0" smtClean="0"/>
              <a:t>2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Kleene</a:t>
            </a:r>
            <a:r>
              <a:rPr lang="en-US" dirty="0" smtClean="0">
                <a:solidFill>
                  <a:schemeClr val="tx2"/>
                </a:solidFill>
              </a:rPr>
              <a:t>-star:</a:t>
            </a:r>
            <a:r>
              <a:rPr lang="en-US" dirty="0" smtClean="0"/>
              <a:t> R*</a:t>
            </a:r>
          </a:p>
          <a:p>
            <a:pPr lvl="1"/>
            <a:r>
              <a:rPr lang="en-US" dirty="0" smtClean="0"/>
              <a:t>Shorthand: R</a:t>
            </a:r>
            <a:r>
              <a:rPr lang="en-US" baseline="30000" dirty="0" smtClean="0"/>
              <a:t>+</a:t>
            </a:r>
            <a:r>
              <a:rPr lang="en-US" dirty="0" smtClean="0"/>
              <a:t> stands for R </a:t>
            </a:r>
            <a:r>
              <a:rPr lang="en-US" dirty="0" err="1" smtClean="0"/>
              <a:t>R</a:t>
            </a:r>
            <a:r>
              <a:rPr lang="en-US" dirty="0" smtClean="0"/>
              <a:t>*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scope:</a:t>
            </a:r>
            <a:r>
              <a:rPr lang="en-US" dirty="0" smtClean="0"/>
              <a:t> (R)</a:t>
            </a:r>
          </a:p>
          <a:p>
            <a:r>
              <a:rPr lang="en-US" dirty="0" smtClean="0"/>
              <a:t>Example: (0* 1*) | (1* 0*)</a:t>
            </a:r>
          </a:p>
          <a:p>
            <a:pPr lvl="1"/>
            <a:r>
              <a:rPr lang="en-US" dirty="0" smtClean="0"/>
              <a:t>What is this language?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19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stuff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taught by me</a:t>
            </a:r>
          </a:p>
          <a:p>
            <a:pPr lvl="1"/>
            <a:r>
              <a:rPr lang="en-US" dirty="0" smtClean="0"/>
              <a:t>Lexical analysis (scanning)</a:t>
            </a:r>
          </a:p>
          <a:p>
            <a:pPr lvl="1"/>
            <a:r>
              <a:rPr lang="en-US" dirty="0" smtClean="0"/>
              <a:t>Syntax analysis (parsing)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Dataflow analysis</a:t>
            </a:r>
          </a:p>
          <a:p>
            <a:pPr lvl="1"/>
            <a:r>
              <a:rPr lang="en-US" dirty="0" smtClean="0"/>
              <a:t>Register allocation</a:t>
            </a:r>
          </a:p>
          <a:p>
            <a:r>
              <a:rPr lang="en-US" dirty="0" smtClean="0"/>
              <a:t>Slides will be available from web-site after lecture</a:t>
            </a:r>
          </a:p>
          <a:p>
            <a:r>
              <a:rPr lang="en-US" dirty="0" smtClean="0"/>
              <a:t>Request: please mute mobiles, tablets, super-cool squeaking devices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Question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of Java identifiers</a:t>
            </a:r>
          </a:p>
          <a:p>
            <a:pPr lvl="1"/>
            <a:r>
              <a:rPr lang="en-US" dirty="0" smtClean="0"/>
              <a:t>Identifiers start with either an underscore ‘_’</a:t>
            </a:r>
            <a:br>
              <a:rPr lang="en-US" dirty="0" smtClean="0"/>
            </a:br>
            <a:r>
              <a:rPr lang="en-US" dirty="0" smtClean="0"/>
              <a:t>or a letter</a:t>
            </a:r>
          </a:p>
          <a:p>
            <a:pPr lvl="1"/>
            <a:r>
              <a:rPr lang="en-US" dirty="0" smtClean="0"/>
              <a:t>Continue with either underscore, letter, or digit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20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1 - Answer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of Java identifiers</a:t>
            </a:r>
          </a:p>
          <a:p>
            <a:pPr lvl="1"/>
            <a:r>
              <a:rPr lang="en-US" dirty="0" smtClean="0"/>
              <a:t>Identifiers start with either an underscore ‘_’</a:t>
            </a:r>
            <a:br>
              <a:rPr lang="en-US" dirty="0" smtClean="0"/>
            </a:br>
            <a:r>
              <a:rPr lang="en-US" dirty="0" smtClean="0"/>
              <a:t>or a letter</a:t>
            </a:r>
          </a:p>
          <a:p>
            <a:pPr lvl="1"/>
            <a:r>
              <a:rPr lang="en-US" dirty="0" smtClean="0"/>
              <a:t>Continue with either underscore, letter, or digit</a:t>
            </a:r>
          </a:p>
          <a:p>
            <a:pPr lvl="1"/>
            <a:endParaRPr lang="en-US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dirty="0" smtClean="0"/>
              <a:t>(_|</a:t>
            </a:r>
            <a:r>
              <a:rPr lang="en-US" dirty="0" err="1" smtClean="0"/>
              <a:t>a|b</a:t>
            </a:r>
            <a:r>
              <a:rPr lang="en-US" dirty="0" smtClean="0"/>
              <a:t>|…|</a:t>
            </a:r>
            <a:r>
              <a:rPr lang="en-US" dirty="0" err="1" smtClean="0"/>
              <a:t>z|A</a:t>
            </a:r>
            <a:r>
              <a:rPr lang="en-US" dirty="0" smtClean="0"/>
              <a:t>|…|Z)(_|</a:t>
            </a:r>
            <a:r>
              <a:rPr lang="en-US" dirty="0" err="1" smtClean="0"/>
              <a:t>a|b</a:t>
            </a:r>
            <a:r>
              <a:rPr lang="en-US" dirty="0" smtClean="0"/>
              <a:t>|…|</a:t>
            </a:r>
            <a:r>
              <a:rPr lang="en-US" dirty="0" err="1" smtClean="0"/>
              <a:t>z|A</a:t>
            </a:r>
            <a:r>
              <a:rPr lang="en-US" dirty="0" smtClean="0"/>
              <a:t>|…|Z|0|…|9)*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dirty="0" smtClean="0"/>
              <a:t>Using shorthand macros</a:t>
            </a:r>
            <a:br>
              <a:rPr lang="en-US" dirty="0" smtClean="0"/>
            </a:br>
            <a:r>
              <a:rPr lang="en-US" dirty="0" smtClean="0"/>
              <a:t>First	= _|</a:t>
            </a:r>
            <a:r>
              <a:rPr lang="en-US" dirty="0" err="1" smtClean="0"/>
              <a:t>a|b</a:t>
            </a:r>
            <a:r>
              <a:rPr lang="en-US" dirty="0" smtClean="0"/>
              <a:t>|…|</a:t>
            </a:r>
            <a:r>
              <a:rPr lang="en-US" dirty="0" err="1" smtClean="0"/>
              <a:t>z|A</a:t>
            </a:r>
            <a:r>
              <a:rPr lang="en-US" dirty="0" smtClean="0"/>
              <a:t>|…|Z</a:t>
            </a:r>
            <a:br>
              <a:rPr lang="en-US" dirty="0" smtClean="0"/>
            </a:br>
            <a:r>
              <a:rPr lang="en-US" dirty="0" smtClean="0"/>
              <a:t>Next	= First|0|…|9</a:t>
            </a:r>
            <a:br>
              <a:rPr lang="en-US" dirty="0" smtClean="0"/>
            </a:br>
            <a:r>
              <a:rPr lang="en-US" dirty="0" smtClean="0"/>
              <a:t>R		= First Next*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21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Question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of rational numbers in decimal representation (no leading, ending zeros)</a:t>
            </a:r>
          </a:p>
          <a:p>
            <a:pPr lvl="1"/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123.757</a:t>
            </a:r>
          </a:p>
          <a:p>
            <a:pPr lvl="1"/>
            <a:r>
              <a:rPr lang="en-US" dirty="0" smtClean="0"/>
              <a:t>.933333</a:t>
            </a:r>
          </a:p>
          <a:p>
            <a:pPr lvl="1"/>
            <a:r>
              <a:rPr lang="en-US" dirty="0" smtClean="0"/>
              <a:t>Not 007</a:t>
            </a:r>
          </a:p>
          <a:p>
            <a:pPr lvl="1"/>
            <a:r>
              <a:rPr lang="en-US" dirty="0" smtClean="0"/>
              <a:t>Not 0.30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22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Answer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of rational numbers in decimal representation (no leading, ending zeros)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dirty="0" smtClean="0"/>
              <a:t>Digit	= 1|2|…|9</a:t>
            </a:r>
            <a:br>
              <a:rPr lang="en-US" dirty="0" smtClean="0"/>
            </a:br>
            <a:r>
              <a:rPr lang="en-US" dirty="0" smtClean="0"/>
              <a:t>Digit0     = 0|Digit</a:t>
            </a:r>
            <a:br>
              <a:rPr lang="en-US" dirty="0" smtClean="0"/>
            </a:br>
            <a:r>
              <a:rPr lang="en-US" dirty="0" smtClean="0"/>
              <a:t>Num	= Digit Digit0*</a:t>
            </a:r>
            <a:br>
              <a:rPr lang="en-US" dirty="0" smtClean="0"/>
            </a:br>
            <a:r>
              <a:rPr lang="en-US" dirty="0" err="1" smtClean="0"/>
              <a:t>Frac</a:t>
            </a:r>
            <a:r>
              <a:rPr lang="en-US" dirty="0" smtClean="0"/>
              <a:t>	= Digit0* Digit </a:t>
            </a:r>
            <a:br>
              <a:rPr lang="en-US" dirty="0" smtClean="0"/>
            </a:br>
            <a:r>
              <a:rPr lang="en-US" dirty="0" smtClean="0"/>
              <a:t>Pos		= Num | .</a:t>
            </a:r>
            <a:r>
              <a:rPr lang="en-US" dirty="0" err="1" smtClean="0"/>
              <a:t>Frac</a:t>
            </a:r>
            <a:r>
              <a:rPr lang="en-US" dirty="0" smtClean="0"/>
              <a:t> | 0.Frac| </a:t>
            </a:r>
            <a:r>
              <a:rPr lang="en-US" dirty="0" err="1" smtClean="0"/>
              <a:t>Num.Frac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PosOrNeg</a:t>
            </a:r>
            <a:r>
              <a:rPr lang="en-US" dirty="0" smtClean="0"/>
              <a:t> = (</a:t>
            </a:r>
            <a:r>
              <a:rPr lang="az-Cyrl-AZ" dirty="0" smtClean="0"/>
              <a:t>Є</a:t>
            </a:r>
            <a:r>
              <a:rPr lang="en-US" dirty="0" smtClean="0"/>
              <a:t>|-)Pos</a:t>
            </a:r>
            <a:br>
              <a:rPr lang="en-US" dirty="0" smtClean="0"/>
            </a:br>
            <a:r>
              <a:rPr lang="en-US" dirty="0" smtClean="0"/>
              <a:t>R		= 0 | </a:t>
            </a:r>
            <a:r>
              <a:rPr lang="en-US" dirty="0" err="1" smtClean="0"/>
              <a:t>PosOrNeg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23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3 - Question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number of opening and closing parenthesis: [</a:t>
            </a:r>
            <a:r>
              <a:rPr lang="en-US" baseline="30000" dirty="0" smtClean="0"/>
              <a:t>n</a:t>
            </a:r>
            <a:r>
              <a:rPr lang="en-US" dirty="0" smtClean="0"/>
              <a:t>]</a:t>
            </a:r>
            <a:r>
              <a:rPr lang="en-US" baseline="30000" dirty="0" smtClean="0"/>
              <a:t>n</a:t>
            </a:r>
            <a:r>
              <a:rPr lang="en-US" dirty="0" smtClean="0"/>
              <a:t> = [], [[]], [[[]]], …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24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3 - Answer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 number of opening and closing parenthesis: [</a:t>
            </a:r>
            <a:r>
              <a:rPr lang="en-US" baseline="30000" dirty="0" smtClean="0"/>
              <a:t>n</a:t>
            </a:r>
            <a:r>
              <a:rPr lang="en-US" dirty="0" smtClean="0"/>
              <a:t>]</a:t>
            </a:r>
            <a:r>
              <a:rPr lang="en-US" baseline="30000" dirty="0" smtClean="0"/>
              <a:t>n</a:t>
            </a:r>
            <a:r>
              <a:rPr lang="en-US" dirty="0" smtClean="0"/>
              <a:t> = [], [[]], [[[]]], …</a:t>
            </a:r>
          </a:p>
          <a:p>
            <a:r>
              <a:rPr lang="en-US" dirty="0" smtClean="0"/>
              <a:t>Not regular</a:t>
            </a:r>
          </a:p>
          <a:p>
            <a:r>
              <a:rPr lang="en-US" dirty="0" smtClean="0"/>
              <a:t>Context-free</a:t>
            </a:r>
          </a:p>
          <a:p>
            <a:r>
              <a:rPr lang="en-US" dirty="0" smtClean="0"/>
              <a:t>Grammar:</a:t>
            </a:r>
            <a:br>
              <a:rPr lang="en-US" dirty="0" smtClean="0"/>
            </a:br>
            <a:r>
              <a:rPr lang="en-US" dirty="0" smtClean="0"/>
              <a:t>S ::= []</a:t>
            </a:r>
            <a:br>
              <a:rPr lang="en-US" dirty="0" smtClean="0"/>
            </a:br>
            <a:r>
              <a:rPr lang="en-US" dirty="0" smtClean="0"/>
              <a:t>      | [S]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25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automata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26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37" name="הסבר מלבני 36"/>
          <p:cNvSpPr/>
          <p:nvPr/>
        </p:nvSpPr>
        <p:spPr bwMode="auto">
          <a:xfrm>
            <a:off x="6984268" y="2996952"/>
            <a:ext cx="1476164" cy="792088"/>
          </a:xfrm>
          <a:prstGeom prst="wedgeRectCallout">
            <a:avLst>
              <a:gd name="adj1" fmla="val -95166"/>
              <a:gd name="adj2" fmla="val 73275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accepting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state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8" name="הסבר מלבני 37"/>
          <p:cNvSpPr/>
          <p:nvPr/>
        </p:nvSpPr>
        <p:spPr bwMode="auto">
          <a:xfrm>
            <a:off x="827584" y="5733256"/>
            <a:ext cx="1476164" cy="792088"/>
          </a:xfrm>
          <a:prstGeom prst="wedgeRectCallout">
            <a:avLst>
              <a:gd name="adj1" fmla="val 75800"/>
              <a:gd name="adj2" fmla="val -10681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start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state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9" name="הסבר מלבני 38"/>
          <p:cNvSpPr/>
          <p:nvPr/>
        </p:nvSpPr>
        <p:spPr bwMode="auto">
          <a:xfrm>
            <a:off x="1979712" y="2708920"/>
            <a:ext cx="1476164" cy="792088"/>
          </a:xfrm>
          <a:prstGeom prst="wedgeRectCallout">
            <a:avLst>
              <a:gd name="adj1" fmla="val 46893"/>
              <a:gd name="adj2" fmla="val 14254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transition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0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151905"/>
          </a:xfrm>
        </p:spPr>
        <p:txBody>
          <a:bodyPr/>
          <a:lstStyle/>
          <a:p>
            <a:r>
              <a:rPr lang="en-US" dirty="0" smtClean="0"/>
              <a:t>An automaton is defined by states and transitions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Automaton running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27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40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151905"/>
          </a:xfrm>
        </p:spPr>
        <p:txBody>
          <a:bodyPr/>
          <a:lstStyle/>
          <a:p>
            <a:r>
              <a:rPr lang="en-US" dirty="0" smtClean="0"/>
              <a:t>Words are read left-to-right</a:t>
            </a:r>
            <a:endParaRPr lang="he-IL" dirty="0"/>
          </a:p>
        </p:txBody>
      </p:sp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2663788" y="2060848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חץ למעלה 28"/>
          <p:cNvSpPr/>
          <p:nvPr/>
        </p:nvSpPr>
        <p:spPr bwMode="auto">
          <a:xfrm>
            <a:off x="3059832" y="2456892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Automaton running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28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40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151905"/>
          </a:xfrm>
        </p:spPr>
        <p:txBody>
          <a:bodyPr/>
          <a:lstStyle/>
          <a:p>
            <a:r>
              <a:rPr lang="en-US" dirty="0" smtClean="0"/>
              <a:t>Words are read left-to-right</a:t>
            </a:r>
            <a:endParaRPr lang="he-IL" dirty="0"/>
          </a:p>
        </p:txBody>
      </p:sp>
      <p:sp>
        <p:nvSpPr>
          <p:cNvPr id="26" name="חץ למעלה 25"/>
          <p:cNvSpPr/>
          <p:nvPr/>
        </p:nvSpPr>
        <p:spPr bwMode="auto">
          <a:xfrm>
            <a:off x="4319972" y="2456892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22" name="טבלה 21"/>
          <p:cNvGraphicFramePr>
            <a:graphicFrameLocks noGrp="1"/>
          </p:cNvGraphicFramePr>
          <p:nvPr/>
        </p:nvGraphicFramePr>
        <p:xfrm>
          <a:off x="2663788" y="2060848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Automaton running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29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40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151905"/>
          </a:xfrm>
        </p:spPr>
        <p:txBody>
          <a:bodyPr/>
          <a:lstStyle/>
          <a:p>
            <a:r>
              <a:rPr lang="en-US" dirty="0" smtClean="0"/>
              <a:t>Words are read left-to-right</a:t>
            </a:r>
            <a:endParaRPr lang="he-IL" dirty="0"/>
          </a:p>
        </p:txBody>
      </p:sp>
      <p:sp>
        <p:nvSpPr>
          <p:cNvPr id="26" name="חץ למעלה 25"/>
          <p:cNvSpPr/>
          <p:nvPr/>
        </p:nvSpPr>
        <p:spPr bwMode="auto">
          <a:xfrm>
            <a:off x="5616116" y="2456892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22" name="טבלה 21"/>
          <p:cNvGraphicFramePr>
            <a:graphicFrameLocks noGrp="1"/>
          </p:cNvGraphicFramePr>
          <p:nvPr/>
        </p:nvGraphicFramePr>
        <p:xfrm>
          <a:off x="2663788" y="2060848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Understand role of lexical analysis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Lexical analysis theory</a:t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 smtClean="0"/>
              <a:t>Implementing modern scanner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Automaton running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30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40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151905"/>
          </a:xfrm>
        </p:spPr>
        <p:txBody>
          <a:bodyPr/>
          <a:lstStyle/>
          <a:p>
            <a:r>
              <a:rPr lang="en-US" dirty="0" smtClean="0"/>
              <a:t>Words are read left-to-right</a:t>
            </a:r>
            <a:endParaRPr lang="he-IL" dirty="0"/>
          </a:p>
        </p:txBody>
      </p:sp>
      <p:sp>
        <p:nvSpPr>
          <p:cNvPr id="26" name="חץ למעלה 25"/>
          <p:cNvSpPr/>
          <p:nvPr/>
        </p:nvSpPr>
        <p:spPr bwMode="auto">
          <a:xfrm>
            <a:off x="6552220" y="2456892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2" name="הסבר מלבני 21"/>
          <p:cNvSpPr/>
          <p:nvPr/>
        </p:nvSpPr>
        <p:spPr bwMode="auto">
          <a:xfrm>
            <a:off x="7380312" y="1556792"/>
            <a:ext cx="1476164" cy="792088"/>
          </a:xfrm>
          <a:prstGeom prst="wedgeRectCallout">
            <a:avLst>
              <a:gd name="adj1" fmla="val -97644"/>
              <a:gd name="adj2" fmla="val 3941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word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accepted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2663788" y="2060848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outside of language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31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2663788" y="2060848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חץ למעלה 28"/>
          <p:cNvSpPr/>
          <p:nvPr/>
        </p:nvSpPr>
        <p:spPr bwMode="auto">
          <a:xfrm>
            <a:off x="3059832" y="2456892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outside of language</a:t>
            </a:r>
            <a:endParaRPr lang="he-IL" dirty="0"/>
          </a:p>
        </p:txBody>
      </p:sp>
      <p:sp>
        <p:nvSpPr>
          <p:cNvPr id="22" name="מציין מיקום תוכן 21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683853"/>
          </a:xfrm>
        </p:spPr>
        <p:txBody>
          <a:bodyPr/>
          <a:lstStyle/>
          <a:p>
            <a:r>
              <a:rPr lang="en-US" dirty="0" smtClean="0"/>
              <a:t>Missing transition means non-acceptance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32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2663788" y="2060848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חץ למעלה 28"/>
          <p:cNvSpPr/>
          <p:nvPr/>
        </p:nvSpPr>
        <p:spPr bwMode="auto">
          <a:xfrm>
            <a:off x="4355976" y="2456892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Question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2160017"/>
          </a:xfrm>
        </p:spPr>
        <p:txBody>
          <a:bodyPr/>
          <a:lstStyle/>
          <a:p>
            <a:r>
              <a:rPr lang="en-US" dirty="0" smtClean="0"/>
              <a:t>What is the language defined by the automaton below?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33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- Answer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2160017"/>
          </a:xfrm>
        </p:spPr>
        <p:txBody>
          <a:bodyPr/>
          <a:lstStyle/>
          <a:p>
            <a:r>
              <a:rPr lang="en-US" dirty="0" smtClean="0"/>
              <a:t>What is the language defined by the automaton below?</a:t>
            </a:r>
          </a:p>
          <a:p>
            <a:pPr lvl="1"/>
            <a:r>
              <a:rPr lang="en-US" dirty="0" smtClean="0"/>
              <a:t>a b* c</a:t>
            </a:r>
          </a:p>
          <a:p>
            <a:pPr lvl="1"/>
            <a:r>
              <a:rPr lang="en-US" dirty="0" smtClean="0"/>
              <a:t>Generally: all paths leading to accepting states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34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6" idx="3"/>
            <a:endCxn id="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אליפסה 13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5" name="אליפסה 14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15"/>
          <p:cNvCxnSpPr>
            <a:stCxn id="5" idx="7"/>
            <a:endCxn id="15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מחבר חץ ישר 18"/>
          <p:cNvCxnSpPr>
            <a:stCxn id="5" idx="5"/>
            <a:endCxn id="14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אליפסה 22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4" name="מחבר חץ ישר 23"/>
          <p:cNvCxnSpPr>
            <a:stCxn id="15" idx="6"/>
            <a:endCxn id="23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מחבר חץ ישר 26"/>
          <p:cNvCxnSpPr>
            <a:stCxn id="15" idx="1"/>
            <a:endCxn id="15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automata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079897"/>
          </a:xfrm>
        </p:spPr>
        <p:txBody>
          <a:bodyPr/>
          <a:lstStyle/>
          <a:p>
            <a:r>
              <a:rPr lang="en-US" dirty="0" smtClean="0"/>
              <a:t>Allow multiple transitions from given state labeled by same letter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35</a:t>
            </a:fld>
            <a:endParaRPr lang="en-US">
              <a:cs typeface="+mj-cs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אליפסה 49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1" name="אליפסה 50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7"/>
            <a:endCxn id="51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מחבר חץ ישר 52"/>
          <p:cNvCxnSpPr>
            <a:stCxn id="47" idx="5"/>
            <a:endCxn id="50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4932040" y="5481228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cxnSp>
        <p:nvCxnSpPr>
          <p:cNvPr id="63" name="מחבר חץ ישר 43"/>
          <p:cNvCxnSpPr>
            <a:stCxn id="64" idx="0"/>
            <a:endCxn id="50" idx="0"/>
          </p:cNvCxnSpPr>
          <p:nvPr/>
        </p:nvCxnSpPr>
        <p:spPr bwMode="auto">
          <a:xfrm rot="16200000" flipV="1">
            <a:off x="5112060" y="4725144"/>
            <a:ext cx="12700" cy="1512168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אליפסה 63"/>
          <p:cNvSpPr/>
          <p:nvPr/>
        </p:nvSpPr>
        <p:spPr bwMode="auto">
          <a:xfrm>
            <a:off x="5472100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65" name="מחבר חץ ישר 64"/>
          <p:cNvCxnSpPr>
            <a:stCxn id="50" idx="6"/>
            <a:endCxn id="64" idx="2"/>
          </p:cNvCxnSpPr>
          <p:nvPr/>
        </p:nvCxnSpPr>
        <p:spPr bwMode="auto">
          <a:xfrm>
            <a:off x="4752020" y="5877272"/>
            <a:ext cx="7200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4932040" y="4941168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7" name="אליפסה 66"/>
          <p:cNvSpPr/>
          <p:nvPr/>
        </p:nvSpPr>
        <p:spPr bwMode="auto">
          <a:xfrm>
            <a:off x="5544108" y="556763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run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36</a:t>
            </a:fld>
            <a:endParaRPr lang="en-US">
              <a:cs typeface="+mj-cs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חץ למעלה 25"/>
          <p:cNvSpPr/>
          <p:nvPr/>
        </p:nvSpPr>
        <p:spPr bwMode="auto">
          <a:xfrm>
            <a:off x="3059832" y="2708920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7" name="אליפסה 2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29" name="מחבר חץ ישר 28"/>
          <p:cNvCxnSpPr>
            <a:stCxn id="28" idx="3"/>
            <a:endCxn id="2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אליפסה 29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1" name="אליפסה 30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2" name="מחבר חץ ישר 31"/>
          <p:cNvCxnSpPr>
            <a:stCxn id="27" idx="7"/>
            <a:endCxn id="31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מחבר חץ ישר 32"/>
          <p:cNvCxnSpPr>
            <a:stCxn id="27" idx="5"/>
            <a:endCxn id="30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אליפסה 33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5" name="מחבר חץ ישר 34"/>
          <p:cNvCxnSpPr>
            <a:stCxn id="31" idx="6"/>
            <a:endCxn id="34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מחבר חץ ישר 26"/>
          <p:cNvCxnSpPr>
            <a:stCxn id="31" idx="1"/>
            <a:endCxn id="31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אליפסה 36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4932040" y="5481228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cxnSp>
        <p:nvCxnSpPr>
          <p:cNvPr id="44" name="מחבר חץ ישר 43"/>
          <p:cNvCxnSpPr>
            <a:stCxn id="50" idx="0"/>
            <a:endCxn id="30" idx="0"/>
          </p:cNvCxnSpPr>
          <p:nvPr/>
        </p:nvCxnSpPr>
        <p:spPr bwMode="auto">
          <a:xfrm rot="16200000" flipV="1">
            <a:off x="5112060" y="4725144"/>
            <a:ext cx="12700" cy="1512168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אליפסה 49"/>
          <p:cNvSpPr/>
          <p:nvPr/>
        </p:nvSpPr>
        <p:spPr bwMode="auto">
          <a:xfrm>
            <a:off x="5472100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1" name="מחבר חץ ישר 50"/>
          <p:cNvCxnSpPr>
            <a:stCxn id="30" idx="6"/>
            <a:endCxn id="50" idx="2"/>
          </p:cNvCxnSpPr>
          <p:nvPr/>
        </p:nvCxnSpPr>
        <p:spPr bwMode="auto">
          <a:xfrm>
            <a:off x="4752020" y="5877272"/>
            <a:ext cx="7200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932040" y="4941168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59" name="אליפסה 58"/>
          <p:cNvSpPr/>
          <p:nvPr/>
        </p:nvSpPr>
        <p:spPr bwMode="auto">
          <a:xfrm>
            <a:off x="5544108" y="556763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run example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079897"/>
          </a:xfrm>
        </p:spPr>
        <p:txBody>
          <a:bodyPr/>
          <a:lstStyle/>
          <a:p>
            <a:r>
              <a:rPr lang="en-US" dirty="0" smtClean="0"/>
              <a:t>Maintain set of states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37</a:t>
            </a:fld>
            <a:endParaRPr lang="en-US">
              <a:cs typeface="+mj-cs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חץ למעלה 25"/>
          <p:cNvSpPr/>
          <p:nvPr/>
        </p:nvSpPr>
        <p:spPr bwMode="auto">
          <a:xfrm>
            <a:off x="4319972" y="2708920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אליפסה 49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1" name="אליפסה 50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7"/>
            <a:endCxn id="51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מחבר חץ ישר 52"/>
          <p:cNvCxnSpPr>
            <a:stCxn id="47" idx="5"/>
            <a:endCxn id="50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4932040" y="5481228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cxnSp>
        <p:nvCxnSpPr>
          <p:cNvPr id="63" name="מחבר חץ ישר 43"/>
          <p:cNvCxnSpPr>
            <a:stCxn id="64" idx="0"/>
            <a:endCxn id="50" idx="0"/>
          </p:cNvCxnSpPr>
          <p:nvPr/>
        </p:nvCxnSpPr>
        <p:spPr bwMode="auto">
          <a:xfrm rot="16200000" flipV="1">
            <a:off x="5112060" y="4725144"/>
            <a:ext cx="12700" cy="1512168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אליפסה 63"/>
          <p:cNvSpPr/>
          <p:nvPr/>
        </p:nvSpPr>
        <p:spPr bwMode="auto">
          <a:xfrm>
            <a:off x="5472100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65" name="מחבר חץ ישר 64"/>
          <p:cNvCxnSpPr>
            <a:stCxn id="50" idx="6"/>
            <a:endCxn id="64" idx="2"/>
          </p:cNvCxnSpPr>
          <p:nvPr/>
        </p:nvCxnSpPr>
        <p:spPr bwMode="auto">
          <a:xfrm>
            <a:off x="4752020" y="5877272"/>
            <a:ext cx="7200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4932040" y="4941168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7" name="אליפסה 66"/>
          <p:cNvSpPr/>
          <p:nvPr/>
        </p:nvSpPr>
        <p:spPr bwMode="auto">
          <a:xfrm>
            <a:off x="5544108" y="556763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run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38</a:t>
            </a:fld>
            <a:endParaRPr lang="en-US">
              <a:cs typeface="+mj-cs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חץ למעלה 25"/>
          <p:cNvSpPr/>
          <p:nvPr/>
        </p:nvSpPr>
        <p:spPr bwMode="auto">
          <a:xfrm>
            <a:off x="5616116" y="2708920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אליפסה 49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1" name="אליפסה 50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7"/>
            <a:endCxn id="51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מחבר חץ ישר 52"/>
          <p:cNvCxnSpPr>
            <a:stCxn id="47" idx="5"/>
            <a:endCxn id="50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4932040" y="5481228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cxnSp>
        <p:nvCxnSpPr>
          <p:cNvPr id="63" name="מחבר חץ ישר 43"/>
          <p:cNvCxnSpPr>
            <a:stCxn id="64" idx="0"/>
            <a:endCxn id="50" idx="0"/>
          </p:cNvCxnSpPr>
          <p:nvPr/>
        </p:nvCxnSpPr>
        <p:spPr bwMode="auto">
          <a:xfrm rot="16200000" flipV="1">
            <a:off x="5112060" y="4725144"/>
            <a:ext cx="12700" cy="1512168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אליפסה 63"/>
          <p:cNvSpPr/>
          <p:nvPr/>
        </p:nvSpPr>
        <p:spPr bwMode="auto">
          <a:xfrm>
            <a:off x="5472100" y="5481228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65" name="מחבר חץ ישר 64"/>
          <p:cNvCxnSpPr>
            <a:stCxn id="50" idx="6"/>
            <a:endCxn id="64" idx="2"/>
          </p:cNvCxnSpPr>
          <p:nvPr/>
        </p:nvCxnSpPr>
        <p:spPr bwMode="auto">
          <a:xfrm>
            <a:off x="4752020" y="5877272"/>
            <a:ext cx="7200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4932040" y="4941168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67" name="אליפסה 66"/>
          <p:cNvSpPr/>
          <p:nvPr/>
        </p:nvSpPr>
        <p:spPr bwMode="auto">
          <a:xfrm>
            <a:off x="5544108" y="556763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run example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079897"/>
          </a:xfrm>
        </p:spPr>
        <p:txBody>
          <a:bodyPr/>
          <a:lstStyle/>
          <a:p>
            <a:r>
              <a:rPr lang="en-US" dirty="0" smtClean="0"/>
              <a:t>Accept word if any of the states in the set is accepting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39</a:t>
            </a:fld>
            <a:endParaRPr lang="en-US">
              <a:cs typeface="+mj-cs"/>
            </a:endParaRPr>
          </a:p>
        </p:txBody>
      </p:sp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חץ למעלה 25"/>
          <p:cNvSpPr/>
          <p:nvPr/>
        </p:nvSpPr>
        <p:spPr bwMode="auto">
          <a:xfrm>
            <a:off x="6588224" y="2708920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5" name="אליפסה 34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37" name="מחבר חץ ישר 36"/>
          <p:cNvCxnSpPr>
            <a:stCxn id="36" idx="3"/>
            <a:endCxn id="35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אליפסה 37"/>
          <p:cNvSpPr/>
          <p:nvPr/>
        </p:nvSpPr>
        <p:spPr bwMode="auto">
          <a:xfrm>
            <a:off x="3959932" y="5481228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9" name="אליפסה 38"/>
          <p:cNvSpPr/>
          <p:nvPr/>
        </p:nvSpPr>
        <p:spPr bwMode="auto">
          <a:xfrm>
            <a:off x="3995936" y="38250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40" name="מחבר חץ ישר 39"/>
          <p:cNvCxnSpPr>
            <a:stCxn id="35" idx="7"/>
            <a:endCxn id="39" idx="2"/>
          </p:cNvCxnSpPr>
          <p:nvPr/>
        </p:nvCxnSpPr>
        <p:spPr bwMode="auto">
          <a:xfrm flipV="1">
            <a:off x="3375881" y="4221088"/>
            <a:ext cx="62005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מחבר חץ ישר 40"/>
          <p:cNvCxnSpPr>
            <a:stCxn id="35" idx="5"/>
            <a:endCxn id="38" idx="1"/>
          </p:cNvCxnSpPr>
          <p:nvPr/>
        </p:nvCxnSpPr>
        <p:spPr bwMode="auto">
          <a:xfrm>
            <a:off x="3375881" y="5293221"/>
            <a:ext cx="700050" cy="3040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אליפסה 41"/>
          <p:cNvSpPr/>
          <p:nvPr/>
        </p:nvSpPr>
        <p:spPr bwMode="auto">
          <a:xfrm>
            <a:off x="5472100" y="3825044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43" name="מחבר חץ ישר 42"/>
          <p:cNvCxnSpPr>
            <a:stCxn id="39" idx="6"/>
            <a:endCxn id="42" idx="2"/>
          </p:cNvCxnSpPr>
          <p:nvPr/>
        </p:nvCxnSpPr>
        <p:spPr bwMode="auto">
          <a:xfrm>
            <a:off x="4788024" y="4221088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מחבר חץ ישר 26"/>
          <p:cNvCxnSpPr>
            <a:stCxn id="39" idx="1"/>
            <a:endCxn id="39" idx="7"/>
          </p:cNvCxnSpPr>
          <p:nvPr/>
        </p:nvCxnSpPr>
        <p:spPr bwMode="auto">
          <a:xfrm rot="5400000" flipH="1" flipV="1">
            <a:off x="4391980" y="3660998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אליפסה 44"/>
          <p:cNvSpPr/>
          <p:nvPr/>
        </p:nvSpPr>
        <p:spPr bwMode="auto">
          <a:xfrm>
            <a:off x="5544108" y="38970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83868" y="422108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3596686" y="5111896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4247964" y="3284984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49" name="TextBox 48"/>
          <p:cNvSpPr txBox="1"/>
          <p:nvPr/>
        </p:nvSpPr>
        <p:spPr>
          <a:xfrm>
            <a:off x="4943261" y="3897052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4932040" y="5481228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cxnSp>
        <p:nvCxnSpPr>
          <p:cNvPr id="51" name="מחבר חץ ישר 43"/>
          <p:cNvCxnSpPr>
            <a:stCxn id="52" idx="0"/>
            <a:endCxn id="38" idx="0"/>
          </p:cNvCxnSpPr>
          <p:nvPr/>
        </p:nvCxnSpPr>
        <p:spPr bwMode="auto">
          <a:xfrm rot="16200000" flipV="1">
            <a:off x="5112060" y="4725144"/>
            <a:ext cx="12700" cy="1512168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אליפסה 51"/>
          <p:cNvSpPr/>
          <p:nvPr/>
        </p:nvSpPr>
        <p:spPr bwMode="auto">
          <a:xfrm>
            <a:off x="5472100" y="54812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3" name="מחבר חץ ישר 52"/>
          <p:cNvCxnSpPr>
            <a:stCxn id="38" idx="6"/>
            <a:endCxn id="52" idx="2"/>
          </p:cNvCxnSpPr>
          <p:nvPr/>
        </p:nvCxnSpPr>
        <p:spPr bwMode="auto">
          <a:xfrm>
            <a:off x="4752020" y="5877272"/>
            <a:ext cx="72008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932040" y="4941168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sp>
        <p:nvSpPr>
          <p:cNvPr id="55" name="אליפסה 54"/>
          <p:cNvSpPr/>
          <p:nvPr/>
        </p:nvSpPr>
        <p:spPr bwMode="auto">
          <a:xfrm>
            <a:off x="5544108" y="556763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lexical analysis</a:t>
            </a:r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First part of compiler front-end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dirty="0" smtClean="0"/>
              <a:t>Convert stream of </a:t>
            </a:r>
            <a:r>
              <a:rPr lang="en-US" i="1" dirty="0" smtClean="0">
                <a:solidFill>
                  <a:schemeClr val="tx2"/>
                </a:solidFill>
              </a:rPr>
              <a:t>characters</a:t>
            </a:r>
            <a:r>
              <a:rPr lang="en-US" dirty="0" smtClean="0"/>
              <a:t> into stream of </a:t>
            </a:r>
            <a:r>
              <a:rPr lang="en-US" i="1" dirty="0" smtClean="0">
                <a:solidFill>
                  <a:srgbClr val="7030A0"/>
                </a:solidFill>
              </a:rPr>
              <a:t>tokens</a:t>
            </a:r>
          </a:p>
          <a:p>
            <a:pPr lvl="1"/>
            <a:r>
              <a:rPr lang="en-US" dirty="0" smtClean="0"/>
              <a:t>Split text into most basic meaningful strings</a:t>
            </a:r>
          </a:p>
          <a:p>
            <a:r>
              <a:rPr lang="en-US" dirty="0" smtClean="0"/>
              <a:t>Simplify input for syntax analysis</a:t>
            </a:r>
          </a:p>
        </p:txBody>
      </p:sp>
      <p:sp>
        <p:nvSpPr>
          <p:cNvPr id="16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C1CC-5472-411E-8A66-34548DAB8702}" type="slidenum">
              <a:rPr lang="he-IL"/>
              <a:pPr/>
              <a:t>4</a:t>
            </a:fld>
            <a:endParaRPr lang="en-US">
              <a:cs typeface="Tahoma" pitchFamily="34" charset="0"/>
            </a:endParaRPr>
          </a:p>
        </p:txBody>
      </p:sp>
      <p:grpSp>
        <p:nvGrpSpPr>
          <p:cNvPr id="13" name="קבוצה 12"/>
          <p:cNvGrpSpPr/>
          <p:nvPr/>
        </p:nvGrpSpPr>
        <p:grpSpPr>
          <a:xfrm>
            <a:off x="179512" y="2023680"/>
            <a:ext cx="8775700" cy="1477328"/>
            <a:chOff x="179512" y="2023680"/>
            <a:chExt cx="8775700" cy="1477328"/>
          </a:xfrm>
        </p:grpSpPr>
        <p:sp>
          <p:nvSpPr>
            <p:cNvPr id="208901" name="Text Box 5"/>
            <p:cNvSpPr txBox="1">
              <a:spLocks noChangeArrowheads="1"/>
            </p:cNvSpPr>
            <p:nvPr/>
          </p:nvSpPr>
          <p:spPr bwMode="auto">
            <a:xfrm>
              <a:off x="179512" y="2023680"/>
              <a:ext cx="1392238" cy="132343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rtl="0" eaLnBrk="0" hangingPunct="0">
                <a:spcBef>
                  <a:spcPct val="50000"/>
                </a:spcBef>
              </a:pPr>
              <a:r>
                <a:rPr kumimoji="1" lang="en-US" sz="2000" dirty="0" smtClean="0">
                  <a:cs typeface="Tahoma" pitchFamily="34" charset="0"/>
                </a:rPr>
                <a:t>High-level</a:t>
              </a:r>
              <a:r>
                <a:rPr kumimoji="1" lang="en-US" sz="2400" dirty="0">
                  <a:cs typeface="Tahoma" pitchFamily="34" charset="0"/>
                </a:rPr>
                <a:t/>
              </a:r>
              <a:br>
                <a:rPr kumimoji="1" lang="en-US" sz="2400" dirty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>Language</a:t>
              </a:r>
              <a:br>
                <a:rPr lang="en-US" sz="2000" dirty="0" smtClean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/>
              </a:r>
              <a:br>
                <a:rPr lang="en-US" sz="2000" dirty="0" smtClean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>(scheme)</a:t>
              </a:r>
              <a:endParaRPr lang="en-US" sz="2000" dirty="0">
                <a:cs typeface="Tahoma" pitchFamily="34" charset="0"/>
              </a:endParaRPr>
            </a:p>
          </p:txBody>
        </p:sp>
        <p:sp>
          <p:nvSpPr>
            <p:cNvPr id="208904" name="Text Box 8"/>
            <p:cNvSpPr txBox="1">
              <a:spLocks noChangeArrowheads="1"/>
            </p:cNvSpPr>
            <p:nvPr/>
          </p:nvSpPr>
          <p:spPr bwMode="auto">
            <a:xfrm>
              <a:off x="7261350" y="2023680"/>
              <a:ext cx="1693862" cy="1477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2000" dirty="0" smtClean="0"/>
                <a:t>Executable </a:t>
              </a:r>
              <a:endParaRPr lang="en-US" sz="2000" dirty="0"/>
            </a:p>
            <a:p>
              <a:pPr rtl="0" eaLnBrk="0" hangingPunct="0">
                <a:spcBef>
                  <a:spcPct val="50000"/>
                </a:spcBef>
              </a:pPr>
              <a:r>
                <a:rPr lang="en-US" sz="2000" dirty="0" smtClean="0"/>
                <a:t>Code</a:t>
              </a:r>
              <a:br>
                <a:rPr lang="en-US" sz="2000" dirty="0" smtClean="0"/>
              </a:br>
              <a:r>
                <a:rPr lang="en-US" sz="2000" dirty="0" smtClean="0"/>
                <a:t/>
              </a:r>
              <a:br>
                <a:rPr lang="en-US" sz="2000" dirty="0" smtClean="0"/>
              </a:br>
              <a:endParaRPr lang="en-US" sz="2000" dirty="0"/>
            </a:p>
          </p:txBody>
        </p:sp>
        <p:sp>
          <p:nvSpPr>
            <p:cNvPr id="208906" name="Text Box 10"/>
            <p:cNvSpPr txBox="1">
              <a:spLocks noChangeArrowheads="1"/>
            </p:cNvSpPr>
            <p:nvPr/>
          </p:nvSpPr>
          <p:spPr bwMode="auto">
            <a:xfrm>
              <a:off x="1809688" y="2023680"/>
              <a:ext cx="762000" cy="1447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tx2"/>
                  </a:solidFill>
                </a:rPr>
                <a:t>Lexical</a:t>
              </a:r>
              <a:br>
                <a:rPr lang="en-US" sz="1200">
                  <a:solidFill>
                    <a:schemeClr val="tx2"/>
                  </a:solidFill>
                </a:rPr>
              </a:br>
              <a:r>
                <a:rPr lang="en-US" sz="1200">
                  <a:solidFill>
                    <a:schemeClr val="tx2"/>
                  </a:solidFill>
                </a:rPr>
                <a:t>Analysis</a:t>
              </a:r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2673784" y="2023680"/>
              <a:ext cx="779463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1200"/>
                <a:t>Syntax Analysis</a:t>
              </a:r>
            </a:p>
            <a:p>
              <a:pPr rtl="0" eaLnBrk="0" hangingPunct="0">
                <a:spcBef>
                  <a:spcPct val="50000"/>
                </a:spcBef>
              </a:pPr>
              <a:r>
                <a:rPr lang="en-US" sz="1200"/>
                <a:t>Parsing</a:t>
              </a:r>
            </a:p>
          </p:txBody>
        </p:sp>
        <p:sp>
          <p:nvSpPr>
            <p:cNvPr id="208908" name="Text Box 12"/>
            <p:cNvSpPr txBox="1">
              <a:spLocks noChangeArrowheads="1"/>
            </p:cNvSpPr>
            <p:nvPr/>
          </p:nvSpPr>
          <p:spPr bwMode="auto">
            <a:xfrm>
              <a:off x="3573884" y="2023680"/>
              <a:ext cx="59055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1200"/>
                <a:t>AST</a:t>
              </a:r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4271094" y="2023680"/>
              <a:ext cx="74295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1200"/>
                <a:t>Symbol</a:t>
              </a:r>
              <a:br>
                <a:rPr lang="en-US" sz="1200"/>
              </a:br>
              <a:r>
                <a:rPr lang="en-US" sz="1200"/>
                <a:t>Table</a:t>
              </a:r>
              <a:br>
                <a:rPr lang="en-US" sz="1200"/>
              </a:br>
              <a:r>
                <a:rPr lang="en-US" sz="1200"/>
                <a:t>etc.</a:t>
              </a:r>
            </a:p>
          </p:txBody>
        </p:sp>
        <p:sp>
          <p:nvSpPr>
            <p:cNvPr id="208910" name="Text Box 14"/>
            <p:cNvSpPr txBox="1">
              <a:spLocks noChangeArrowheads="1"/>
            </p:cNvSpPr>
            <p:nvPr/>
          </p:nvSpPr>
          <p:spPr bwMode="auto">
            <a:xfrm>
              <a:off x="5137286" y="2023680"/>
              <a:ext cx="70485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1200"/>
                <a:t>Inter.</a:t>
              </a:r>
              <a:br>
                <a:rPr lang="en-US" sz="1200"/>
              </a:br>
              <a:r>
                <a:rPr lang="en-US" sz="1200"/>
                <a:t>Rep.</a:t>
              </a:r>
              <a:br>
                <a:rPr lang="en-US" sz="1200"/>
              </a:br>
              <a:r>
                <a:rPr lang="en-US" sz="1200"/>
                <a:t>(IR)</a:t>
              </a:r>
            </a:p>
          </p:txBody>
        </p:sp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5953088" y="2023680"/>
              <a:ext cx="106680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rtl="0" eaLnBrk="0" hangingPunct="0">
                <a:spcBef>
                  <a:spcPct val="50000"/>
                </a:spcBef>
              </a:pPr>
              <a:r>
                <a:rPr lang="en-US" sz="1200"/>
                <a:t>Code</a:t>
              </a:r>
              <a:br>
                <a:rPr lang="en-US" sz="1200"/>
              </a:br>
              <a:r>
                <a:rPr lang="en-US" sz="1200"/>
                <a:t>Generation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NFA+</a:t>
            </a:r>
            <a:r>
              <a:rPr lang="az-Cyrl-AZ" smtClean="0"/>
              <a:t>Є</a:t>
            </a:r>
            <a:r>
              <a:rPr lang="en-US" smtClean="0"/>
              <a:t> </a:t>
            </a:r>
            <a:r>
              <a:rPr lang="en-US" dirty="0" smtClean="0"/>
              <a:t>automata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079897"/>
          </a:xfrm>
        </p:spPr>
        <p:txBody>
          <a:bodyPr/>
          <a:lstStyle/>
          <a:p>
            <a:r>
              <a:rPr lang="az-Cyrl-AZ" dirty="0" smtClean="0"/>
              <a:t>Є</a:t>
            </a:r>
            <a:r>
              <a:rPr lang="en-US" dirty="0" smtClean="0"/>
              <a:t> transitions can “fire” without reading the input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40</a:t>
            </a:fld>
            <a:endParaRPr lang="en-US">
              <a:cs typeface="+mj-cs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אליפסה 50"/>
          <p:cNvSpPr/>
          <p:nvPr/>
        </p:nvSpPr>
        <p:spPr bwMode="auto">
          <a:xfrm>
            <a:off x="3995936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6"/>
            <a:endCxn id="51" idx="2"/>
          </p:cNvCxnSpPr>
          <p:nvPr/>
        </p:nvCxnSpPr>
        <p:spPr bwMode="auto">
          <a:xfrm>
            <a:off x="3491880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5013176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4453086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468914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35899" y="467984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407707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4689140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cxnSp>
        <p:nvCxnSpPr>
          <p:cNvPr id="28" name="מחבר חץ ישר 27"/>
          <p:cNvCxnSpPr>
            <a:stCxn id="51" idx="4"/>
            <a:endCxn id="54" idx="4"/>
          </p:cNvCxnSpPr>
          <p:nvPr/>
        </p:nvCxnSpPr>
        <p:spPr bwMode="auto">
          <a:xfrm rot="16200000" flipH="1">
            <a:off x="5130062" y="4671138"/>
            <a:ext cx="12700" cy="1476164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52014" y="5265204"/>
            <a:ext cx="322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az-Cyrl-AZ" dirty="0" smtClean="0"/>
              <a:t>Є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NFA+</a:t>
            </a:r>
            <a:r>
              <a:rPr lang="az-Cyrl-AZ" smtClean="0"/>
              <a:t>Є</a:t>
            </a:r>
            <a:r>
              <a:rPr lang="en-US" smtClean="0"/>
              <a:t> </a:t>
            </a:r>
            <a:r>
              <a:rPr lang="en-US" dirty="0" smtClean="0"/>
              <a:t>run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41</a:t>
            </a:fld>
            <a:endParaRPr lang="en-US">
              <a:cs typeface="+mj-cs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אליפסה 50"/>
          <p:cNvSpPr/>
          <p:nvPr/>
        </p:nvSpPr>
        <p:spPr bwMode="auto">
          <a:xfrm>
            <a:off x="3995936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6"/>
            <a:endCxn id="51" idx="2"/>
          </p:cNvCxnSpPr>
          <p:nvPr/>
        </p:nvCxnSpPr>
        <p:spPr bwMode="auto">
          <a:xfrm>
            <a:off x="3491880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5013176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4453086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468914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35899" y="467984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407707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4689140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graphicFrame>
        <p:nvGraphicFramePr>
          <p:cNvPr id="26" name="טבלה 25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מחבר חץ ישר 27"/>
          <p:cNvCxnSpPr>
            <a:stCxn id="51" idx="4"/>
            <a:endCxn id="54" idx="4"/>
          </p:cNvCxnSpPr>
          <p:nvPr/>
        </p:nvCxnSpPr>
        <p:spPr bwMode="auto">
          <a:xfrm rot="16200000" flipH="1">
            <a:off x="5130062" y="4671138"/>
            <a:ext cx="12700" cy="1476164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52014" y="5265204"/>
            <a:ext cx="322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az-Cyrl-AZ" dirty="0" smtClean="0"/>
              <a:t>Є</a:t>
            </a:r>
            <a:endParaRPr lang="he-IL" dirty="0"/>
          </a:p>
        </p:txBody>
      </p:sp>
      <p:sp>
        <p:nvSpPr>
          <p:cNvPr id="35" name="חץ למעלה 34"/>
          <p:cNvSpPr/>
          <p:nvPr/>
        </p:nvSpPr>
        <p:spPr bwMode="auto">
          <a:xfrm>
            <a:off x="3059832" y="2780928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NFA+</a:t>
            </a:r>
            <a:r>
              <a:rPr lang="az-Cyrl-AZ" smtClean="0"/>
              <a:t>Є</a:t>
            </a:r>
            <a:r>
              <a:rPr lang="en-US" smtClean="0"/>
              <a:t> </a:t>
            </a:r>
            <a:r>
              <a:rPr lang="en-US" dirty="0" smtClean="0"/>
              <a:t>run example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079897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az-Cyrl-AZ" dirty="0" smtClean="0"/>
              <a:t>Є</a:t>
            </a:r>
            <a:r>
              <a:rPr lang="en-US" dirty="0" smtClean="0"/>
              <a:t> transition can non-deterministically take place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42</a:t>
            </a:fld>
            <a:endParaRPr lang="en-US">
              <a:cs typeface="+mj-cs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אליפסה 50"/>
          <p:cNvSpPr/>
          <p:nvPr/>
        </p:nvSpPr>
        <p:spPr bwMode="auto">
          <a:xfrm>
            <a:off x="3995936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6"/>
            <a:endCxn id="51" idx="2"/>
          </p:cNvCxnSpPr>
          <p:nvPr/>
        </p:nvCxnSpPr>
        <p:spPr bwMode="auto">
          <a:xfrm>
            <a:off x="3491880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5013176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4453086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468914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35899" y="467984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407707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4689140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graphicFrame>
        <p:nvGraphicFramePr>
          <p:cNvPr id="26" name="טבלה 25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מחבר חץ ישר 27"/>
          <p:cNvCxnSpPr>
            <a:stCxn id="51" idx="4"/>
            <a:endCxn id="54" idx="4"/>
          </p:cNvCxnSpPr>
          <p:nvPr/>
        </p:nvCxnSpPr>
        <p:spPr bwMode="auto">
          <a:xfrm rot="16200000" flipH="1">
            <a:off x="5130062" y="4671138"/>
            <a:ext cx="12700" cy="1476164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52014" y="5265204"/>
            <a:ext cx="322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az-Cyrl-AZ" dirty="0" smtClean="0"/>
              <a:t>Є</a:t>
            </a:r>
            <a:endParaRPr lang="he-IL" dirty="0"/>
          </a:p>
        </p:txBody>
      </p:sp>
      <p:sp>
        <p:nvSpPr>
          <p:cNvPr id="35" name="חץ למעלה 34"/>
          <p:cNvSpPr/>
          <p:nvPr/>
        </p:nvSpPr>
        <p:spPr bwMode="auto">
          <a:xfrm>
            <a:off x="4319972" y="2780928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NFA+</a:t>
            </a:r>
            <a:r>
              <a:rPr lang="az-Cyrl-AZ" smtClean="0"/>
              <a:t>Є</a:t>
            </a:r>
            <a:r>
              <a:rPr lang="en-US" smtClean="0"/>
              <a:t> </a:t>
            </a:r>
            <a:r>
              <a:rPr lang="en-US" dirty="0" smtClean="0"/>
              <a:t>run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43</a:t>
            </a:fld>
            <a:endParaRPr lang="en-US">
              <a:cs typeface="+mj-cs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אליפסה 50"/>
          <p:cNvSpPr/>
          <p:nvPr/>
        </p:nvSpPr>
        <p:spPr bwMode="auto">
          <a:xfrm>
            <a:off x="3995936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6"/>
            <a:endCxn id="51" idx="2"/>
          </p:cNvCxnSpPr>
          <p:nvPr/>
        </p:nvCxnSpPr>
        <p:spPr bwMode="auto">
          <a:xfrm>
            <a:off x="3491880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5013176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4453086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468914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35899" y="467984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407707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4689140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graphicFrame>
        <p:nvGraphicFramePr>
          <p:cNvPr id="26" name="טבלה 25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מחבר חץ ישר 27"/>
          <p:cNvCxnSpPr>
            <a:stCxn id="51" idx="4"/>
            <a:endCxn id="54" idx="4"/>
          </p:cNvCxnSpPr>
          <p:nvPr/>
        </p:nvCxnSpPr>
        <p:spPr bwMode="auto">
          <a:xfrm rot="16200000" flipH="1">
            <a:off x="5130062" y="4671138"/>
            <a:ext cx="12700" cy="1476164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52014" y="5265204"/>
            <a:ext cx="322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az-Cyrl-AZ" dirty="0" smtClean="0"/>
              <a:t>Є</a:t>
            </a:r>
            <a:endParaRPr lang="he-IL" dirty="0"/>
          </a:p>
        </p:txBody>
      </p:sp>
      <p:sp>
        <p:nvSpPr>
          <p:cNvPr id="35" name="חץ למעלה 34"/>
          <p:cNvSpPr/>
          <p:nvPr/>
        </p:nvSpPr>
        <p:spPr bwMode="auto">
          <a:xfrm>
            <a:off x="4319972" y="2780928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NFA+</a:t>
            </a:r>
            <a:r>
              <a:rPr lang="az-Cyrl-AZ" smtClean="0"/>
              <a:t>Є</a:t>
            </a:r>
            <a:r>
              <a:rPr lang="en-US" smtClean="0"/>
              <a:t> </a:t>
            </a:r>
            <a:r>
              <a:rPr lang="en-US" dirty="0" smtClean="0"/>
              <a:t>run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44</a:t>
            </a:fld>
            <a:endParaRPr lang="en-US">
              <a:cs typeface="+mj-cs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אליפסה 50"/>
          <p:cNvSpPr/>
          <p:nvPr/>
        </p:nvSpPr>
        <p:spPr bwMode="auto">
          <a:xfrm>
            <a:off x="3995936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6"/>
            <a:endCxn id="51" idx="2"/>
          </p:cNvCxnSpPr>
          <p:nvPr/>
        </p:nvCxnSpPr>
        <p:spPr bwMode="auto">
          <a:xfrm>
            <a:off x="3491880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5013176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4453086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468914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35899" y="467984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407707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4689140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graphicFrame>
        <p:nvGraphicFramePr>
          <p:cNvPr id="26" name="טבלה 25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מחבר חץ ישר 27"/>
          <p:cNvCxnSpPr>
            <a:stCxn id="51" idx="4"/>
            <a:endCxn id="54" idx="4"/>
          </p:cNvCxnSpPr>
          <p:nvPr/>
        </p:nvCxnSpPr>
        <p:spPr bwMode="auto">
          <a:xfrm rot="16200000" flipH="1">
            <a:off x="5130062" y="4671138"/>
            <a:ext cx="12700" cy="1476164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52014" y="5265204"/>
            <a:ext cx="322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az-Cyrl-AZ" dirty="0" smtClean="0"/>
              <a:t>Є</a:t>
            </a:r>
            <a:endParaRPr lang="he-IL" dirty="0"/>
          </a:p>
        </p:txBody>
      </p:sp>
      <p:sp>
        <p:nvSpPr>
          <p:cNvPr id="35" name="חץ למעלה 34"/>
          <p:cNvSpPr/>
          <p:nvPr/>
        </p:nvSpPr>
        <p:spPr bwMode="auto">
          <a:xfrm>
            <a:off x="5616116" y="2780928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NFA+</a:t>
            </a:r>
            <a:r>
              <a:rPr lang="az-Cyrl-AZ" smtClean="0"/>
              <a:t>Є</a:t>
            </a:r>
            <a:r>
              <a:rPr lang="en-US" smtClean="0"/>
              <a:t> </a:t>
            </a:r>
            <a:r>
              <a:rPr lang="en-US" dirty="0" smtClean="0"/>
              <a:t>run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45</a:t>
            </a:fld>
            <a:endParaRPr lang="en-US">
              <a:cs typeface="+mj-cs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אליפסה 50"/>
          <p:cNvSpPr/>
          <p:nvPr/>
        </p:nvSpPr>
        <p:spPr bwMode="auto">
          <a:xfrm>
            <a:off x="3995936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6"/>
            <a:endCxn id="51" idx="2"/>
          </p:cNvCxnSpPr>
          <p:nvPr/>
        </p:nvCxnSpPr>
        <p:spPr bwMode="auto">
          <a:xfrm>
            <a:off x="3491880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5013176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4453086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468914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35899" y="467984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407707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4689140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graphicFrame>
        <p:nvGraphicFramePr>
          <p:cNvPr id="26" name="טבלה 25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מחבר חץ ישר 27"/>
          <p:cNvCxnSpPr>
            <a:stCxn id="51" idx="4"/>
            <a:endCxn id="54" idx="4"/>
          </p:cNvCxnSpPr>
          <p:nvPr/>
        </p:nvCxnSpPr>
        <p:spPr bwMode="auto">
          <a:xfrm rot="16200000" flipH="1">
            <a:off x="5130062" y="4671138"/>
            <a:ext cx="12700" cy="1476164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52014" y="5265204"/>
            <a:ext cx="322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az-Cyrl-AZ" dirty="0" smtClean="0"/>
              <a:t>Є</a:t>
            </a:r>
            <a:endParaRPr lang="he-IL" dirty="0"/>
          </a:p>
        </p:txBody>
      </p:sp>
      <p:sp>
        <p:nvSpPr>
          <p:cNvPr id="35" name="חץ למעלה 34"/>
          <p:cNvSpPr/>
          <p:nvPr/>
        </p:nvSpPr>
        <p:spPr bwMode="auto">
          <a:xfrm>
            <a:off x="5616116" y="2780928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NFA+</a:t>
            </a:r>
            <a:r>
              <a:rPr lang="az-Cyrl-AZ" smtClean="0"/>
              <a:t>Є</a:t>
            </a:r>
            <a:r>
              <a:rPr lang="en-US" smtClean="0"/>
              <a:t> </a:t>
            </a:r>
            <a:r>
              <a:rPr lang="en-US" dirty="0" smtClean="0"/>
              <a:t>run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46</a:t>
            </a:fld>
            <a:endParaRPr lang="en-US">
              <a:cs typeface="+mj-cs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2699792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49404" y="482851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9" name="מחבר חץ ישר 48"/>
          <p:cNvCxnSpPr>
            <a:stCxn id="48" idx="3"/>
            <a:endCxn id="47" idx="2"/>
          </p:cNvCxnSpPr>
          <p:nvPr/>
        </p:nvCxnSpPr>
        <p:spPr bwMode="auto">
          <a:xfrm>
            <a:off x="2195736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אליפסה 50"/>
          <p:cNvSpPr/>
          <p:nvPr/>
        </p:nvSpPr>
        <p:spPr bwMode="auto">
          <a:xfrm>
            <a:off x="3995936" y="461713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2" name="מחבר חץ ישר 51"/>
          <p:cNvCxnSpPr>
            <a:stCxn id="47" idx="6"/>
            <a:endCxn id="51" idx="2"/>
          </p:cNvCxnSpPr>
          <p:nvPr/>
        </p:nvCxnSpPr>
        <p:spPr bwMode="auto">
          <a:xfrm>
            <a:off x="3491880" y="501317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אליפסה 53"/>
          <p:cNvSpPr/>
          <p:nvPr/>
        </p:nvSpPr>
        <p:spPr bwMode="auto">
          <a:xfrm>
            <a:off x="5472100" y="4617132"/>
            <a:ext cx="79208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55" name="מחבר חץ ישר 54"/>
          <p:cNvCxnSpPr>
            <a:stCxn id="51" idx="6"/>
            <a:endCxn id="54" idx="2"/>
          </p:cNvCxnSpPr>
          <p:nvPr/>
        </p:nvCxnSpPr>
        <p:spPr bwMode="auto">
          <a:xfrm>
            <a:off x="4788024" y="5013176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מחבר חץ ישר 26"/>
          <p:cNvCxnSpPr>
            <a:stCxn id="51" idx="1"/>
            <a:endCxn id="51" idx="7"/>
          </p:cNvCxnSpPr>
          <p:nvPr/>
        </p:nvCxnSpPr>
        <p:spPr bwMode="auto">
          <a:xfrm rot="5400000" flipH="1" flipV="1">
            <a:off x="4391980" y="4453086"/>
            <a:ext cx="12700" cy="560090"/>
          </a:xfrm>
          <a:prstGeom prst="curvedConnector3">
            <a:avLst>
              <a:gd name="adj1" fmla="val 271337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אליפסה 56"/>
          <p:cNvSpPr/>
          <p:nvPr/>
        </p:nvSpPr>
        <p:spPr bwMode="auto">
          <a:xfrm>
            <a:off x="5544108" y="468914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35899" y="467984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247964" y="4077072"/>
            <a:ext cx="3129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4943261" y="4689140"/>
            <a:ext cx="29046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c</a:t>
            </a:r>
            <a:endParaRPr lang="he-IL" dirty="0"/>
          </a:p>
        </p:txBody>
      </p:sp>
      <p:graphicFrame>
        <p:nvGraphicFramePr>
          <p:cNvPr id="26" name="טבלה 25"/>
          <p:cNvGraphicFramePr>
            <a:graphicFrameLocks noGrp="1"/>
          </p:cNvGraphicFramePr>
          <p:nvPr/>
        </p:nvGraphicFramePr>
        <p:xfrm>
          <a:off x="2663788" y="2312876"/>
          <a:ext cx="3816426" cy="370840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272142"/>
                <a:gridCol w="1272142"/>
                <a:gridCol w="1272142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מחבר חץ ישר 27"/>
          <p:cNvCxnSpPr>
            <a:stCxn id="51" idx="4"/>
            <a:endCxn id="54" idx="4"/>
          </p:cNvCxnSpPr>
          <p:nvPr/>
        </p:nvCxnSpPr>
        <p:spPr bwMode="auto">
          <a:xfrm rot="16200000" flipH="1">
            <a:off x="5130062" y="4671138"/>
            <a:ext cx="12700" cy="1476164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952014" y="5265204"/>
            <a:ext cx="322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az-Cyrl-AZ" dirty="0" smtClean="0"/>
              <a:t>Є</a:t>
            </a:r>
            <a:endParaRPr lang="he-IL" dirty="0"/>
          </a:p>
        </p:txBody>
      </p:sp>
      <p:sp>
        <p:nvSpPr>
          <p:cNvPr id="35" name="חץ למעלה 34"/>
          <p:cNvSpPr/>
          <p:nvPr/>
        </p:nvSpPr>
        <p:spPr bwMode="auto">
          <a:xfrm>
            <a:off x="6588224" y="2780928"/>
            <a:ext cx="468052" cy="46805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0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1079897"/>
          </a:xfrm>
        </p:spPr>
        <p:txBody>
          <a:bodyPr/>
          <a:lstStyle/>
          <a:p>
            <a:r>
              <a:rPr lang="en-US" dirty="0" smtClean="0"/>
              <a:t>Word accepted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-exp vs. automata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 declarative</a:t>
            </a:r>
          </a:p>
          <a:p>
            <a:pPr lvl="1"/>
            <a:r>
              <a:rPr lang="en-US" dirty="0" smtClean="0"/>
              <a:t>Offer compact way to define a regular language </a:t>
            </a:r>
            <a:r>
              <a:rPr lang="en-US" i="1" dirty="0" smtClean="0"/>
              <a:t>by humans</a:t>
            </a:r>
            <a:endParaRPr lang="en-US" dirty="0" smtClean="0"/>
          </a:p>
          <a:p>
            <a:pPr lvl="1"/>
            <a:r>
              <a:rPr lang="en-US" dirty="0" smtClean="0"/>
              <a:t>Don’t offer direct way to check whether a given word is in the language</a:t>
            </a:r>
          </a:p>
          <a:p>
            <a:r>
              <a:rPr lang="en-US" dirty="0" smtClean="0"/>
              <a:t>Automata are operative</a:t>
            </a:r>
          </a:p>
          <a:p>
            <a:pPr lvl="1"/>
            <a:r>
              <a:rPr lang="en-US" dirty="0" smtClean="0"/>
              <a:t>Define an </a:t>
            </a:r>
            <a:r>
              <a:rPr lang="en-US" i="1" dirty="0" smtClean="0"/>
              <a:t>algorithm</a:t>
            </a:r>
            <a:r>
              <a:rPr lang="en-US" dirty="0" smtClean="0"/>
              <a:t> for deciding whether a given word is in a regular language</a:t>
            </a:r>
          </a:p>
          <a:p>
            <a:pPr lvl="1"/>
            <a:r>
              <a:rPr lang="en-US" dirty="0" smtClean="0"/>
              <a:t>Not a natural notation for humans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47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reg. exp. to automata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Theorem: </a:t>
            </a:r>
            <a:r>
              <a:rPr lang="en-US" i="1" dirty="0" smtClean="0"/>
              <a:t>there is an algorithm to build </a:t>
            </a:r>
            <a:r>
              <a:rPr lang="en-US" i="1" smtClean="0"/>
              <a:t>an NFA+</a:t>
            </a:r>
            <a:r>
              <a:rPr lang="az-Cyrl-AZ" i="1" smtClean="0"/>
              <a:t>Є</a:t>
            </a:r>
            <a:r>
              <a:rPr lang="en-US" i="1" smtClean="0"/>
              <a:t> </a:t>
            </a:r>
            <a:r>
              <a:rPr lang="en-US" i="1" dirty="0" smtClean="0"/>
              <a:t>automaton for any regular expression</a:t>
            </a:r>
          </a:p>
          <a:p>
            <a:r>
              <a:rPr lang="en-US" dirty="0" smtClean="0"/>
              <a:t>Proof: </a:t>
            </a:r>
            <a:r>
              <a:rPr lang="en-US" i="1" dirty="0" smtClean="0"/>
              <a:t>by induction on the structure of the regular expression</a:t>
            </a:r>
          </a:p>
          <a:p>
            <a:pPr lvl="1"/>
            <a:r>
              <a:rPr lang="en-US" i="1" dirty="0" smtClean="0"/>
              <a:t>For each sub-expression R we build an automaton with exactly one start state and one accepting state</a:t>
            </a:r>
          </a:p>
          <a:p>
            <a:pPr lvl="1"/>
            <a:r>
              <a:rPr lang="en-US" i="1" dirty="0" smtClean="0"/>
              <a:t>Start state has no incoming transitions</a:t>
            </a:r>
          </a:p>
          <a:p>
            <a:pPr lvl="1"/>
            <a:r>
              <a:rPr lang="en-US" i="1" dirty="0" smtClean="0"/>
              <a:t>Accepting state has no outgoing transitions</a:t>
            </a:r>
            <a:endParaRPr lang="he-IL" i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48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reg. exp. to automata</a:t>
            </a:r>
            <a:endParaRPr lang="he-IL" dirty="0"/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2736081"/>
          </a:xfrm>
        </p:spPr>
        <p:txBody>
          <a:bodyPr/>
          <a:lstStyle/>
          <a:p>
            <a:r>
              <a:rPr lang="en-US" dirty="0" smtClean="0"/>
              <a:t>Theorem: </a:t>
            </a:r>
            <a:r>
              <a:rPr lang="en-US" i="1" dirty="0" smtClean="0"/>
              <a:t>there is an algorithm to build </a:t>
            </a:r>
            <a:r>
              <a:rPr lang="en-US" i="1" smtClean="0"/>
              <a:t>an NFA+</a:t>
            </a:r>
            <a:r>
              <a:rPr lang="az-Cyrl-AZ" i="1" smtClean="0"/>
              <a:t>Є</a:t>
            </a:r>
            <a:r>
              <a:rPr lang="en-US" i="1" smtClean="0"/>
              <a:t> </a:t>
            </a:r>
            <a:r>
              <a:rPr lang="en-US" i="1" dirty="0" smtClean="0"/>
              <a:t>automaton for any regular expression</a:t>
            </a:r>
          </a:p>
          <a:p>
            <a:r>
              <a:rPr lang="en-US" dirty="0" smtClean="0"/>
              <a:t>Proof: </a:t>
            </a:r>
            <a:r>
              <a:rPr lang="en-US" i="1" dirty="0" smtClean="0"/>
              <a:t>by induction on the structure of the regular expression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49</a:t>
            </a:fld>
            <a:endParaRPr lang="en-US">
              <a:cs typeface="+mj-cs"/>
            </a:endParaRPr>
          </a:p>
        </p:txBody>
      </p:sp>
      <p:sp>
        <p:nvSpPr>
          <p:cNvPr id="6" name="אליפסה 5"/>
          <p:cNvSpPr/>
          <p:nvPr/>
        </p:nvSpPr>
        <p:spPr bwMode="auto">
          <a:xfrm>
            <a:off x="2483768" y="4689140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380" y="4900518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8" name="מחבר חץ ישר 7"/>
          <p:cNvCxnSpPr>
            <a:stCxn id="7" idx="3"/>
            <a:endCxn id="6" idx="2"/>
          </p:cNvCxnSpPr>
          <p:nvPr/>
        </p:nvCxnSpPr>
        <p:spPr bwMode="auto">
          <a:xfrm>
            <a:off x="1979712" y="5085184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אליפסה 8"/>
          <p:cNvSpPr/>
          <p:nvPr/>
        </p:nvSpPr>
        <p:spPr bwMode="auto">
          <a:xfrm>
            <a:off x="6444208" y="4689140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0" name="מחבר חץ ישר 9"/>
          <p:cNvCxnSpPr>
            <a:stCxn id="6" idx="6"/>
            <a:endCxn id="13" idx="2"/>
          </p:cNvCxnSpPr>
          <p:nvPr/>
        </p:nvCxnSpPr>
        <p:spPr bwMode="auto">
          <a:xfrm>
            <a:off x="3275856" y="5085184"/>
            <a:ext cx="761556" cy="13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1" name="אליפסה 10"/>
          <p:cNvSpPr/>
          <p:nvPr/>
        </p:nvSpPr>
        <p:spPr bwMode="auto">
          <a:xfrm>
            <a:off x="6528408" y="476114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ענן 12"/>
          <p:cNvSpPr/>
          <p:nvPr/>
        </p:nvSpPr>
        <p:spPr bwMode="auto">
          <a:xfrm>
            <a:off x="4031940" y="4629324"/>
            <a:ext cx="1764196" cy="9144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5" name="מחבר חץ ישר 14"/>
          <p:cNvCxnSpPr>
            <a:stCxn id="13" idx="0"/>
            <a:endCxn id="9" idx="2"/>
          </p:cNvCxnSpPr>
          <p:nvPr/>
        </p:nvCxnSpPr>
        <p:spPr bwMode="auto">
          <a:xfrm flipV="1">
            <a:off x="5794666" y="5085184"/>
            <a:ext cx="649542" cy="134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scanning to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</a:t>
            </a:fld>
            <a:endParaRPr lang="en-US"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81425" y="1089025"/>
            <a:ext cx="1763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 * x)</a:t>
            </a:r>
          </a:p>
        </p:txBody>
      </p:sp>
      <p:graphicFrame>
        <p:nvGraphicFramePr>
          <p:cNvPr id="6" name="Group 76"/>
          <p:cNvGraphicFramePr>
            <a:graphicFrameLocks noGrp="1"/>
          </p:cNvGraphicFramePr>
          <p:nvPr/>
        </p:nvGraphicFramePr>
        <p:xfrm>
          <a:off x="1992313" y="3249613"/>
          <a:ext cx="5711825" cy="288925"/>
        </p:xfrm>
        <a:graphic>
          <a:graphicData uri="http://schemas.openxmlformats.org/drawingml/2006/table">
            <a:tbl>
              <a:tblPr rtl="1"/>
              <a:tblGrid>
                <a:gridCol w="815975"/>
                <a:gridCol w="815975"/>
                <a:gridCol w="815975"/>
                <a:gridCol w="815975"/>
                <a:gridCol w="815975"/>
                <a:gridCol w="815975"/>
                <a:gridCol w="81597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+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4041775" y="1908175"/>
            <a:ext cx="1143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1600"/>
              <a:t>Lexical </a:t>
            </a:r>
            <a:br>
              <a:rPr lang="en-US" sz="1600"/>
            </a:br>
            <a:r>
              <a:rPr lang="en-US" sz="1600"/>
              <a:t>Analyzer</a:t>
            </a: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4500563" y="1485900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87338" y="1125538"/>
            <a:ext cx="1497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i="1" dirty="0"/>
              <a:t>program text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23850" y="31781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i="1" dirty="0"/>
              <a:t>token stream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4498975" y="2817813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12" name="Oval 25"/>
          <p:cNvSpPr>
            <a:spLocks noChangeArrowheads="1"/>
          </p:cNvSpPr>
          <p:nvPr/>
        </p:nvSpPr>
        <p:spPr bwMode="auto">
          <a:xfrm>
            <a:off x="4040188" y="4067175"/>
            <a:ext cx="1143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1600"/>
              <a:t>Parser</a:t>
            </a: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4502150" y="3681413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468313" y="3824288"/>
            <a:ext cx="1295400" cy="17399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pt-BR" dirty="0">
                <a:latin typeface="Times New Roman" pitchFamily="18" charset="0"/>
                <a:cs typeface="Times New Roman" pitchFamily="18" charset="0"/>
              </a:rPr>
              <a:t>Grammar: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pt-BR" dirty="0">
                <a:solidFill>
                  <a:srgbClr val="F02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rtl="0" eaLnBrk="0" hangingPunct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num</a:t>
            </a:r>
          </a:p>
          <a:p>
            <a:pPr algn="l" rtl="0" eaLnBrk="0" hangingPunct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pt-BR" smtClean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076700" y="5314950"/>
            <a:ext cx="1277938" cy="1430338"/>
            <a:chOff x="2568" y="3348"/>
            <a:chExt cx="805" cy="901"/>
          </a:xfrm>
        </p:grpSpPr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2796" y="3348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400" smtClean="0"/>
                <a:t>+</a:t>
              </a:r>
              <a:endParaRPr lang="en-US" sz="1400" dirty="0"/>
            </a:p>
          </p:txBody>
        </p:sp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2568" y="3677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400"/>
                <a:t>num</a:t>
              </a:r>
            </a:p>
          </p:txBody>
        </p: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2845" y="4055"/>
              <a:ext cx="3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400" dirty="0" smtClean="0"/>
                <a:t>num</a:t>
              </a:r>
              <a:endParaRPr lang="en-US" sz="1400" dirty="0"/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3202" y="4055"/>
              <a:ext cx="1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400"/>
                <a:t>x</a:t>
              </a:r>
            </a:p>
          </p:txBody>
        </p:sp>
        <p:cxnSp>
          <p:nvCxnSpPr>
            <p:cNvPr id="46" name="AutoShape 5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2735" y="3540"/>
              <a:ext cx="160" cy="137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60"/>
            <p:cNvCxnSpPr>
              <a:cxnSpLocks noChangeShapeType="1"/>
              <a:stCxn id="42" idx="2"/>
              <a:endCxn id="50" idx="0"/>
            </p:cNvCxnSpPr>
            <p:nvPr/>
          </p:nvCxnSpPr>
          <p:spPr bwMode="auto">
            <a:xfrm>
              <a:off x="2895" y="3540"/>
              <a:ext cx="238" cy="189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61"/>
            <p:cNvCxnSpPr>
              <a:cxnSpLocks noChangeShapeType="1"/>
              <a:stCxn id="50" idx="2"/>
              <a:endCxn id="44" idx="0"/>
            </p:cNvCxnSpPr>
            <p:nvPr/>
          </p:nvCxnSpPr>
          <p:spPr bwMode="auto">
            <a:xfrm flipH="1">
              <a:off x="3014" y="3921"/>
              <a:ext cx="119" cy="134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62"/>
            <p:cNvCxnSpPr>
              <a:cxnSpLocks noChangeShapeType="1"/>
              <a:stCxn id="50" idx="2"/>
              <a:endCxn id="45" idx="0"/>
            </p:cNvCxnSpPr>
            <p:nvPr/>
          </p:nvCxnSpPr>
          <p:spPr bwMode="auto">
            <a:xfrm>
              <a:off x="3133" y="3921"/>
              <a:ext cx="155" cy="134"/>
            </a:xfrm>
            <a:prstGeom prst="straightConnector1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3044" y="3729"/>
              <a:ext cx="1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400"/>
                <a:t>*</a:t>
              </a:r>
            </a:p>
          </p:txBody>
        </p:sp>
      </p:grpSp>
      <p:sp>
        <p:nvSpPr>
          <p:cNvPr id="51" name="AutoShape 64"/>
          <p:cNvSpPr>
            <a:spLocks noChangeArrowheads="1"/>
          </p:cNvSpPr>
          <p:nvPr/>
        </p:nvSpPr>
        <p:spPr bwMode="auto">
          <a:xfrm>
            <a:off x="4498975" y="4976813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5184068" y="5337212"/>
            <a:ext cx="2278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i="1" dirty="0"/>
              <a:t>Abstract </a:t>
            </a:r>
            <a:r>
              <a:rPr lang="en-US" i="1" dirty="0" smtClean="0"/>
              <a:t>Syntax Tree</a:t>
            </a:r>
            <a:endParaRPr lang="en-US" i="1" dirty="0"/>
          </a:p>
        </p:txBody>
      </p:sp>
      <p:sp>
        <p:nvSpPr>
          <p:cNvPr id="54" name="AutoShape 67"/>
          <p:cNvSpPr>
            <a:spLocks noChangeArrowheads="1"/>
          </p:cNvSpPr>
          <p:nvPr/>
        </p:nvSpPr>
        <p:spPr bwMode="auto">
          <a:xfrm rot="3033179">
            <a:off x="3833813" y="4779963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55" name="Text Box 68"/>
          <p:cNvSpPr txBox="1">
            <a:spLocks noChangeArrowheads="1"/>
          </p:cNvSpPr>
          <p:nvPr/>
        </p:nvSpPr>
        <p:spPr bwMode="auto">
          <a:xfrm>
            <a:off x="4659313" y="4960938"/>
            <a:ext cx="493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1200"/>
              <a:t>valid</a:t>
            </a:r>
          </a:p>
        </p:txBody>
      </p:sp>
      <p:sp>
        <p:nvSpPr>
          <p:cNvPr id="56" name="Text Box 70"/>
          <p:cNvSpPr txBox="1">
            <a:spLocks noChangeArrowheads="1"/>
          </p:cNvSpPr>
          <p:nvPr/>
        </p:nvSpPr>
        <p:spPr bwMode="auto">
          <a:xfrm>
            <a:off x="3240088" y="5013325"/>
            <a:ext cx="620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200">
                <a:solidFill>
                  <a:schemeClr val="hlink"/>
                </a:solidFill>
              </a:rPr>
              <a:t>syntax</a:t>
            </a:r>
            <a:br>
              <a:rPr lang="en-US" sz="1200">
                <a:solidFill>
                  <a:schemeClr val="hlink"/>
                </a:solidFill>
              </a:rPr>
            </a:br>
            <a:r>
              <a:rPr lang="en-US" sz="1200">
                <a:solidFill>
                  <a:schemeClr val="hlink"/>
                </a:solidFill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50</a:t>
            </a:fld>
            <a:endParaRPr lang="en-US"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4155" y="243188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2400" dirty="0" smtClean="0"/>
              <a:t>R = </a:t>
            </a:r>
            <a:r>
              <a:rPr lang="en-US" sz="2400" dirty="0">
                <a:sym typeface="Symbol" pitchFamily="18" charset="2"/>
              </a:rPr>
              <a:t>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9" name="Rounded Rectangle 12"/>
          <p:cNvSpPr/>
          <p:nvPr/>
        </p:nvSpPr>
        <p:spPr>
          <a:xfrm>
            <a:off x="791580" y="2057400"/>
            <a:ext cx="7262545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33354" y="4208658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2400" dirty="0" smtClean="0"/>
              <a:t>R = </a:t>
            </a:r>
            <a:r>
              <a:rPr lang="en-US" sz="2400" dirty="0" smtClean="0">
                <a:sym typeface="Symbol"/>
              </a:rPr>
              <a:t>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9" name="Rounded Rectangle 21"/>
          <p:cNvSpPr/>
          <p:nvPr/>
        </p:nvSpPr>
        <p:spPr>
          <a:xfrm>
            <a:off x="791580" y="3834172"/>
            <a:ext cx="7262545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7" name="אליפסה 26"/>
          <p:cNvSpPr/>
          <p:nvPr/>
        </p:nvSpPr>
        <p:spPr bwMode="auto">
          <a:xfrm>
            <a:off x="4332784" y="225763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82396" y="2469014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29" name="מחבר חץ ישר 28"/>
          <p:cNvCxnSpPr>
            <a:stCxn id="28" idx="3"/>
            <a:endCxn id="27" idx="2"/>
          </p:cNvCxnSpPr>
          <p:nvPr/>
        </p:nvCxnSpPr>
        <p:spPr bwMode="auto">
          <a:xfrm>
            <a:off x="3828728" y="2653680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5808948" y="225763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3" name="מחבר חץ ישר 32"/>
          <p:cNvCxnSpPr>
            <a:stCxn id="27" idx="6"/>
            <a:endCxn id="32" idx="2"/>
          </p:cNvCxnSpPr>
          <p:nvPr/>
        </p:nvCxnSpPr>
        <p:spPr bwMode="auto">
          <a:xfrm>
            <a:off x="5124872" y="2653680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אליפסה 34"/>
          <p:cNvSpPr/>
          <p:nvPr/>
        </p:nvSpPr>
        <p:spPr bwMode="auto">
          <a:xfrm>
            <a:off x="5880956" y="2329644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82513" y="2329644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42" name="אליפסה 41"/>
          <p:cNvSpPr/>
          <p:nvPr/>
        </p:nvSpPr>
        <p:spPr bwMode="auto">
          <a:xfrm>
            <a:off x="4331044" y="4030960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0656" y="4242338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44" name="מחבר חץ ישר 43"/>
          <p:cNvCxnSpPr>
            <a:stCxn id="43" idx="3"/>
            <a:endCxn id="42" idx="2"/>
          </p:cNvCxnSpPr>
          <p:nvPr/>
        </p:nvCxnSpPr>
        <p:spPr bwMode="auto">
          <a:xfrm>
            <a:off x="3826988" y="4427004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אליפסה 44"/>
          <p:cNvSpPr/>
          <p:nvPr/>
        </p:nvSpPr>
        <p:spPr bwMode="auto">
          <a:xfrm>
            <a:off x="5807208" y="4030960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46" name="מחבר חץ ישר 45"/>
          <p:cNvCxnSpPr>
            <a:stCxn id="42" idx="6"/>
            <a:endCxn id="45" idx="2"/>
          </p:cNvCxnSpPr>
          <p:nvPr/>
        </p:nvCxnSpPr>
        <p:spPr bwMode="auto">
          <a:xfrm>
            <a:off x="5123132" y="4427004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אליפסה 46"/>
          <p:cNvSpPr/>
          <p:nvPr/>
        </p:nvSpPr>
        <p:spPr bwMode="auto">
          <a:xfrm>
            <a:off x="5879216" y="410296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0354" y="4102968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for </a:t>
            </a:r>
            <a:r>
              <a:rPr lang="en-US" dirty="0" smtClean="0">
                <a:sym typeface="Symbol" pitchFamily="18" charset="2"/>
              </a:rPr>
              <a:t>R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| R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51</a:t>
            </a:fld>
            <a:endParaRPr lang="en-US">
              <a:cs typeface="+mj-cs"/>
            </a:endParaRPr>
          </a:p>
        </p:txBody>
      </p:sp>
      <p:sp>
        <p:nvSpPr>
          <p:cNvPr id="33" name="אליפסה 32"/>
          <p:cNvSpPr/>
          <p:nvPr/>
        </p:nvSpPr>
        <p:spPr bwMode="auto">
          <a:xfrm>
            <a:off x="2195736" y="321297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5348" y="3424354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35" name="מחבר חץ ישר 34"/>
          <p:cNvCxnSpPr>
            <a:stCxn id="34" idx="3"/>
            <a:endCxn id="33" idx="2"/>
          </p:cNvCxnSpPr>
          <p:nvPr/>
        </p:nvCxnSpPr>
        <p:spPr bwMode="auto">
          <a:xfrm>
            <a:off x="1691680" y="3609020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אליפסה 40"/>
          <p:cNvSpPr/>
          <p:nvPr/>
        </p:nvSpPr>
        <p:spPr bwMode="auto">
          <a:xfrm>
            <a:off x="3707904" y="242088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2" name="אליפסה 41"/>
          <p:cNvSpPr/>
          <p:nvPr/>
        </p:nvSpPr>
        <p:spPr bwMode="auto">
          <a:xfrm>
            <a:off x="3743908" y="389705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3" name="אליפסה 42"/>
          <p:cNvSpPr/>
          <p:nvPr/>
        </p:nvSpPr>
        <p:spPr bwMode="auto">
          <a:xfrm>
            <a:off x="5112060" y="242088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4" name="אליפסה 43"/>
          <p:cNvSpPr/>
          <p:nvPr/>
        </p:nvSpPr>
        <p:spPr bwMode="auto">
          <a:xfrm>
            <a:off x="5184068" y="2492896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5" name="אליפסה 44"/>
          <p:cNvSpPr/>
          <p:nvPr/>
        </p:nvSpPr>
        <p:spPr bwMode="auto">
          <a:xfrm>
            <a:off x="5148064" y="389705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6" name="אליפסה 45"/>
          <p:cNvSpPr/>
          <p:nvPr/>
        </p:nvSpPr>
        <p:spPr bwMode="auto">
          <a:xfrm>
            <a:off x="5220072" y="396906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7" name="אליפסה 46"/>
          <p:cNvSpPr/>
          <p:nvPr/>
        </p:nvSpPr>
        <p:spPr bwMode="auto">
          <a:xfrm>
            <a:off x="6768244" y="321297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8" name="אליפסה 47"/>
          <p:cNvSpPr/>
          <p:nvPr/>
        </p:nvSpPr>
        <p:spPr bwMode="auto">
          <a:xfrm>
            <a:off x="6840252" y="3284984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49" name="מחבר חץ ישר 48"/>
          <p:cNvCxnSpPr>
            <a:stCxn id="33" idx="7"/>
            <a:endCxn id="41" idx="2"/>
          </p:cNvCxnSpPr>
          <p:nvPr/>
        </p:nvCxnSpPr>
        <p:spPr bwMode="auto">
          <a:xfrm flipV="1">
            <a:off x="2871825" y="2816932"/>
            <a:ext cx="836079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מחבר חץ ישר 51"/>
          <p:cNvCxnSpPr>
            <a:stCxn id="33" idx="5"/>
            <a:endCxn id="42" idx="2"/>
          </p:cNvCxnSpPr>
          <p:nvPr/>
        </p:nvCxnSpPr>
        <p:spPr bwMode="auto">
          <a:xfrm>
            <a:off x="2871825" y="3889065"/>
            <a:ext cx="872083" cy="4040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מחבר חץ ישר 54"/>
          <p:cNvCxnSpPr>
            <a:stCxn id="43" idx="6"/>
            <a:endCxn id="47" idx="1"/>
          </p:cNvCxnSpPr>
          <p:nvPr/>
        </p:nvCxnSpPr>
        <p:spPr bwMode="auto">
          <a:xfrm>
            <a:off x="5904148" y="2816932"/>
            <a:ext cx="980095" cy="5120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מחבר חץ ישר 57"/>
          <p:cNvCxnSpPr>
            <a:stCxn id="45" idx="6"/>
            <a:endCxn id="47" idx="3"/>
          </p:cNvCxnSpPr>
          <p:nvPr/>
        </p:nvCxnSpPr>
        <p:spPr bwMode="auto">
          <a:xfrm flipV="1">
            <a:off x="5940152" y="3889065"/>
            <a:ext cx="944091" cy="40403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מחבר חץ ישר 60"/>
          <p:cNvCxnSpPr>
            <a:stCxn id="41" idx="6"/>
            <a:endCxn id="43" idx="2"/>
          </p:cNvCxnSpPr>
          <p:nvPr/>
        </p:nvCxnSpPr>
        <p:spPr bwMode="auto">
          <a:xfrm>
            <a:off x="4499992" y="2816932"/>
            <a:ext cx="6120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4" name="מחבר חץ ישר 63"/>
          <p:cNvCxnSpPr>
            <a:stCxn id="42" idx="6"/>
            <a:endCxn id="45" idx="2"/>
          </p:cNvCxnSpPr>
          <p:nvPr/>
        </p:nvCxnSpPr>
        <p:spPr bwMode="auto">
          <a:xfrm>
            <a:off x="4535996" y="4293096"/>
            <a:ext cx="6120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095836" y="270892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68" name="TextBox 67"/>
          <p:cNvSpPr txBox="1"/>
          <p:nvPr/>
        </p:nvSpPr>
        <p:spPr>
          <a:xfrm>
            <a:off x="3203848" y="3681028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69" name="TextBox 68"/>
          <p:cNvSpPr txBox="1"/>
          <p:nvPr/>
        </p:nvSpPr>
        <p:spPr>
          <a:xfrm>
            <a:off x="6300192" y="2744924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70" name="TextBox 69"/>
          <p:cNvSpPr txBox="1"/>
          <p:nvPr/>
        </p:nvSpPr>
        <p:spPr>
          <a:xfrm>
            <a:off x="6302568" y="3681028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71" name="Rounded Rectangle 41"/>
          <p:cNvSpPr/>
          <p:nvPr/>
        </p:nvSpPr>
        <p:spPr>
          <a:xfrm>
            <a:off x="3599893" y="2348880"/>
            <a:ext cx="237626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2" name="Rounded Rectangle 41"/>
          <p:cNvSpPr/>
          <p:nvPr/>
        </p:nvSpPr>
        <p:spPr>
          <a:xfrm>
            <a:off x="3635896" y="3861048"/>
            <a:ext cx="2376264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617813" y="1952836"/>
            <a:ext cx="4106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4608004" y="3465004"/>
            <a:ext cx="4106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for </a:t>
            </a:r>
            <a:r>
              <a:rPr lang="en-US" dirty="0" smtClean="0">
                <a:sym typeface="Symbol" pitchFamily="18" charset="2"/>
              </a:rPr>
              <a:t>R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R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52</a:t>
            </a:fld>
            <a:endParaRPr lang="en-US">
              <a:cs typeface="+mj-cs"/>
            </a:endParaRPr>
          </a:p>
        </p:txBody>
      </p:sp>
      <p:sp>
        <p:nvSpPr>
          <p:cNvPr id="33" name="אליפסה 32"/>
          <p:cNvSpPr/>
          <p:nvPr/>
        </p:nvSpPr>
        <p:spPr bwMode="auto">
          <a:xfrm>
            <a:off x="1365904" y="321297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516" y="3424354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35" name="מחבר חץ ישר 34"/>
          <p:cNvCxnSpPr>
            <a:stCxn id="34" idx="3"/>
            <a:endCxn id="33" idx="2"/>
          </p:cNvCxnSpPr>
          <p:nvPr/>
        </p:nvCxnSpPr>
        <p:spPr bwMode="auto">
          <a:xfrm>
            <a:off x="861848" y="3609020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אליפסה 40"/>
          <p:cNvSpPr/>
          <p:nvPr/>
        </p:nvSpPr>
        <p:spPr bwMode="auto">
          <a:xfrm>
            <a:off x="2698051" y="321354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2" name="אליפסה 41"/>
          <p:cNvSpPr/>
          <p:nvPr/>
        </p:nvSpPr>
        <p:spPr bwMode="auto">
          <a:xfrm>
            <a:off x="5408079" y="3222107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3" name="אליפסה 42"/>
          <p:cNvSpPr/>
          <p:nvPr/>
        </p:nvSpPr>
        <p:spPr bwMode="auto">
          <a:xfrm>
            <a:off x="4102207" y="321354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4" name="אליפסה 43"/>
          <p:cNvSpPr/>
          <p:nvPr/>
        </p:nvSpPr>
        <p:spPr bwMode="auto">
          <a:xfrm>
            <a:off x="4174215" y="3285556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5" name="אליפסה 44"/>
          <p:cNvSpPr/>
          <p:nvPr/>
        </p:nvSpPr>
        <p:spPr bwMode="auto">
          <a:xfrm>
            <a:off x="6812235" y="3222107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6" name="אליפסה 45"/>
          <p:cNvSpPr/>
          <p:nvPr/>
        </p:nvSpPr>
        <p:spPr bwMode="auto">
          <a:xfrm>
            <a:off x="6884243" y="3294115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49" name="מחבר חץ ישר 48"/>
          <p:cNvCxnSpPr>
            <a:stCxn id="33" idx="6"/>
            <a:endCxn id="41" idx="2"/>
          </p:cNvCxnSpPr>
          <p:nvPr/>
        </p:nvCxnSpPr>
        <p:spPr bwMode="auto">
          <a:xfrm>
            <a:off x="2157992" y="3609020"/>
            <a:ext cx="540059" cy="5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מחבר חץ ישר 51"/>
          <p:cNvCxnSpPr>
            <a:stCxn id="43" idx="6"/>
            <a:endCxn id="42" idx="2"/>
          </p:cNvCxnSpPr>
          <p:nvPr/>
        </p:nvCxnSpPr>
        <p:spPr bwMode="auto">
          <a:xfrm>
            <a:off x="4894295" y="3609592"/>
            <a:ext cx="513784" cy="85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מחבר חץ ישר 60"/>
          <p:cNvCxnSpPr>
            <a:stCxn id="41" idx="6"/>
            <a:endCxn id="43" idx="2"/>
          </p:cNvCxnSpPr>
          <p:nvPr/>
        </p:nvCxnSpPr>
        <p:spPr bwMode="auto">
          <a:xfrm>
            <a:off x="3490139" y="3609592"/>
            <a:ext cx="6120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4" name="מחבר חץ ישר 63"/>
          <p:cNvCxnSpPr>
            <a:stCxn id="42" idx="6"/>
            <a:endCxn id="45" idx="2"/>
          </p:cNvCxnSpPr>
          <p:nvPr/>
        </p:nvCxnSpPr>
        <p:spPr bwMode="auto">
          <a:xfrm>
            <a:off x="6200167" y="3618151"/>
            <a:ext cx="6120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2230000" y="32489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68" name="TextBox 67"/>
          <p:cNvSpPr txBox="1"/>
          <p:nvPr/>
        </p:nvSpPr>
        <p:spPr>
          <a:xfrm>
            <a:off x="4970420" y="3312268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71" name="Rounded Rectangle 41"/>
          <p:cNvSpPr/>
          <p:nvPr/>
        </p:nvSpPr>
        <p:spPr>
          <a:xfrm>
            <a:off x="2590040" y="3068960"/>
            <a:ext cx="2376264" cy="1116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2" name="Rounded Rectangle 41"/>
          <p:cNvSpPr/>
          <p:nvPr/>
        </p:nvSpPr>
        <p:spPr>
          <a:xfrm>
            <a:off x="5300067" y="3104964"/>
            <a:ext cx="2376264" cy="11161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607960" y="2672916"/>
            <a:ext cx="4106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5" name="TextBox 74"/>
          <p:cNvSpPr txBox="1"/>
          <p:nvPr/>
        </p:nvSpPr>
        <p:spPr>
          <a:xfrm>
            <a:off x="6272175" y="2717479"/>
            <a:ext cx="4106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2" name="אליפסה 31"/>
          <p:cNvSpPr/>
          <p:nvPr/>
        </p:nvSpPr>
        <p:spPr bwMode="auto">
          <a:xfrm>
            <a:off x="8172400" y="322516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6" name="אליפסה 35"/>
          <p:cNvSpPr/>
          <p:nvPr/>
        </p:nvSpPr>
        <p:spPr bwMode="auto">
          <a:xfrm>
            <a:off x="8244408" y="3297176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7" name="מחבר חץ ישר 36"/>
          <p:cNvCxnSpPr>
            <a:stCxn id="45" idx="6"/>
            <a:endCxn id="32" idx="2"/>
          </p:cNvCxnSpPr>
          <p:nvPr/>
        </p:nvCxnSpPr>
        <p:spPr bwMode="auto">
          <a:xfrm>
            <a:off x="7604323" y="3618151"/>
            <a:ext cx="568077" cy="30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740352" y="3284984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for </a:t>
            </a:r>
            <a:r>
              <a:rPr lang="en-US" dirty="0" smtClean="0">
                <a:sym typeface="Symbol" pitchFamily="18" charset="2"/>
              </a:rPr>
              <a:t>R*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53</a:t>
            </a:fld>
            <a:endParaRPr lang="en-US">
              <a:cs typeface="+mj-cs"/>
            </a:endParaRPr>
          </a:p>
        </p:txBody>
      </p:sp>
      <p:sp>
        <p:nvSpPr>
          <p:cNvPr id="33" name="אליפסה 32"/>
          <p:cNvSpPr/>
          <p:nvPr/>
        </p:nvSpPr>
        <p:spPr bwMode="auto">
          <a:xfrm>
            <a:off x="2627784" y="321240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77396" y="3423782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35" name="מחבר חץ ישר 34"/>
          <p:cNvCxnSpPr>
            <a:stCxn id="34" idx="3"/>
            <a:endCxn id="33" idx="2"/>
          </p:cNvCxnSpPr>
          <p:nvPr/>
        </p:nvCxnSpPr>
        <p:spPr bwMode="auto">
          <a:xfrm>
            <a:off x="2123728" y="3608448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אליפסה 40"/>
          <p:cNvSpPr/>
          <p:nvPr/>
        </p:nvSpPr>
        <p:spPr bwMode="auto">
          <a:xfrm>
            <a:off x="3959931" y="321297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3" name="אליפסה 42"/>
          <p:cNvSpPr/>
          <p:nvPr/>
        </p:nvSpPr>
        <p:spPr bwMode="auto">
          <a:xfrm>
            <a:off x="5364087" y="321297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4" name="אליפסה 43"/>
          <p:cNvSpPr/>
          <p:nvPr/>
        </p:nvSpPr>
        <p:spPr bwMode="auto">
          <a:xfrm>
            <a:off x="5436095" y="3284984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49" name="מחבר חץ ישר 48"/>
          <p:cNvCxnSpPr>
            <a:stCxn id="33" idx="6"/>
            <a:endCxn id="41" idx="2"/>
          </p:cNvCxnSpPr>
          <p:nvPr/>
        </p:nvCxnSpPr>
        <p:spPr bwMode="auto">
          <a:xfrm>
            <a:off x="3419872" y="3608448"/>
            <a:ext cx="540059" cy="5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מחבר חץ ישר 51"/>
          <p:cNvCxnSpPr>
            <a:stCxn id="43" idx="6"/>
            <a:endCxn id="32" idx="2"/>
          </p:cNvCxnSpPr>
          <p:nvPr/>
        </p:nvCxnSpPr>
        <p:spPr bwMode="auto">
          <a:xfrm flipV="1">
            <a:off x="6156175" y="3608448"/>
            <a:ext cx="505797" cy="5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מחבר חץ ישר 60"/>
          <p:cNvCxnSpPr>
            <a:stCxn id="41" idx="6"/>
            <a:endCxn id="43" idx="2"/>
          </p:cNvCxnSpPr>
          <p:nvPr/>
        </p:nvCxnSpPr>
        <p:spPr bwMode="auto">
          <a:xfrm>
            <a:off x="4752019" y="3609020"/>
            <a:ext cx="6120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3491880" y="3248408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68" name="TextBox 67"/>
          <p:cNvSpPr txBox="1"/>
          <p:nvPr/>
        </p:nvSpPr>
        <p:spPr>
          <a:xfrm>
            <a:off x="6232300" y="3311696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sp>
        <p:nvSpPr>
          <p:cNvPr id="71" name="Rounded Rectangle 41"/>
          <p:cNvSpPr/>
          <p:nvPr/>
        </p:nvSpPr>
        <p:spPr>
          <a:xfrm>
            <a:off x="3851920" y="2744924"/>
            <a:ext cx="2376264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911518" y="237559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R</a:t>
            </a:r>
            <a:endParaRPr lang="he-IL" baseline="-25000" dirty="0"/>
          </a:p>
        </p:txBody>
      </p:sp>
      <p:sp>
        <p:nvSpPr>
          <p:cNvPr id="32" name="אליפסה 31"/>
          <p:cNvSpPr/>
          <p:nvPr/>
        </p:nvSpPr>
        <p:spPr bwMode="auto">
          <a:xfrm>
            <a:off x="6661972" y="321240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6" name="אליפסה 35"/>
          <p:cNvSpPr/>
          <p:nvPr/>
        </p:nvSpPr>
        <p:spPr bwMode="auto">
          <a:xfrm>
            <a:off x="6733980" y="328441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9" name="מחבר חץ ישר 28"/>
          <p:cNvCxnSpPr>
            <a:stCxn id="33" idx="4"/>
            <a:endCxn id="32" idx="4"/>
          </p:cNvCxnSpPr>
          <p:nvPr/>
        </p:nvCxnSpPr>
        <p:spPr bwMode="auto">
          <a:xfrm rot="16200000" flipH="1">
            <a:off x="5040922" y="1987398"/>
            <a:ext cx="12700" cy="4034188"/>
          </a:xfrm>
          <a:prstGeom prst="curvedConnector3">
            <a:avLst>
              <a:gd name="adj1" fmla="val 544800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932040" y="4365104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  <p:cxnSp>
        <p:nvCxnSpPr>
          <p:cNvPr id="47" name="מחבר חץ ישר 28"/>
          <p:cNvCxnSpPr>
            <a:stCxn id="43" idx="0"/>
            <a:endCxn id="41" idx="0"/>
          </p:cNvCxnSpPr>
          <p:nvPr/>
        </p:nvCxnSpPr>
        <p:spPr bwMode="auto">
          <a:xfrm rot="16200000" flipV="1">
            <a:off x="5058053" y="2510898"/>
            <a:ext cx="12700" cy="1404156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968044" y="270892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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NFA+</a:t>
            </a:r>
            <a:r>
              <a:rPr lang="az-Cyrl-AZ" smtClean="0"/>
              <a:t>Є</a:t>
            </a:r>
            <a:r>
              <a:rPr lang="en-US" smtClean="0"/>
              <a:t>  </a:t>
            </a:r>
            <a:r>
              <a:rPr lang="en-US" dirty="0" smtClean="0"/>
              <a:t>to DFA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requires O(</a:t>
            </a:r>
            <a:r>
              <a:rPr lang="en-US" i="1" dirty="0" smtClean="0"/>
              <a:t>n</a:t>
            </a:r>
            <a:r>
              <a:rPr lang="en-US" dirty="0" smtClean="0"/>
              <a:t>) states for a </a:t>
            </a:r>
            <a:r>
              <a:rPr lang="en-US" dirty="0" err="1" smtClean="0"/>
              <a:t>reg</a:t>
            </a:r>
            <a:r>
              <a:rPr lang="en-US" dirty="0" smtClean="0"/>
              <a:t>-exp of length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Running an NFA+</a:t>
            </a:r>
            <a:r>
              <a:rPr lang="az-Cyrl-AZ" dirty="0" smtClean="0"/>
              <a:t>Є</a:t>
            </a:r>
            <a:r>
              <a:rPr lang="en-US" dirty="0" smtClean="0"/>
              <a:t> with </a:t>
            </a:r>
            <a:r>
              <a:rPr lang="en-US" i="1" dirty="0" smtClean="0"/>
              <a:t>n</a:t>
            </a:r>
            <a:r>
              <a:rPr lang="en-US" dirty="0" smtClean="0"/>
              <a:t> states on string of length </a:t>
            </a:r>
            <a:r>
              <a:rPr lang="en-US" i="1" dirty="0" smtClean="0"/>
              <a:t>m</a:t>
            </a:r>
            <a:r>
              <a:rPr lang="en-US" dirty="0" smtClean="0"/>
              <a:t> takes O(</a:t>
            </a:r>
            <a:r>
              <a:rPr lang="en-US" i="1" dirty="0" smtClean="0"/>
              <a:t>m·n</a:t>
            </a:r>
            <a:r>
              <a:rPr lang="en-US" baseline="30000" dirty="0" smtClean="0"/>
              <a:t>2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Solution: determinization via subset construction</a:t>
            </a:r>
          </a:p>
          <a:p>
            <a:pPr lvl="1"/>
            <a:r>
              <a:rPr lang="en-US" dirty="0" smtClean="0"/>
              <a:t>Number of states worst-case exponential in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Running time O(</a:t>
            </a:r>
            <a:r>
              <a:rPr lang="en-US" i="1" dirty="0" smtClean="0"/>
              <a:t>m</a:t>
            </a:r>
            <a:r>
              <a:rPr lang="en-US" dirty="0" smtClean="0"/>
              <a:t>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54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3492165"/>
          </a:xfrm>
        </p:spPr>
        <p:txBody>
          <a:bodyPr/>
          <a:lstStyle/>
          <a:p>
            <a:r>
              <a:rPr lang="en-US" dirty="0" smtClean="0"/>
              <a:t>For an NFA+</a:t>
            </a:r>
            <a:r>
              <a:rPr lang="az-Cyrl-AZ" dirty="0" smtClean="0"/>
              <a:t>Є</a:t>
            </a:r>
            <a:r>
              <a:rPr lang="en-US" dirty="0" smtClean="0"/>
              <a:t> with states M={s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}</a:t>
            </a:r>
          </a:p>
          <a:p>
            <a:r>
              <a:rPr lang="en-US" dirty="0" smtClean="0"/>
              <a:t>Construct a DFA with one state per set of states of the corresponding NFA</a:t>
            </a:r>
          </a:p>
          <a:p>
            <a:pPr lvl="1"/>
            <a:r>
              <a:rPr lang="en-US" dirty="0" smtClean="0"/>
              <a:t>M’={ [], [s</a:t>
            </a:r>
            <a:r>
              <a:rPr lang="en-US" baseline="-25000" dirty="0" smtClean="0"/>
              <a:t>1</a:t>
            </a:r>
            <a:r>
              <a:rPr lang="en-US" dirty="0" smtClean="0"/>
              <a:t>], [s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], [s</a:t>
            </a:r>
            <a:r>
              <a:rPr lang="en-US" baseline="-25000" dirty="0" smtClean="0"/>
              <a:t>2</a:t>
            </a:r>
            <a:r>
              <a:rPr lang="en-US" dirty="0" smtClean="0"/>
              <a:t>,s</a:t>
            </a:r>
            <a:r>
              <a:rPr lang="en-US" baseline="-25000" dirty="0" smtClean="0"/>
              <a:t>3</a:t>
            </a:r>
            <a:r>
              <a:rPr lang="en-US" dirty="0" smtClean="0"/>
              <a:t>], [s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,s</a:t>
            </a:r>
            <a:r>
              <a:rPr lang="en-US" baseline="-25000" dirty="0" smtClean="0"/>
              <a:t>3</a:t>
            </a:r>
            <a:r>
              <a:rPr lang="en-US" dirty="0" smtClean="0"/>
              <a:t>], …}</a:t>
            </a:r>
          </a:p>
          <a:p>
            <a:r>
              <a:rPr lang="en-US" dirty="0" smtClean="0"/>
              <a:t>Simulate transitions between individual states for </a:t>
            </a:r>
            <a:r>
              <a:rPr lang="en-US" dirty="0" smtClean="0">
                <a:solidFill>
                  <a:schemeClr val="tx2"/>
                </a:solidFill>
              </a:rPr>
              <a:t>every letter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55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791580" y="501317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אליפסה 5"/>
          <p:cNvSpPr/>
          <p:nvPr/>
        </p:nvSpPr>
        <p:spPr bwMode="auto">
          <a:xfrm>
            <a:off x="2267744" y="501317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7" name="מחבר חץ ישר 6"/>
          <p:cNvCxnSpPr>
            <a:stCxn id="5" idx="6"/>
            <a:endCxn id="6" idx="2"/>
          </p:cNvCxnSpPr>
          <p:nvPr/>
        </p:nvCxnSpPr>
        <p:spPr bwMode="auto">
          <a:xfrm>
            <a:off x="1583668" y="5409220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730890" y="5085184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892990" y="4941168"/>
            <a:ext cx="59984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s</a:t>
            </a:r>
            <a:r>
              <a:rPr lang="en-US" sz="4000" baseline="-25000" dirty="0" smtClean="0"/>
              <a:t>1</a:t>
            </a:r>
            <a:endParaRPr lang="he-IL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58580" y="4917358"/>
            <a:ext cx="59984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s</a:t>
            </a:r>
            <a:r>
              <a:rPr lang="en-US" sz="4000" baseline="-25000" dirty="0" smtClean="0"/>
              <a:t>2</a:t>
            </a:r>
            <a:endParaRPr lang="he-IL" sz="4000" dirty="0"/>
          </a:p>
        </p:txBody>
      </p:sp>
      <p:sp>
        <p:nvSpPr>
          <p:cNvPr id="12" name="אליפסה 11"/>
          <p:cNvSpPr/>
          <p:nvPr/>
        </p:nvSpPr>
        <p:spPr bwMode="auto">
          <a:xfrm>
            <a:off x="4319972" y="5328501"/>
            <a:ext cx="1764196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4" name="מחבר חץ ישר 13"/>
          <p:cNvCxnSpPr>
            <a:stCxn id="12" idx="6"/>
          </p:cNvCxnSpPr>
          <p:nvPr/>
        </p:nvCxnSpPr>
        <p:spPr bwMode="auto">
          <a:xfrm>
            <a:off x="6084168" y="5724545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231390" y="5400509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572278" y="5391798"/>
            <a:ext cx="12875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3200" dirty="0" smtClean="0"/>
              <a:t>[s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,s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]</a:t>
            </a:r>
            <a:endParaRPr lang="he-IL" sz="3200" dirty="0"/>
          </a:p>
        </p:txBody>
      </p:sp>
      <p:sp>
        <p:nvSpPr>
          <p:cNvPr id="20" name="אליפסה 19"/>
          <p:cNvSpPr/>
          <p:nvPr/>
        </p:nvSpPr>
        <p:spPr bwMode="auto">
          <a:xfrm>
            <a:off x="6776298" y="5337212"/>
            <a:ext cx="1764196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8605" y="5400509"/>
            <a:ext cx="12875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3200" dirty="0" smtClean="0"/>
              <a:t>[s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,s</a:t>
            </a:r>
            <a:r>
              <a:rPr lang="en-US" sz="3200" baseline="-25000" dirty="0" smtClean="0"/>
              <a:t>7</a:t>
            </a:r>
            <a:r>
              <a:rPr lang="en-US" sz="3200" dirty="0" smtClean="0"/>
              <a:t>]</a:t>
            </a:r>
            <a:endParaRPr lang="he-IL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8881" y="4293096"/>
            <a:ext cx="176093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NFA+</a:t>
            </a:r>
            <a:r>
              <a:rPr lang="az-Cyrl-AZ" sz="4000" dirty="0" smtClean="0"/>
              <a:t>Є</a:t>
            </a:r>
            <a:endParaRPr lang="he-IL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832140" y="4572417"/>
            <a:ext cx="108446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DFA</a:t>
            </a:r>
            <a:endParaRPr lang="he-IL" sz="4000" dirty="0"/>
          </a:p>
        </p:txBody>
      </p:sp>
      <p:sp>
        <p:nvSpPr>
          <p:cNvPr id="19" name="אליפסה 18"/>
          <p:cNvSpPr/>
          <p:nvPr/>
        </p:nvSpPr>
        <p:spPr bwMode="auto">
          <a:xfrm>
            <a:off x="755576" y="593708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4" name="אליפסה 23"/>
          <p:cNvSpPr/>
          <p:nvPr/>
        </p:nvSpPr>
        <p:spPr bwMode="auto">
          <a:xfrm>
            <a:off x="2231740" y="5937086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5" name="מחבר חץ ישר 24"/>
          <p:cNvCxnSpPr>
            <a:stCxn id="19" idx="6"/>
            <a:endCxn id="24" idx="2"/>
          </p:cNvCxnSpPr>
          <p:nvPr/>
        </p:nvCxnSpPr>
        <p:spPr bwMode="auto">
          <a:xfrm>
            <a:off x="1547664" y="6333130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694886" y="6009094"/>
            <a:ext cx="3064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</a:t>
            </a:r>
            <a:endParaRPr lang="he-IL" dirty="0"/>
          </a:p>
        </p:txBody>
      </p:sp>
      <p:sp>
        <p:nvSpPr>
          <p:cNvPr id="27" name="TextBox 26"/>
          <p:cNvSpPr txBox="1"/>
          <p:nvPr/>
        </p:nvSpPr>
        <p:spPr>
          <a:xfrm>
            <a:off x="856986" y="5865078"/>
            <a:ext cx="59984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s</a:t>
            </a:r>
            <a:r>
              <a:rPr lang="en-US" sz="4000" baseline="-25000" dirty="0" smtClean="0"/>
              <a:t>4</a:t>
            </a:r>
            <a:endParaRPr lang="he-IL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2322576" y="5841268"/>
            <a:ext cx="59984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s</a:t>
            </a:r>
            <a:r>
              <a:rPr lang="en-US" sz="4000" baseline="-25000" dirty="0" smtClean="0"/>
              <a:t>7</a:t>
            </a:r>
            <a:endParaRPr lang="he-I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construction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3492165"/>
          </a:xfrm>
        </p:spPr>
        <p:txBody>
          <a:bodyPr/>
          <a:lstStyle/>
          <a:p>
            <a:r>
              <a:rPr lang="en-US" dirty="0" smtClean="0"/>
              <a:t>For an NFA+</a:t>
            </a:r>
            <a:r>
              <a:rPr lang="az-Cyrl-AZ" dirty="0" smtClean="0"/>
              <a:t>Є</a:t>
            </a:r>
            <a:r>
              <a:rPr lang="en-US" dirty="0" smtClean="0"/>
              <a:t> with states M={s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k</a:t>
            </a:r>
            <a:r>
              <a:rPr lang="en-US" dirty="0" smtClean="0"/>
              <a:t>}</a:t>
            </a:r>
          </a:p>
          <a:p>
            <a:r>
              <a:rPr lang="en-US" dirty="0" smtClean="0"/>
              <a:t>Construct a DFA with one state per set of states of the corresponding NFA</a:t>
            </a:r>
          </a:p>
          <a:p>
            <a:pPr lvl="1"/>
            <a:r>
              <a:rPr lang="en-US" dirty="0" smtClean="0"/>
              <a:t>M’={ [], [s</a:t>
            </a:r>
            <a:r>
              <a:rPr lang="en-US" baseline="-25000" dirty="0" smtClean="0"/>
              <a:t>1</a:t>
            </a:r>
            <a:r>
              <a:rPr lang="en-US" dirty="0" smtClean="0"/>
              <a:t>], [s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], [s</a:t>
            </a:r>
            <a:r>
              <a:rPr lang="en-US" baseline="-25000" dirty="0" smtClean="0"/>
              <a:t>2</a:t>
            </a:r>
            <a:r>
              <a:rPr lang="en-US" dirty="0" smtClean="0"/>
              <a:t>,s</a:t>
            </a:r>
            <a:r>
              <a:rPr lang="en-US" baseline="-25000" dirty="0" smtClean="0"/>
              <a:t>3</a:t>
            </a:r>
            <a:r>
              <a:rPr lang="en-US" dirty="0" smtClean="0"/>
              <a:t>], [s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,s</a:t>
            </a:r>
            <a:r>
              <a:rPr lang="en-US" baseline="-25000" dirty="0" smtClean="0"/>
              <a:t>3</a:t>
            </a:r>
            <a:r>
              <a:rPr lang="en-US" dirty="0" smtClean="0"/>
              <a:t>], …}</a:t>
            </a:r>
          </a:p>
          <a:p>
            <a:r>
              <a:rPr lang="en-US" dirty="0" smtClean="0"/>
              <a:t>Extend macro </a:t>
            </a:r>
            <a:r>
              <a:rPr lang="en-US" dirty="0" smtClean="0"/>
              <a:t>states </a:t>
            </a:r>
            <a:r>
              <a:rPr lang="en-US" dirty="0" smtClean="0"/>
              <a:t>by states reachable via </a:t>
            </a:r>
            <a:r>
              <a:rPr lang="az-Cyrl-AZ" dirty="0" smtClean="0">
                <a:solidFill>
                  <a:schemeClr val="tx2"/>
                </a:solidFill>
              </a:rPr>
              <a:t>Є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transitions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56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791580" y="530120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אליפסה 5"/>
          <p:cNvSpPr/>
          <p:nvPr/>
        </p:nvSpPr>
        <p:spPr bwMode="auto">
          <a:xfrm>
            <a:off x="2267744" y="530120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7" name="מחבר חץ ישר 6"/>
          <p:cNvCxnSpPr>
            <a:stCxn id="5" idx="6"/>
            <a:endCxn id="6" idx="2"/>
          </p:cNvCxnSpPr>
          <p:nvPr/>
        </p:nvCxnSpPr>
        <p:spPr bwMode="auto">
          <a:xfrm>
            <a:off x="1583668" y="5697252"/>
            <a:ext cx="68407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722875" y="5373216"/>
            <a:ext cx="3225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az-Cyrl-AZ" dirty="0" smtClean="0"/>
              <a:t>Є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892990" y="5229200"/>
            <a:ext cx="59984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s</a:t>
            </a:r>
            <a:r>
              <a:rPr lang="en-US" sz="4000" baseline="-25000" dirty="0" smtClean="0"/>
              <a:t>1</a:t>
            </a:r>
            <a:endParaRPr lang="he-IL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358580" y="5205390"/>
            <a:ext cx="59984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s</a:t>
            </a:r>
            <a:r>
              <a:rPr lang="en-US" sz="4000" baseline="-25000" dirty="0" smtClean="0"/>
              <a:t>4</a:t>
            </a:r>
            <a:endParaRPr lang="he-IL" sz="4000" dirty="0"/>
          </a:p>
        </p:txBody>
      </p:sp>
      <p:sp>
        <p:nvSpPr>
          <p:cNvPr id="11" name="אליפסה 10"/>
          <p:cNvSpPr/>
          <p:nvPr/>
        </p:nvSpPr>
        <p:spPr bwMode="auto">
          <a:xfrm>
            <a:off x="4067944" y="5328501"/>
            <a:ext cx="1764196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0250" y="5391798"/>
            <a:ext cx="128753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3200" dirty="0" smtClean="0"/>
              <a:t>[</a:t>
            </a:r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,s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]</a:t>
            </a:r>
            <a:endParaRPr lang="he-IL" sz="3200" dirty="0"/>
          </a:p>
        </p:txBody>
      </p:sp>
      <p:sp>
        <p:nvSpPr>
          <p:cNvPr id="15" name="אליפסה 14"/>
          <p:cNvSpPr/>
          <p:nvPr/>
        </p:nvSpPr>
        <p:spPr bwMode="auto">
          <a:xfrm>
            <a:off x="6981543" y="5337212"/>
            <a:ext cx="1764196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6769" y="5400509"/>
            <a:ext cx="174169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3200" dirty="0" smtClean="0"/>
              <a:t>[</a:t>
            </a:r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,s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,s</a:t>
            </a:r>
            <a:r>
              <a:rPr lang="en-US" sz="3200" baseline="-25000" dirty="0" smtClean="0"/>
              <a:t>4</a:t>
            </a:r>
            <a:r>
              <a:rPr lang="en-US" sz="3200" dirty="0" smtClean="0"/>
              <a:t>]</a:t>
            </a:r>
            <a:endParaRPr lang="he-IL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8881" y="4521314"/>
            <a:ext cx="176093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NFA+</a:t>
            </a:r>
            <a:r>
              <a:rPr lang="az-Cyrl-AZ" sz="4000" dirty="0" smtClean="0"/>
              <a:t>Є</a:t>
            </a:r>
            <a:endParaRPr lang="he-IL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5832140" y="4572417"/>
            <a:ext cx="108446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DFA</a:t>
            </a:r>
            <a:endParaRPr lang="he-IL" sz="4000" dirty="0"/>
          </a:p>
        </p:txBody>
      </p:sp>
      <p:sp>
        <p:nvSpPr>
          <p:cNvPr id="23" name="חץ ימינה 22"/>
          <p:cNvSpPr/>
          <p:nvPr/>
        </p:nvSpPr>
        <p:spPr bwMode="auto">
          <a:xfrm>
            <a:off x="5976156" y="5553236"/>
            <a:ext cx="828092" cy="36004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challenges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allow us to define the language of all sequences of tokens</a:t>
            </a:r>
          </a:p>
          <a:p>
            <a:r>
              <a:rPr lang="en-US" dirty="0" smtClean="0"/>
              <a:t>Automata theory provides an algorithm for checking membership of words</a:t>
            </a:r>
          </a:p>
          <a:p>
            <a:pPr lvl="1"/>
            <a:r>
              <a:rPr lang="en-US" dirty="0" smtClean="0"/>
              <a:t>But we are interested in splitting the text not just deciding on membership</a:t>
            </a:r>
          </a:p>
          <a:p>
            <a:r>
              <a:rPr lang="en-US" dirty="0" smtClean="0"/>
              <a:t>How do we determine lexemes?</a:t>
            </a:r>
          </a:p>
          <a:p>
            <a:r>
              <a:rPr lang="en-US" dirty="0" smtClean="0"/>
              <a:t>How do we handle ambiguities – lexemes matching more than one token?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57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lexemes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		= (</a:t>
            </a:r>
            <a:r>
              <a:rPr lang="en-US" dirty="0" err="1" smtClean="0"/>
              <a:t>a+b</a:t>
            </a:r>
            <a:r>
              <a:rPr lang="en-US" dirty="0" smtClean="0"/>
              <a:t>+…+z) (</a:t>
            </a:r>
            <a:r>
              <a:rPr lang="en-US" dirty="0" err="1" smtClean="0"/>
              <a:t>a+b</a:t>
            </a:r>
            <a:r>
              <a:rPr lang="en-US" dirty="0" smtClean="0"/>
              <a:t>+…+z)* </a:t>
            </a:r>
            <a:br>
              <a:rPr lang="en-US" dirty="0" smtClean="0"/>
            </a:br>
            <a:r>
              <a:rPr lang="en-US" dirty="0" smtClean="0"/>
              <a:t>ONE	= 1</a:t>
            </a:r>
          </a:p>
          <a:p>
            <a:r>
              <a:rPr lang="en-US" dirty="0" smtClean="0"/>
              <a:t>Input: abb1</a:t>
            </a:r>
          </a:p>
          <a:p>
            <a:r>
              <a:rPr lang="en-US" dirty="0" smtClean="0"/>
              <a:t>How do we identify </a:t>
            </a:r>
            <a:r>
              <a:rPr lang="en-US" dirty="0" smtClean="0"/>
              <a:t>ID(</a:t>
            </a:r>
            <a:r>
              <a:rPr lang="en-US" dirty="0" err="1" smtClean="0"/>
              <a:t>abb</a:t>
            </a:r>
            <a:r>
              <a:rPr lang="en-US" dirty="0" smtClean="0"/>
              <a:t>), </a:t>
            </a:r>
            <a:r>
              <a:rPr lang="en-US" dirty="0" smtClean="0"/>
              <a:t>ONE?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58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lexemes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2340037"/>
          </a:xfrm>
        </p:spPr>
        <p:txBody>
          <a:bodyPr/>
          <a:lstStyle/>
          <a:p>
            <a:r>
              <a:rPr lang="en-US" dirty="0" smtClean="0"/>
              <a:t>ID		= (</a:t>
            </a:r>
            <a:r>
              <a:rPr lang="en-US" dirty="0" err="1" smtClean="0"/>
              <a:t>a+b</a:t>
            </a:r>
            <a:r>
              <a:rPr lang="en-US" dirty="0" smtClean="0"/>
              <a:t>+…+z) (</a:t>
            </a:r>
            <a:r>
              <a:rPr lang="en-US" dirty="0" err="1" smtClean="0"/>
              <a:t>a+b</a:t>
            </a:r>
            <a:r>
              <a:rPr lang="en-US" dirty="0" smtClean="0"/>
              <a:t>+…+z)* </a:t>
            </a:r>
            <a:br>
              <a:rPr lang="en-US" dirty="0" smtClean="0"/>
            </a:br>
            <a:r>
              <a:rPr lang="en-US" dirty="0" smtClean="0"/>
              <a:t>ONE	= 1</a:t>
            </a:r>
          </a:p>
          <a:p>
            <a:r>
              <a:rPr lang="en-US" dirty="0" smtClean="0"/>
              <a:t>Input: abb1</a:t>
            </a:r>
          </a:p>
          <a:p>
            <a:r>
              <a:rPr lang="en-US" dirty="0" smtClean="0"/>
              <a:t>How do we identify ID(</a:t>
            </a:r>
            <a:r>
              <a:rPr lang="en-US" dirty="0" err="1" smtClean="0"/>
              <a:t>abb</a:t>
            </a:r>
            <a:r>
              <a:rPr lang="en-US" dirty="0" smtClean="0"/>
              <a:t>), ONE?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59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159732" y="479715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344" y="500853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7" name="מחבר חץ ישר 6"/>
          <p:cNvCxnSpPr>
            <a:stCxn id="6" idx="3"/>
            <a:endCxn id="5" idx="2"/>
          </p:cNvCxnSpPr>
          <p:nvPr/>
        </p:nvCxnSpPr>
        <p:spPr bwMode="auto">
          <a:xfrm>
            <a:off x="1655676" y="519319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אליפסה 7"/>
          <p:cNvSpPr/>
          <p:nvPr/>
        </p:nvSpPr>
        <p:spPr bwMode="auto">
          <a:xfrm>
            <a:off x="3347864" y="425709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9" name="מחבר חץ ישר 8"/>
          <p:cNvCxnSpPr>
            <a:stCxn id="5" idx="7"/>
            <a:endCxn id="8" idx="2"/>
          </p:cNvCxnSpPr>
          <p:nvPr/>
        </p:nvCxnSpPr>
        <p:spPr bwMode="auto">
          <a:xfrm flipV="1">
            <a:off x="2835821" y="4653136"/>
            <a:ext cx="512043" cy="26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אליפסה 9"/>
          <p:cNvSpPr/>
          <p:nvPr/>
        </p:nvSpPr>
        <p:spPr bwMode="auto">
          <a:xfrm>
            <a:off x="3419872" y="432910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4437112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  <p:cxnSp>
        <p:nvCxnSpPr>
          <p:cNvPr id="15" name="מחבר חץ ישר 14"/>
          <p:cNvCxnSpPr>
            <a:stCxn id="5" idx="5"/>
            <a:endCxn id="20" idx="1"/>
          </p:cNvCxnSpPr>
          <p:nvPr/>
        </p:nvCxnSpPr>
        <p:spPr bwMode="auto">
          <a:xfrm>
            <a:off x="2835821" y="5473241"/>
            <a:ext cx="592038" cy="268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023828" y="5265204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1</a:t>
            </a:r>
            <a:endParaRPr lang="he-IL" dirty="0"/>
          </a:p>
        </p:txBody>
      </p:sp>
      <p:sp>
        <p:nvSpPr>
          <p:cNvPr id="20" name="אליפסה 19"/>
          <p:cNvSpPr/>
          <p:nvPr/>
        </p:nvSpPr>
        <p:spPr bwMode="auto">
          <a:xfrm>
            <a:off x="3311860" y="56252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1" name="אליפסה 20"/>
          <p:cNvSpPr/>
          <p:nvPr/>
        </p:nvSpPr>
        <p:spPr bwMode="auto">
          <a:xfrm>
            <a:off x="3383868" y="56972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23" name="מחבר חץ ישר 22"/>
          <p:cNvCxnSpPr>
            <a:stCxn id="8" idx="7"/>
            <a:endCxn id="8" idx="5"/>
          </p:cNvCxnSpPr>
          <p:nvPr/>
        </p:nvCxnSpPr>
        <p:spPr bwMode="auto">
          <a:xfrm rot="16200000" flipH="1">
            <a:off x="3743908" y="4653136"/>
            <a:ext cx="560090" cy="12700"/>
          </a:xfrm>
          <a:prstGeom prst="curvedConnector5">
            <a:avLst>
              <a:gd name="adj1" fmla="val -40815"/>
              <a:gd name="adj2" fmla="val 7123535"/>
              <a:gd name="adj3" fmla="val 14081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876070" y="4437112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3521728" y="4473116"/>
            <a:ext cx="4283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ID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3390089" y="5841268"/>
            <a:ext cx="6319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ONE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</a:t>
            </a:fld>
            <a:endParaRPr lang="en-US"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2492897"/>
            <a:ext cx="730881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Choose content to display in lower pane.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choose ( id )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menu = ["about-me", "publications", "teaching", "software", "activities"];</a:t>
            </a:r>
          </a:p>
          <a:p>
            <a:pPr algn="l" rtl="0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menu.length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menu[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id &amp;&amp;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"none")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"block";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"none";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971885"/>
          </a:xfrm>
        </p:spPr>
        <p:txBody>
          <a:bodyPr/>
          <a:lstStyle/>
          <a:p>
            <a:r>
              <a:rPr lang="en-US" dirty="0" smtClean="0"/>
              <a:t>Identify basic units in this code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munch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		= (</a:t>
            </a:r>
            <a:r>
              <a:rPr lang="en-US" dirty="0" err="1" smtClean="0"/>
              <a:t>a+b</a:t>
            </a:r>
            <a:r>
              <a:rPr lang="en-US" dirty="0" smtClean="0"/>
              <a:t>+…+z) (</a:t>
            </a:r>
            <a:r>
              <a:rPr lang="en-US" dirty="0" err="1" smtClean="0"/>
              <a:t>a+b</a:t>
            </a:r>
            <a:r>
              <a:rPr lang="en-US" dirty="0" smtClean="0"/>
              <a:t>+…+z)* </a:t>
            </a:r>
            <a:br>
              <a:rPr lang="en-US" dirty="0" smtClean="0"/>
            </a:br>
            <a:r>
              <a:rPr lang="en-US" dirty="0" smtClean="0"/>
              <a:t>ONE	= 1</a:t>
            </a:r>
          </a:p>
          <a:p>
            <a:r>
              <a:rPr lang="en-US" dirty="0" smtClean="0"/>
              <a:t>Input: abb1</a:t>
            </a:r>
          </a:p>
          <a:p>
            <a:r>
              <a:rPr lang="en-US" dirty="0" smtClean="0"/>
              <a:t>How do we identify ID(</a:t>
            </a:r>
            <a:r>
              <a:rPr lang="en-US" dirty="0" err="1" smtClean="0"/>
              <a:t>abb</a:t>
            </a:r>
            <a:r>
              <a:rPr lang="en-US" dirty="0" smtClean="0"/>
              <a:t>), ONE?</a:t>
            </a:r>
          </a:p>
          <a:p>
            <a:r>
              <a:rPr lang="en-US" dirty="0" smtClean="0"/>
              <a:t>Solution: find longest matching lexeme</a:t>
            </a:r>
          </a:p>
          <a:p>
            <a:pPr lvl="1"/>
            <a:r>
              <a:rPr lang="en-US" dirty="0" smtClean="0"/>
              <a:t>Keep reading text until automaton leaves accepting state</a:t>
            </a:r>
          </a:p>
          <a:p>
            <a:pPr lvl="1"/>
            <a:r>
              <a:rPr lang="en-US" dirty="0" smtClean="0"/>
              <a:t>Return token corresponding to accepting state</a:t>
            </a:r>
          </a:p>
          <a:p>
            <a:pPr lvl="1"/>
            <a:r>
              <a:rPr lang="en-US" dirty="0" smtClean="0"/>
              <a:t>Reset – go back to start state and continue reading input from there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60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ambiguities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2952105"/>
          </a:xfrm>
        </p:spPr>
        <p:txBody>
          <a:bodyPr/>
          <a:lstStyle/>
          <a:p>
            <a:r>
              <a:rPr lang="en-US" dirty="0" smtClean="0"/>
              <a:t>ID = (</a:t>
            </a:r>
            <a:r>
              <a:rPr lang="en-US" dirty="0" err="1" smtClean="0"/>
              <a:t>a+b</a:t>
            </a:r>
            <a:r>
              <a:rPr lang="en-US" dirty="0" smtClean="0"/>
              <a:t>+…+z) (</a:t>
            </a:r>
            <a:r>
              <a:rPr lang="en-US" dirty="0" err="1" smtClean="0"/>
              <a:t>a+b</a:t>
            </a:r>
            <a:r>
              <a:rPr lang="en-US" dirty="0" smtClean="0"/>
              <a:t>+…+z)*</a:t>
            </a:r>
            <a:br>
              <a:rPr lang="en-US" dirty="0" smtClean="0"/>
            </a:br>
            <a:r>
              <a:rPr lang="en-US" dirty="0" smtClean="0"/>
              <a:t>IF = if</a:t>
            </a:r>
          </a:p>
          <a:p>
            <a:r>
              <a:rPr lang="en-US" dirty="0" smtClean="0"/>
              <a:t>Input: if</a:t>
            </a:r>
          </a:p>
          <a:p>
            <a:r>
              <a:rPr lang="en-US" dirty="0" smtClean="0"/>
              <a:t>Matches both tokens</a:t>
            </a:r>
          </a:p>
          <a:p>
            <a:r>
              <a:rPr lang="en-US" dirty="0" smtClean="0"/>
              <a:t>What should the scanner output?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61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159732" y="479715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344" y="500853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7" name="מחבר חץ ישר 6"/>
          <p:cNvCxnSpPr>
            <a:stCxn id="6" idx="3"/>
            <a:endCxn id="5" idx="2"/>
          </p:cNvCxnSpPr>
          <p:nvPr/>
        </p:nvCxnSpPr>
        <p:spPr bwMode="auto">
          <a:xfrm>
            <a:off x="1655676" y="519319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אליפסה 7"/>
          <p:cNvSpPr/>
          <p:nvPr/>
        </p:nvSpPr>
        <p:spPr bwMode="auto">
          <a:xfrm>
            <a:off x="3347864" y="425709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9" name="מחבר חץ ישר 8"/>
          <p:cNvCxnSpPr>
            <a:stCxn id="5" idx="7"/>
            <a:endCxn id="8" idx="2"/>
          </p:cNvCxnSpPr>
          <p:nvPr/>
        </p:nvCxnSpPr>
        <p:spPr bwMode="auto">
          <a:xfrm flipV="1">
            <a:off x="2835821" y="4653136"/>
            <a:ext cx="512043" cy="26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אליפסה 9"/>
          <p:cNvSpPr/>
          <p:nvPr/>
        </p:nvSpPr>
        <p:spPr bwMode="auto">
          <a:xfrm>
            <a:off x="3419872" y="432910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1800" y="4437112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  <p:cxnSp>
        <p:nvCxnSpPr>
          <p:cNvPr id="12" name="מחבר חץ ישר 11"/>
          <p:cNvCxnSpPr>
            <a:stCxn id="5" idx="5"/>
            <a:endCxn id="14" idx="1"/>
          </p:cNvCxnSpPr>
          <p:nvPr/>
        </p:nvCxnSpPr>
        <p:spPr bwMode="auto">
          <a:xfrm>
            <a:off x="2835821" y="5473241"/>
            <a:ext cx="592038" cy="268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060697" y="5265204"/>
            <a:ext cx="2375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err="1" smtClean="0">
                <a:sym typeface="Symbol" pitchFamily="18" charset="2"/>
              </a:rPr>
              <a:t>i</a:t>
            </a:r>
            <a:endParaRPr lang="he-IL" dirty="0"/>
          </a:p>
        </p:txBody>
      </p:sp>
      <p:sp>
        <p:nvSpPr>
          <p:cNvPr id="14" name="אליפסה 13"/>
          <p:cNvSpPr/>
          <p:nvPr/>
        </p:nvSpPr>
        <p:spPr bwMode="auto">
          <a:xfrm>
            <a:off x="3311860" y="56252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22"/>
          <p:cNvCxnSpPr>
            <a:stCxn id="8" idx="7"/>
            <a:endCxn id="8" idx="5"/>
          </p:cNvCxnSpPr>
          <p:nvPr/>
        </p:nvCxnSpPr>
        <p:spPr bwMode="auto">
          <a:xfrm rot="16200000" flipH="1">
            <a:off x="3743908" y="4653136"/>
            <a:ext cx="560090" cy="12700"/>
          </a:xfrm>
          <a:prstGeom prst="curvedConnector5">
            <a:avLst>
              <a:gd name="adj1" fmla="val -40815"/>
              <a:gd name="adj2" fmla="val 7123535"/>
              <a:gd name="adj3" fmla="val 14081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876070" y="4437112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3521728" y="4473116"/>
            <a:ext cx="4283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ID</a:t>
            </a:r>
            <a:endParaRPr lang="he-IL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4463988" y="562467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2" name="אליפסה 21"/>
          <p:cNvSpPr/>
          <p:nvPr/>
        </p:nvSpPr>
        <p:spPr bwMode="auto">
          <a:xfrm>
            <a:off x="4535996" y="569668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2442" y="5840696"/>
            <a:ext cx="3914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IF</a:t>
            </a:r>
            <a:endParaRPr lang="he-IL" dirty="0"/>
          </a:p>
        </p:txBody>
      </p:sp>
      <p:cxnSp>
        <p:nvCxnSpPr>
          <p:cNvPr id="24" name="מחבר חץ ישר 23"/>
          <p:cNvCxnSpPr>
            <a:stCxn id="14" idx="6"/>
            <a:endCxn id="21" idx="2"/>
          </p:cNvCxnSpPr>
          <p:nvPr/>
        </p:nvCxnSpPr>
        <p:spPr bwMode="auto">
          <a:xfrm flipV="1">
            <a:off x="4103948" y="6020716"/>
            <a:ext cx="360040" cy="5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165537" y="5697252"/>
            <a:ext cx="258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f</a:t>
            </a:r>
            <a:endParaRPr lang="he-IL" dirty="0"/>
          </a:p>
        </p:txBody>
      </p:sp>
      <p:sp>
        <p:nvSpPr>
          <p:cNvPr id="28" name="TextBox 27"/>
          <p:cNvSpPr txBox="1"/>
          <p:nvPr/>
        </p:nvSpPr>
        <p:spPr>
          <a:xfrm>
            <a:off x="6084168" y="4977172"/>
            <a:ext cx="1079655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NFA</a:t>
            </a:r>
            <a:endParaRPr lang="he-IL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ambiguities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2952105"/>
          </a:xfrm>
        </p:spPr>
        <p:txBody>
          <a:bodyPr/>
          <a:lstStyle/>
          <a:p>
            <a:r>
              <a:rPr lang="en-US" dirty="0" smtClean="0"/>
              <a:t>ID = (</a:t>
            </a:r>
            <a:r>
              <a:rPr lang="en-US" dirty="0" err="1" smtClean="0"/>
              <a:t>a+b</a:t>
            </a:r>
            <a:r>
              <a:rPr lang="en-US" dirty="0" smtClean="0"/>
              <a:t>+…+z) (</a:t>
            </a:r>
            <a:r>
              <a:rPr lang="en-US" dirty="0" err="1" smtClean="0"/>
              <a:t>a+b</a:t>
            </a:r>
            <a:r>
              <a:rPr lang="en-US" dirty="0" smtClean="0"/>
              <a:t>+…+z)*</a:t>
            </a:r>
            <a:br>
              <a:rPr lang="en-US" dirty="0" smtClean="0"/>
            </a:br>
            <a:r>
              <a:rPr lang="en-US" dirty="0" smtClean="0"/>
              <a:t>IF = if</a:t>
            </a:r>
          </a:p>
          <a:p>
            <a:r>
              <a:rPr lang="en-US" dirty="0" smtClean="0"/>
              <a:t>Input: if</a:t>
            </a:r>
          </a:p>
          <a:p>
            <a:r>
              <a:rPr lang="en-US" dirty="0" smtClean="0"/>
              <a:t>Matches both tokens</a:t>
            </a:r>
          </a:p>
          <a:p>
            <a:r>
              <a:rPr lang="en-US" dirty="0" smtClean="0"/>
              <a:t>What should the scanner output?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62</a:t>
            </a:fld>
            <a:endParaRPr lang="en-US">
              <a:cs typeface="+mj-cs"/>
            </a:endParaRPr>
          </a:p>
        </p:txBody>
      </p:sp>
      <p:sp>
        <p:nvSpPr>
          <p:cNvPr id="5" name="אליפסה 4"/>
          <p:cNvSpPr/>
          <p:nvPr/>
        </p:nvSpPr>
        <p:spPr bwMode="auto">
          <a:xfrm>
            <a:off x="2159732" y="479715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344" y="5008530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7" name="מחבר חץ ישר 6"/>
          <p:cNvCxnSpPr>
            <a:stCxn id="6" idx="3"/>
            <a:endCxn id="5" idx="2"/>
          </p:cNvCxnSpPr>
          <p:nvPr/>
        </p:nvCxnSpPr>
        <p:spPr bwMode="auto">
          <a:xfrm>
            <a:off x="1655676" y="5193196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אליפסה 7"/>
          <p:cNvSpPr/>
          <p:nvPr/>
        </p:nvSpPr>
        <p:spPr bwMode="auto">
          <a:xfrm>
            <a:off x="3347864" y="4257092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9" name="מחבר חץ ישר 8"/>
          <p:cNvCxnSpPr>
            <a:stCxn id="5" idx="7"/>
            <a:endCxn id="8" idx="2"/>
          </p:cNvCxnSpPr>
          <p:nvPr/>
        </p:nvCxnSpPr>
        <p:spPr bwMode="auto">
          <a:xfrm flipV="1">
            <a:off x="2835821" y="4653136"/>
            <a:ext cx="512043" cy="26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אליפסה 9"/>
          <p:cNvSpPr/>
          <p:nvPr/>
        </p:nvSpPr>
        <p:spPr bwMode="auto">
          <a:xfrm>
            <a:off x="3419872" y="4329100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5743" y="4427820"/>
            <a:ext cx="7121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a-z\</a:t>
            </a:r>
            <a:r>
              <a:rPr lang="en-US" dirty="0" err="1" smtClean="0">
                <a:sym typeface="Symbol" pitchFamily="18" charset="2"/>
              </a:rPr>
              <a:t>i</a:t>
            </a:r>
            <a:endParaRPr lang="he-IL" dirty="0"/>
          </a:p>
        </p:txBody>
      </p:sp>
      <p:cxnSp>
        <p:nvCxnSpPr>
          <p:cNvPr id="12" name="מחבר חץ ישר 11"/>
          <p:cNvCxnSpPr>
            <a:stCxn id="5" idx="5"/>
            <a:endCxn id="14" idx="1"/>
          </p:cNvCxnSpPr>
          <p:nvPr/>
        </p:nvCxnSpPr>
        <p:spPr bwMode="auto">
          <a:xfrm>
            <a:off x="2835821" y="5473241"/>
            <a:ext cx="639662" cy="268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060697" y="5265204"/>
            <a:ext cx="2375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err="1" smtClean="0">
                <a:sym typeface="Symbol" pitchFamily="18" charset="2"/>
              </a:rPr>
              <a:t>i</a:t>
            </a:r>
            <a:endParaRPr lang="he-IL" dirty="0"/>
          </a:p>
        </p:txBody>
      </p:sp>
      <p:sp>
        <p:nvSpPr>
          <p:cNvPr id="14" name="אליפסה 13"/>
          <p:cNvSpPr/>
          <p:nvPr/>
        </p:nvSpPr>
        <p:spPr bwMode="auto">
          <a:xfrm>
            <a:off x="3359484" y="5625244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16" name="מחבר חץ ישר 22"/>
          <p:cNvCxnSpPr>
            <a:stCxn id="8" idx="7"/>
            <a:endCxn id="8" idx="6"/>
          </p:cNvCxnSpPr>
          <p:nvPr/>
        </p:nvCxnSpPr>
        <p:spPr bwMode="auto">
          <a:xfrm rot="16200000" flipH="1">
            <a:off x="3941929" y="4455114"/>
            <a:ext cx="280045" cy="115999"/>
          </a:xfrm>
          <a:prstGeom prst="curvedConnector4">
            <a:avLst>
              <a:gd name="adj1" fmla="val -123051"/>
              <a:gd name="adj2" fmla="val 2970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355976" y="4113076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3521728" y="4473116"/>
            <a:ext cx="4283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ID</a:t>
            </a:r>
            <a:endParaRPr lang="he-IL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4511612" y="5624672"/>
            <a:ext cx="105630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2" name="אליפסה 21"/>
          <p:cNvSpPr/>
          <p:nvPr/>
        </p:nvSpPr>
        <p:spPr bwMode="auto">
          <a:xfrm>
            <a:off x="4583620" y="5696680"/>
            <a:ext cx="902652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19624" y="5840696"/>
            <a:ext cx="840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IF ID</a:t>
            </a:r>
            <a:endParaRPr lang="he-IL" dirty="0"/>
          </a:p>
        </p:txBody>
      </p:sp>
      <p:cxnSp>
        <p:nvCxnSpPr>
          <p:cNvPr id="24" name="מחבר חץ ישר 23"/>
          <p:cNvCxnSpPr>
            <a:stCxn id="14" idx="6"/>
            <a:endCxn id="21" idx="2"/>
          </p:cNvCxnSpPr>
          <p:nvPr/>
        </p:nvCxnSpPr>
        <p:spPr bwMode="auto">
          <a:xfrm flipV="1">
            <a:off x="4151572" y="6020716"/>
            <a:ext cx="360040" cy="5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213161" y="5697252"/>
            <a:ext cx="258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f</a:t>
            </a:r>
            <a:endParaRPr lang="he-IL" dirty="0"/>
          </a:p>
        </p:txBody>
      </p:sp>
      <p:sp>
        <p:nvSpPr>
          <p:cNvPr id="25" name="אליפסה 24"/>
          <p:cNvSpPr/>
          <p:nvPr/>
        </p:nvSpPr>
        <p:spPr bwMode="auto">
          <a:xfrm>
            <a:off x="3445894" y="5697252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39504" y="5841268"/>
            <a:ext cx="4283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ID</a:t>
            </a:r>
            <a:endParaRPr lang="he-IL" dirty="0"/>
          </a:p>
        </p:txBody>
      </p:sp>
      <p:cxnSp>
        <p:nvCxnSpPr>
          <p:cNvPr id="28" name="מחבר חץ ישר 27"/>
          <p:cNvCxnSpPr>
            <a:stCxn id="14" idx="0"/>
            <a:endCxn id="8" idx="4"/>
          </p:cNvCxnSpPr>
          <p:nvPr/>
        </p:nvCxnSpPr>
        <p:spPr bwMode="auto">
          <a:xfrm flipH="1" flipV="1">
            <a:off x="3743908" y="5049180"/>
            <a:ext cx="11620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671900" y="5157192"/>
            <a:ext cx="7121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a-z\f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6081763" y="4977172"/>
            <a:ext cx="1084464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sz="4000" dirty="0" smtClean="0"/>
              <a:t>DFA</a:t>
            </a:r>
            <a:endParaRPr lang="he-IL" sz="4000" dirty="0"/>
          </a:p>
        </p:txBody>
      </p:sp>
      <p:cxnSp>
        <p:nvCxnSpPr>
          <p:cNvPr id="29" name="מחבר חץ ישר 22"/>
          <p:cNvCxnSpPr>
            <a:stCxn id="21" idx="0"/>
            <a:endCxn id="8" idx="6"/>
          </p:cNvCxnSpPr>
          <p:nvPr/>
        </p:nvCxnSpPr>
        <p:spPr bwMode="auto">
          <a:xfrm rot="16200000" flipV="1">
            <a:off x="4104091" y="4688997"/>
            <a:ext cx="971536" cy="899814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716016" y="4725144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ambiguities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= </a:t>
            </a:r>
            <a:r>
              <a:rPr lang="en-US" smtClean="0"/>
              <a:t>(a+b+…+z</a:t>
            </a:r>
            <a:r>
              <a:rPr lang="en-US" dirty="0" smtClean="0"/>
              <a:t>) </a:t>
            </a:r>
            <a:r>
              <a:rPr lang="en-US" smtClean="0"/>
              <a:t>(a+b+…+z</a:t>
            </a:r>
            <a:r>
              <a:rPr lang="en-US" dirty="0" smtClean="0"/>
              <a:t>)*</a:t>
            </a:r>
            <a:br>
              <a:rPr lang="en-US" dirty="0" smtClean="0"/>
            </a:br>
            <a:r>
              <a:rPr lang="en-US" dirty="0" smtClean="0"/>
              <a:t>IF = if</a:t>
            </a:r>
          </a:p>
          <a:p>
            <a:r>
              <a:rPr lang="en-US" dirty="0" smtClean="0"/>
              <a:t>Input: if</a:t>
            </a:r>
          </a:p>
          <a:p>
            <a:r>
              <a:rPr lang="en-US" dirty="0" smtClean="0"/>
              <a:t>Matches both tokens</a:t>
            </a:r>
          </a:p>
          <a:p>
            <a:r>
              <a:rPr lang="en-US" dirty="0" smtClean="0"/>
              <a:t>What should the scanner output?</a:t>
            </a:r>
          </a:p>
          <a:p>
            <a:r>
              <a:rPr lang="en-US" dirty="0" smtClean="0"/>
              <a:t>Solution: break tie using order of definitions</a:t>
            </a:r>
          </a:p>
          <a:p>
            <a:pPr lvl="1"/>
            <a:r>
              <a:rPr lang="en-US" dirty="0" smtClean="0"/>
              <a:t>Output: ID(if)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63</a:t>
            </a:fld>
            <a:endParaRPr lang="en-US">
              <a:cs typeface="+mj-cs"/>
            </a:endParaRPr>
          </a:p>
        </p:txBody>
      </p:sp>
      <p:sp>
        <p:nvSpPr>
          <p:cNvPr id="27" name="אליפסה 26"/>
          <p:cNvSpPr/>
          <p:nvPr/>
        </p:nvSpPr>
        <p:spPr bwMode="auto">
          <a:xfrm>
            <a:off x="4860032" y="512118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9644" y="5332566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29" name="מחבר חץ ישר 28"/>
          <p:cNvCxnSpPr>
            <a:stCxn id="28" idx="3"/>
            <a:endCxn id="27" idx="2"/>
          </p:cNvCxnSpPr>
          <p:nvPr/>
        </p:nvCxnSpPr>
        <p:spPr bwMode="auto">
          <a:xfrm>
            <a:off x="4355976" y="5517232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אליפסה 29"/>
          <p:cNvSpPr/>
          <p:nvPr/>
        </p:nvSpPr>
        <p:spPr bwMode="auto">
          <a:xfrm>
            <a:off x="6048164" y="45811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1" name="מחבר חץ ישר 30"/>
          <p:cNvCxnSpPr>
            <a:stCxn id="27" idx="7"/>
            <a:endCxn id="30" idx="2"/>
          </p:cNvCxnSpPr>
          <p:nvPr/>
        </p:nvCxnSpPr>
        <p:spPr bwMode="auto">
          <a:xfrm flipV="1">
            <a:off x="5536121" y="4977172"/>
            <a:ext cx="512043" cy="26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אליפסה 31"/>
          <p:cNvSpPr/>
          <p:nvPr/>
        </p:nvSpPr>
        <p:spPr bwMode="auto">
          <a:xfrm>
            <a:off x="6120172" y="4653136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6043" y="4751856"/>
            <a:ext cx="7121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a-z\</a:t>
            </a:r>
            <a:r>
              <a:rPr lang="en-US" dirty="0" err="1" smtClean="0">
                <a:sym typeface="Symbol" pitchFamily="18" charset="2"/>
              </a:rPr>
              <a:t>i</a:t>
            </a:r>
            <a:endParaRPr lang="he-IL" dirty="0"/>
          </a:p>
        </p:txBody>
      </p:sp>
      <p:cxnSp>
        <p:nvCxnSpPr>
          <p:cNvPr id="34" name="מחבר חץ ישר 33"/>
          <p:cNvCxnSpPr>
            <a:stCxn id="27" idx="5"/>
          </p:cNvCxnSpPr>
          <p:nvPr/>
        </p:nvCxnSpPr>
        <p:spPr bwMode="auto">
          <a:xfrm>
            <a:off x="5536121" y="5797277"/>
            <a:ext cx="639662" cy="268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760997" y="5589240"/>
            <a:ext cx="2375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err="1" smtClean="0">
                <a:sym typeface="Symbol" pitchFamily="18" charset="2"/>
              </a:rPr>
              <a:t>i</a:t>
            </a:r>
            <a:endParaRPr lang="he-IL" dirty="0"/>
          </a:p>
        </p:txBody>
      </p:sp>
      <p:sp>
        <p:nvSpPr>
          <p:cNvPr id="36" name="אליפסה 35"/>
          <p:cNvSpPr/>
          <p:nvPr/>
        </p:nvSpPr>
        <p:spPr bwMode="auto">
          <a:xfrm>
            <a:off x="6059784" y="594349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7" name="מחבר חץ ישר 22"/>
          <p:cNvCxnSpPr>
            <a:stCxn id="30" idx="7"/>
            <a:endCxn id="30" idx="6"/>
          </p:cNvCxnSpPr>
          <p:nvPr/>
        </p:nvCxnSpPr>
        <p:spPr bwMode="auto">
          <a:xfrm rot="16200000" flipH="1">
            <a:off x="6642229" y="4779150"/>
            <a:ext cx="280045" cy="115999"/>
          </a:xfrm>
          <a:prstGeom prst="curvedConnector4">
            <a:avLst>
              <a:gd name="adj1" fmla="val -123051"/>
              <a:gd name="adj2" fmla="val 2970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056276" y="4437112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6222028" y="4797152"/>
            <a:ext cx="4283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ID</a:t>
            </a:r>
            <a:endParaRPr lang="he-IL" dirty="0"/>
          </a:p>
        </p:txBody>
      </p:sp>
      <p:sp>
        <p:nvSpPr>
          <p:cNvPr id="40" name="אליפסה 39"/>
          <p:cNvSpPr/>
          <p:nvPr/>
        </p:nvSpPr>
        <p:spPr bwMode="auto">
          <a:xfrm>
            <a:off x="7211912" y="5942926"/>
            <a:ext cx="105630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1" name="אליפסה 40"/>
          <p:cNvSpPr/>
          <p:nvPr/>
        </p:nvSpPr>
        <p:spPr bwMode="auto">
          <a:xfrm>
            <a:off x="7283920" y="6020716"/>
            <a:ext cx="902652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19924" y="6164732"/>
            <a:ext cx="840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IF ID</a:t>
            </a:r>
            <a:endParaRPr lang="he-IL" dirty="0"/>
          </a:p>
        </p:txBody>
      </p:sp>
      <p:cxnSp>
        <p:nvCxnSpPr>
          <p:cNvPr id="43" name="מחבר חץ ישר 42"/>
          <p:cNvCxnSpPr/>
          <p:nvPr/>
        </p:nvCxnSpPr>
        <p:spPr bwMode="auto">
          <a:xfrm flipV="1">
            <a:off x="6851872" y="6344752"/>
            <a:ext cx="360040" cy="5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913461" y="6021288"/>
            <a:ext cx="258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f</a:t>
            </a:r>
            <a:endParaRPr lang="he-IL" dirty="0"/>
          </a:p>
        </p:txBody>
      </p:sp>
      <p:sp>
        <p:nvSpPr>
          <p:cNvPr id="45" name="אליפסה 44"/>
          <p:cNvSpPr/>
          <p:nvPr/>
        </p:nvSpPr>
        <p:spPr bwMode="auto">
          <a:xfrm>
            <a:off x="6146194" y="602128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9804" y="6165304"/>
            <a:ext cx="4283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ID</a:t>
            </a:r>
            <a:endParaRPr lang="he-IL" dirty="0"/>
          </a:p>
        </p:txBody>
      </p:sp>
      <p:cxnSp>
        <p:nvCxnSpPr>
          <p:cNvPr id="47" name="מחבר חץ ישר 46"/>
          <p:cNvCxnSpPr>
            <a:endCxn id="30" idx="4"/>
          </p:cNvCxnSpPr>
          <p:nvPr/>
        </p:nvCxnSpPr>
        <p:spPr bwMode="auto">
          <a:xfrm flipH="1" flipV="1">
            <a:off x="6444208" y="5373216"/>
            <a:ext cx="11620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6372200" y="5481228"/>
            <a:ext cx="7121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a-z\f</a:t>
            </a:r>
            <a:endParaRPr lang="he-IL" dirty="0"/>
          </a:p>
        </p:txBody>
      </p:sp>
      <p:cxnSp>
        <p:nvCxnSpPr>
          <p:cNvPr id="49" name="מחבר חץ ישר 22"/>
          <p:cNvCxnSpPr>
            <a:endCxn id="30" idx="6"/>
          </p:cNvCxnSpPr>
          <p:nvPr/>
        </p:nvCxnSpPr>
        <p:spPr bwMode="auto">
          <a:xfrm rot="16200000" flipV="1">
            <a:off x="6804391" y="5013033"/>
            <a:ext cx="971536" cy="899814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416316" y="5049180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ambiguities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4464273"/>
          </a:xfrm>
        </p:spPr>
        <p:txBody>
          <a:bodyPr/>
          <a:lstStyle/>
          <a:p>
            <a:r>
              <a:rPr lang="en-US" dirty="0" smtClean="0"/>
              <a:t>IF = if </a:t>
            </a:r>
            <a:br>
              <a:rPr lang="en-US" dirty="0" smtClean="0"/>
            </a:br>
            <a:r>
              <a:rPr lang="en-US" dirty="0" smtClean="0"/>
              <a:t>ID = (</a:t>
            </a:r>
            <a:r>
              <a:rPr lang="en-US" dirty="0" err="1" smtClean="0"/>
              <a:t>a+b</a:t>
            </a:r>
            <a:r>
              <a:rPr lang="en-US" dirty="0" smtClean="0"/>
              <a:t>+…+z) (</a:t>
            </a:r>
            <a:r>
              <a:rPr lang="en-US" dirty="0" err="1" smtClean="0"/>
              <a:t>a+b</a:t>
            </a:r>
            <a:r>
              <a:rPr lang="en-US" dirty="0" smtClean="0"/>
              <a:t>+…+z)*</a:t>
            </a:r>
          </a:p>
          <a:p>
            <a:r>
              <a:rPr lang="en-US" dirty="0" smtClean="0"/>
              <a:t>Input: if</a:t>
            </a:r>
          </a:p>
          <a:p>
            <a:r>
              <a:rPr lang="en-US" dirty="0" smtClean="0"/>
              <a:t>Matches both tokens</a:t>
            </a:r>
          </a:p>
          <a:p>
            <a:r>
              <a:rPr lang="en-US" dirty="0" smtClean="0"/>
              <a:t>What should the scanner output?</a:t>
            </a:r>
          </a:p>
          <a:p>
            <a:r>
              <a:rPr lang="en-US" dirty="0" smtClean="0"/>
              <a:t>Solution: break tie using order of definitions</a:t>
            </a:r>
          </a:p>
          <a:p>
            <a:pPr lvl="1"/>
            <a:r>
              <a:rPr lang="en-US" dirty="0" smtClean="0"/>
              <a:t>Output: IF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64</a:t>
            </a:fld>
            <a:endParaRPr lang="en-US">
              <a:cs typeface="+mj-cs"/>
            </a:endParaRPr>
          </a:p>
        </p:txBody>
      </p:sp>
      <p:sp>
        <p:nvSpPr>
          <p:cNvPr id="27" name="הסבר מלבני 26"/>
          <p:cNvSpPr/>
          <p:nvPr/>
        </p:nvSpPr>
        <p:spPr bwMode="auto">
          <a:xfrm>
            <a:off x="5796136" y="2204864"/>
            <a:ext cx="2735796" cy="1404156"/>
          </a:xfrm>
          <a:prstGeom prst="wedgeRectCallout">
            <a:avLst>
              <a:gd name="adj1" fmla="val -19496"/>
              <a:gd name="adj2" fmla="val 8768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rtl="0"/>
            <a:r>
              <a:rPr lang="en-US" dirty="0" smtClean="0"/>
              <a:t>Conclusion: list keyword</a:t>
            </a:r>
            <a:br>
              <a:rPr lang="en-US" dirty="0" smtClean="0"/>
            </a:br>
            <a:r>
              <a:rPr lang="en-US" dirty="0" smtClean="0"/>
              <a:t>token definitions</a:t>
            </a:r>
            <a:br>
              <a:rPr lang="en-US" dirty="0" smtClean="0"/>
            </a:br>
            <a:r>
              <a:rPr lang="en-US" dirty="0" smtClean="0"/>
              <a:t>before identifier definition</a:t>
            </a:r>
            <a:endParaRPr lang="he-IL" dirty="0"/>
          </a:p>
        </p:txBody>
      </p:sp>
      <p:sp>
        <p:nvSpPr>
          <p:cNvPr id="28" name="אליפסה 27"/>
          <p:cNvSpPr/>
          <p:nvPr/>
        </p:nvSpPr>
        <p:spPr bwMode="auto">
          <a:xfrm>
            <a:off x="4860032" y="512118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09644" y="5332566"/>
            <a:ext cx="6463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/>
              <a:t>start</a:t>
            </a:r>
            <a:endParaRPr lang="he-IL" dirty="0"/>
          </a:p>
        </p:txBody>
      </p:sp>
      <p:cxnSp>
        <p:nvCxnSpPr>
          <p:cNvPr id="30" name="מחבר חץ ישר 29"/>
          <p:cNvCxnSpPr>
            <a:stCxn id="29" idx="3"/>
            <a:endCxn id="28" idx="2"/>
          </p:cNvCxnSpPr>
          <p:nvPr/>
        </p:nvCxnSpPr>
        <p:spPr bwMode="auto">
          <a:xfrm>
            <a:off x="4355976" y="5517232"/>
            <a:ext cx="50405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אליפסה 30"/>
          <p:cNvSpPr/>
          <p:nvPr/>
        </p:nvSpPr>
        <p:spPr bwMode="auto">
          <a:xfrm>
            <a:off x="6048164" y="458112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2" name="מחבר חץ ישר 31"/>
          <p:cNvCxnSpPr>
            <a:stCxn id="28" idx="7"/>
            <a:endCxn id="31" idx="2"/>
          </p:cNvCxnSpPr>
          <p:nvPr/>
        </p:nvCxnSpPr>
        <p:spPr bwMode="auto">
          <a:xfrm flipV="1">
            <a:off x="5536121" y="4977172"/>
            <a:ext cx="512043" cy="2600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אליפסה 32"/>
          <p:cNvSpPr/>
          <p:nvPr/>
        </p:nvSpPr>
        <p:spPr bwMode="auto">
          <a:xfrm>
            <a:off x="6120172" y="4653136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6043" y="4751856"/>
            <a:ext cx="7121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a-z\</a:t>
            </a:r>
            <a:r>
              <a:rPr lang="en-US" dirty="0" err="1" smtClean="0">
                <a:sym typeface="Symbol" pitchFamily="18" charset="2"/>
              </a:rPr>
              <a:t>i</a:t>
            </a:r>
            <a:endParaRPr lang="he-IL" dirty="0"/>
          </a:p>
        </p:txBody>
      </p:sp>
      <p:cxnSp>
        <p:nvCxnSpPr>
          <p:cNvPr id="35" name="מחבר חץ ישר 34"/>
          <p:cNvCxnSpPr>
            <a:stCxn id="28" idx="5"/>
          </p:cNvCxnSpPr>
          <p:nvPr/>
        </p:nvCxnSpPr>
        <p:spPr bwMode="auto">
          <a:xfrm>
            <a:off x="5536121" y="5797277"/>
            <a:ext cx="639662" cy="26800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60997" y="5589240"/>
            <a:ext cx="2375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err="1" smtClean="0">
                <a:sym typeface="Symbol" pitchFamily="18" charset="2"/>
              </a:rPr>
              <a:t>i</a:t>
            </a:r>
            <a:endParaRPr lang="he-IL" dirty="0"/>
          </a:p>
        </p:txBody>
      </p:sp>
      <p:sp>
        <p:nvSpPr>
          <p:cNvPr id="37" name="אליפסה 36"/>
          <p:cNvSpPr/>
          <p:nvPr/>
        </p:nvSpPr>
        <p:spPr bwMode="auto">
          <a:xfrm>
            <a:off x="6059784" y="5943498"/>
            <a:ext cx="79208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cxnSp>
        <p:nvCxnSpPr>
          <p:cNvPr id="38" name="מחבר חץ ישר 22"/>
          <p:cNvCxnSpPr>
            <a:stCxn id="31" idx="7"/>
            <a:endCxn id="31" idx="6"/>
          </p:cNvCxnSpPr>
          <p:nvPr/>
        </p:nvCxnSpPr>
        <p:spPr bwMode="auto">
          <a:xfrm rot="16200000" flipH="1">
            <a:off x="6642229" y="4779150"/>
            <a:ext cx="280045" cy="115999"/>
          </a:xfrm>
          <a:prstGeom prst="curvedConnector4">
            <a:avLst>
              <a:gd name="adj1" fmla="val -123051"/>
              <a:gd name="adj2" fmla="val 29707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7056276" y="4437112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6222028" y="4797152"/>
            <a:ext cx="4283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ID</a:t>
            </a:r>
            <a:endParaRPr lang="he-IL" dirty="0"/>
          </a:p>
        </p:txBody>
      </p:sp>
      <p:sp>
        <p:nvSpPr>
          <p:cNvPr id="41" name="אליפסה 40"/>
          <p:cNvSpPr/>
          <p:nvPr/>
        </p:nvSpPr>
        <p:spPr bwMode="auto">
          <a:xfrm>
            <a:off x="7211912" y="5942926"/>
            <a:ext cx="1056308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2" name="אליפסה 41"/>
          <p:cNvSpPr/>
          <p:nvPr/>
        </p:nvSpPr>
        <p:spPr bwMode="auto">
          <a:xfrm>
            <a:off x="7283920" y="6020716"/>
            <a:ext cx="902652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9924" y="6164732"/>
            <a:ext cx="8402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IF ID</a:t>
            </a:r>
            <a:endParaRPr lang="he-IL" dirty="0"/>
          </a:p>
        </p:txBody>
      </p:sp>
      <p:cxnSp>
        <p:nvCxnSpPr>
          <p:cNvPr id="44" name="מחבר חץ ישר 43"/>
          <p:cNvCxnSpPr/>
          <p:nvPr/>
        </p:nvCxnSpPr>
        <p:spPr bwMode="auto">
          <a:xfrm flipV="1">
            <a:off x="6851872" y="6344752"/>
            <a:ext cx="360040" cy="5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913461" y="6021288"/>
            <a:ext cx="258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f</a:t>
            </a:r>
            <a:endParaRPr lang="he-IL" dirty="0"/>
          </a:p>
        </p:txBody>
      </p:sp>
      <p:sp>
        <p:nvSpPr>
          <p:cNvPr id="46" name="אליפסה 45"/>
          <p:cNvSpPr/>
          <p:nvPr/>
        </p:nvSpPr>
        <p:spPr bwMode="auto">
          <a:xfrm>
            <a:off x="6146194" y="6021288"/>
            <a:ext cx="633670" cy="6336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39804" y="6165304"/>
            <a:ext cx="4283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ID</a:t>
            </a:r>
            <a:endParaRPr lang="he-IL" dirty="0"/>
          </a:p>
        </p:txBody>
      </p:sp>
      <p:cxnSp>
        <p:nvCxnSpPr>
          <p:cNvPr id="48" name="מחבר חץ ישר 47"/>
          <p:cNvCxnSpPr>
            <a:endCxn id="31" idx="4"/>
          </p:cNvCxnSpPr>
          <p:nvPr/>
        </p:nvCxnSpPr>
        <p:spPr bwMode="auto">
          <a:xfrm flipH="1" flipV="1">
            <a:off x="6444208" y="5373216"/>
            <a:ext cx="11620" cy="57606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372200" y="5481228"/>
            <a:ext cx="7121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a-z\f</a:t>
            </a:r>
            <a:endParaRPr lang="he-IL" dirty="0"/>
          </a:p>
        </p:txBody>
      </p:sp>
      <p:cxnSp>
        <p:nvCxnSpPr>
          <p:cNvPr id="50" name="מחבר חץ ישר 22"/>
          <p:cNvCxnSpPr>
            <a:endCxn id="31" idx="6"/>
          </p:cNvCxnSpPr>
          <p:nvPr/>
        </p:nvCxnSpPr>
        <p:spPr bwMode="auto">
          <a:xfrm rot="16200000" flipV="1">
            <a:off x="6804391" y="5013033"/>
            <a:ext cx="971536" cy="899814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416316" y="5049180"/>
            <a:ext cx="4880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0"/>
            <a:r>
              <a:rPr lang="en-US" dirty="0" smtClean="0">
                <a:sym typeface="Symbol" pitchFamily="18" charset="2"/>
              </a:rPr>
              <a:t>a-z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4"/>
          <p:cNvSpPr>
            <a:spLocks noGrp="1"/>
          </p:cNvSpPr>
          <p:nvPr>
            <p:ph type="title"/>
          </p:nvPr>
        </p:nvSpPr>
        <p:spPr>
          <a:xfrm>
            <a:off x="323850" y="1809093"/>
            <a:ext cx="8532813" cy="1547899"/>
          </a:xfrm>
        </p:spPr>
        <p:txBody>
          <a:bodyPr/>
          <a:lstStyle/>
          <a:p>
            <a:pPr algn="ctr"/>
            <a:r>
              <a:rPr lang="en-US" dirty="0" smtClean="0"/>
              <a:t>Implementing scanners in practice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65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scanners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construction of </a:t>
            </a:r>
            <a:r>
              <a:rPr lang="en-US" smtClean="0"/>
              <a:t>automata + </a:t>
            </a:r>
            <a:r>
              <a:rPr lang="en-US" dirty="0" smtClean="0"/>
              <a:t>determinization is</a:t>
            </a:r>
          </a:p>
          <a:p>
            <a:pPr lvl="1"/>
            <a:r>
              <a:rPr lang="en-US" dirty="0" smtClean="0"/>
              <a:t>Very tedious</a:t>
            </a:r>
          </a:p>
          <a:p>
            <a:pPr lvl="1"/>
            <a:r>
              <a:rPr lang="en-US" dirty="0" smtClean="0"/>
              <a:t>Error-prone</a:t>
            </a:r>
          </a:p>
          <a:p>
            <a:pPr lvl="1"/>
            <a:r>
              <a:rPr lang="en-US" dirty="0" smtClean="0"/>
              <a:t>Non-incremental</a:t>
            </a:r>
          </a:p>
          <a:p>
            <a:r>
              <a:rPr lang="en-US" dirty="0" smtClean="0"/>
              <a:t>Fortunately there are tools that automatically generate code from a specification for most languages</a:t>
            </a:r>
          </a:p>
          <a:p>
            <a:pPr lvl="1"/>
            <a:r>
              <a:rPr lang="en-US" dirty="0" smtClean="0"/>
              <a:t>C: </a:t>
            </a:r>
            <a:r>
              <a:rPr lang="en-US" dirty="0" err="1" smtClean="0"/>
              <a:t>Lex</a:t>
            </a:r>
            <a:r>
              <a:rPr lang="en-US" dirty="0" smtClean="0"/>
              <a:t>, Flex</a:t>
            </a:r>
            <a:br>
              <a:rPr lang="en-US" dirty="0" smtClean="0"/>
            </a:br>
            <a:r>
              <a:rPr lang="en-US" dirty="0" smtClean="0"/>
              <a:t>Java: </a:t>
            </a:r>
            <a:r>
              <a:rPr lang="en-US" dirty="0" err="1" smtClean="0"/>
              <a:t>JLex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JFlex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66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JFlex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2088009"/>
          </a:xfrm>
        </p:spPr>
        <p:txBody>
          <a:bodyPr/>
          <a:lstStyle/>
          <a:p>
            <a:r>
              <a:rPr lang="en-US" dirty="0" smtClean="0"/>
              <a:t>Define tokens (and states)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Jflex</a:t>
            </a:r>
            <a:r>
              <a:rPr lang="en-US" dirty="0" smtClean="0"/>
              <a:t> to generate Java implementation</a:t>
            </a:r>
          </a:p>
          <a:p>
            <a:r>
              <a:rPr lang="en-US" dirty="0" smtClean="0"/>
              <a:t>Usually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MyScanner.nextToken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will be called in a loop by parser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67</a:t>
            </a:fld>
            <a:endParaRPr lang="en-US">
              <a:cs typeface="+mj-cs"/>
            </a:endParaRPr>
          </a:p>
        </p:txBody>
      </p:sp>
      <p:sp>
        <p:nvSpPr>
          <p:cNvPr id="5" name="מגילה אנכית 4"/>
          <p:cNvSpPr/>
          <p:nvPr/>
        </p:nvSpPr>
        <p:spPr bwMode="auto">
          <a:xfrm>
            <a:off x="503548" y="4185084"/>
            <a:ext cx="1728192" cy="1296144"/>
          </a:xfrm>
          <a:prstGeom prst="verticalScroll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Regular</a:t>
            </a:r>
            <a:br>
              <a:rPr lang="en-US" dirty="0" smtClean="0"/>
            </a:br>
            <a:r>
              <a:rPr lang="en-US" dirty="0" smtClean="0"/>
              <a:t>Expressions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חץ ימינה 5"/>
          <p:cNvSpPr/>
          <p:nvPr/>
        </p:nvSpPr>
        <p:spPr bwMode="auto">
          <a:xfrm>
            <a:off x="2447764" y="4590840"/>
            <a:ext cx="97840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7" name="תרשים זרימה: תהליך חלופי 6"/>
          <p:cNvSpPr/>
          <p:nvPr/>
        </p:nvSpPr>
        <p:spPr bwMode="auto">
          <a:xfrm>
            <a:off x="3779912" y="4473116"/>
            <a:ext cx="1152128" cy="720080"/>
          </a:xfrm>
          <a:prstGeom prst="flowChartAlternate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JFlex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8" name="חץ ימינה 7"/>
          <p:cNvSpPr/>
          <p:nvPr/>
        </p:nvSpPr>
        <p:spPr bwMode="auto">
          <a:xfrm>
            <a:off x="5220072" y="4590840"/>
            <a:ext cx="97840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9" name="תרשים זרימה: תהליך 8"/>
          <p:cNvSpPr/>
          <p:nvPr/>
        </p:nvSpPr>
        <p:spPr bwMode="auto">
          <a:xfrm>
            <a:off x="6516216" y="4473116"/>
            <a:ext cx="1836204" cy="720080"/>
          </a:xfrm>
          <a:prstGeom prst="flowChartProces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MyScanner.java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0" name="תרשים זרימה: תהליך 9"/>
          <p:cNvSpPr/>
          <p:nvPr/>
        </p:nvSpPr>
        <p:spPr bwMode="auto">
          <a:xfrm>
            <a:off x="6318194" y="3320988"/>
            <a:ext cx="2232248" cy="540060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Stream of characters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חץ למטה 10"/>
          <p:cNvSpPr/>
          <p:nvPr/>
        </p:nvSpPr>
        <p:spPr bwMode="auto">
          <a:xfrm>
            <a:off x="7290302" y="3789040"/>
            <a:ext cx="288032" cy="57606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2" name="חץ למטה 11"/>
          <p:cNvSpPr/>
          <p:nvPr/>
        </p:nvSpPr>
        <p:spPr bwMode="auto">
          <a:xfrm>
            <a:off x="7290302" y="5373216"/>
            <a:ext cx="288032" cy="57606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תרשים זרימה: תהליך 12"/>
          <p:cNvSpPr/>
          <p:nvPr/>
        </p:nvSpPr>
        <p:spPr bwMode="auto">
          <a:xfrm>
            <a:off x="6318194" y="5949280"/>
            <a:ext cx="2232248" cy="540060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Tokens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4" name="תרשים זרימה: תהליך 13"/>
          <p:cNvSpPr/>
          <p:nvPr/>
        </p:nvSpPr>
        <p:spPr bwMode="auto">
          <a:xfrm>
            <a:off x="251520" y="3645024"/>
            <a:ext cx="2232248" cy="540060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MyScanner.lex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format for </a:t>
            </a:r>
            <a:r>
              <a:rPr lang="en-US" dirty="0" err="1" smtClean="0"/>
              <a:t>reg-exps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68</a:t>
            </a:fld>
            <a:endParaRPr lang="en-US"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6204386"/>
              </p:ext>
            </p:extLst>
          </p:nvPr>
        </p:nvGraphicFramePr>
        <p:xfrm>
          <a:off x="503548" y="1196752"/>
          <a:ext cx="7920880" cy="482092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060340"/>
                <a:gridCol w="486054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Patterns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Matching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The character 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Any character, usually except a new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[xyz]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Any of the characters </a:t>
                      </a:r>
                      <a:r>
                        <a:rPr lang="en-US" dirty="0" err="1" smtClean="0"/>
                        <a:t>x,y,z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Repetition Operators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n R or nothing (=optionally an 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Zero</a:t>
                      </a:r>
                      <a:r>
                        <a:rPr lang="en-US" baseline="0" dirty="0" smtClean="0"/>
                        <a:t> or more occurrences of 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mtClean="0"/>
                        <a:t>R+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One or more occurrences of 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Composition Operators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R1R2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An R1</a:t>
                      </a:r>
                      <a:r>
                        <a:rPr lang="en-US" baseline="0" dirty="0" smtClean="0"/>
                        <a:t> followed by R2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R1|R2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Either</a:t>
                      </a:r>
                      <a:r>
                        <a:rPr lang="en-US" baseline="0" dirty="0" smtClean="0"/>
                        <a:t> an R1 or R2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Grouping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(R)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 itself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characters</a:t>
            </a:r>
            <a:endParaRPr lang="he-I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expression for one or </a:t>
            </a:r>
            <a:r>
              <a:rPr lang="en-US" smtClean="0"/>
              <a:t>more + </a:t>
            </a:r>
            <a:r>
              <a:rPr lang="en-US" dirty="0" smtClean="0"/>
              <a:t>symbols?</a:t>
            </a:r>
          </a:p>
          <a:p>
            <a:pPr lvl="1"/>
            <a:r>
              <a:rPr lang="en-US" smtClean="0"/>
              <a:t>(+)+ </a:t>
            </a:r>
            <a:r>
              <a:rPr lang="en-US" dirty="0" smtClean="0"/>
              <a:t>won’t work</a:t>
            </a:r>
          </a:p>
          <a:p>
            <a:pPr lvl="1"/>
            <a:r>
              <a:rPr lang="en-US" smtClean="0"/>
              <a:t>(\+)+ </a:t>
            </a:r>
            <a:r>
              <a:rPr lang="en-US" dirty="0" smtClean="0"/>
              <a:t>will</a:t>
            </a:r>
          </a:p>
          <a:p>
            <a:r>
              <a:rPr lang="en-US" dirty="0" smtClean="0"/>
              <a:t>backslash \ before an operator turns it to standard character</a:t>
            </a:r>
          </a:p>
          <a:p>
            <a:r>
              <a:rPr lang="en-US" dirty="0" smtClean="0"/>
              <a:t>\*, </a:t>
            </a:r>
            <a:r>
              <a:rPr lang="en-US" smtClean="0"/>
              <a:t>\?, \+,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Newline: \n or \r\n depending on OS</a:t>
            </a:r>
          </a:p>
          <a:p>
            <a:r>
              <a:rPr lang="en-US" dirty="0" smtClean="0"/>
              <a:t>Tab: \t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69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695712" y="3032956"/>
            <a:ext cx="72008" cy="246221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900688" y="3032956"/>
            <a:ext cx="243644" cy="246221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271776" y="3032956"/>
            <a:ext cx="72008" cy="246221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512184" y="3032956"/>
            <a:ext cx="108012" cy="25202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71800" y="3032956"/>
            <a:ext cx="792088" cy="252028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679488" y="3032956"/>
            <a:ext cx="1008112" cy="246221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04072" y="2527741"/>
            <a:ext cx="180020" cy="280807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792104" y="2527741"/>
            <a:ext cx="108012" cy="276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0116" y="2527741"/>
            <a:ext cx="108012" cy="276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679488" y="2527741"/>
            <a:ext cx="432048" cy="276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7</a:t>
            </a:fld>
            <a:endParaRPr lang="en-US"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2527741"/>
            <a:ext cx="1224136" cy="28803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9488" y="2791961"/>
            <a:ext cx="5244392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9672" y="2492897"/>
            <a:ext cx="730881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Choose content to display in lower pane.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choose ( id )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menu = ["about-me", "publications", "teaching", "software", "activities"];</a:t>
            </a:r>
          </a:p>
          <a:p>
            <a:pPr algn="l" rtl="0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menu.length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menu[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id &amp;&amp;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"none")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"block";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"none";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971885"/>
          </a:xfrm>
        </p:spPr>
        <p:txBody>
          <a:bodyPr/>
          <a:lstStyle/>
          <a:p>
            <a:r>
              <a:rPr lang="en-US" dirty="0" smtClean="0"/>
              <a:t>Identify basic units in this code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Shorthands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names for expressions</a:t>
            </a:r>
          </a:p>
          <a:p>
            <a:pPr lvl="1"/>
            <a:r>
              <a:rPr lang="en-US" dirty="0" smtClean="0"/>
              <a:t>letter = a | b | … | z | A | B | … | Z</a:t>
            </a:r>
          </a:p>
          <a:p>
            <a:pPr lvl="1"/>
            <a:r>
              <a:rPr lang="en-US" dirty="0" smtClean="0"/>
              <a:t>letter_ = letter | _</a:t>
            </a:r>
          </a:p>
          <a:p>
            <a:pPr lvl="1"/>
            <a:r>
              <a:rPr lang="en-US" dirty="0" smtClean="0"/>
              <a:t>digit = 0 | 1 | 2 | … | 9</a:t>
            </a:r>
          </a:p>
          <a:p>
            <a:pPr lvl="1"/>
            <a:r>
              <a:rPr lang="en-US" dirty="0" smtClean="0"/>
              <a:t>id = letter_ (letter_ | digit)*</a:t>
            </a:r>
          </a:p>
          <a:p>
            <a:r>
              <a:rPr lang="en-US" dirty="0" smtClean="0"/>
              <a:t>Use hyphen to denote a range</a:t>
            </a:r>
          </a:p>
          <a:p>
            <a:pPr lvl="1"/>
            <a:r>
              <a:rPr lang="en-US" dirty="0" smtClean="0"/>
              <a:t>letter = a-z | A-Z</a:t>
            </a:r>
          </a:p>
          <a:p>
            <a:pPr lvl="1"/>
            <a:r>
              <a:rPr lang="en-US" dirty="0" smtClean="0"/>
              <a:t>digit = 0-9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70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errors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input doesn’t match any token definition?</a:t>
            </a:r>
          </a:p>
          <a:p>
            <a:r>
              <a:rPr lang="en-US" dirty="0" smtClean="0"/>
              <a:t>Trick: Add a “catch-all” rule that matches</a:t>
            </a:r>
            <a:br>
              <a:rPr lang="en-US" dirty="0" smtClean="0"/>
            </a:br>
            <a:r>
              <a:rPr lang="en-US" dirty="0" smtClean="0"/>
              <a:t>any character and reports an error</a:t>
            </a:r>
          </a:p>
          <a:p>
            <a:pPr lvl="1"/>
            <a:r>
              <a:rPr lang="en-US" dirty="0" smtClean="0"/>
              <a:t>Add after all other rules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71</a:t>
            </a:fld>
            <a:endParaRPr lang="en-US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מספר שקופית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25831-F4EE-4D40-8B5C-BFD2DBD01511}" type="slidenum">
              <a:rPr lang="he-IL"/>
              <a:pPr/>
              <a:t>72</a:t>
            </a:fld>
            <a:endParaRPr lang="en-US">
              <a:cs typeface="Tahoma" pitchFamily="34" charset="0"/>
            </a:endParaRP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386013"/>
            <a:ext cx="8532813" cy="827087"/>
          </a:xfrm>
        </p:spPr>
        <p:txBody>
          <a:bodyPr/>
          <a:lstStyle/>
          <a:p>
            <a:pPr algn="ctr"/>
            <a:r>
              <a:rPr lang="en-US" dirty="0" smtClean="0"/>
              <a:t>Next lecture: parsing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91680" y="3747223"/>
            <a:ext cx="7020780" cy="246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rtl="0"/>
            <a:endParaRPr lang="he-IL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example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288" y="1196975"/>
            <a:ext cx="8353425" cy="971885"/>
          </a:xfrm>
        </p:spPr>
        <p:txBody>
          <a:bodyPr/>
          <a:lstStyle/>
          <a:p>
            <a:r>
              <a:rPr lang="en-US" dirty="0" smtClean="0"/>
              <a:t>Identify basic units in this code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8</a:t>
            </a:fld>
            <a:endParaRPr lang="en-US"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2492897"/>
            <a:ext cx="7308812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Choose content to display in lower pane.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 choose ( id )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menu = ["about-me", "publications", "teaching", "software", "activities"];</a:t>
            </a:r>
          </a:p>
          <a:p>
            <a:pPr algn="l" rtl="0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menu.length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menu[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id &amp;&amp;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"none")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"block";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"none";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הסבר מלבני 5"/>
          <p:cNvSpPr/>
          <p:nvPr/>
        </p:nvSpPr>
        <p:spPr bwMode="auto">
          <a:xfrm>
            <a:off x="287524" y="1988840"/>
            <a:ext cx="914400" cy="396044"/>
          </a:xfrm>
          <a:prstGeom prst="wedgeRectCallout">
            <a:avLst>
              <a:gd name="adj1" fmla="val 97834"/>
              <a:gd name="adj2" fmla="val 105412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keyword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7" name="הסבר מלבני 6"/>
          <p:cNvSpPr/>
          <p:nvPr/>
        </p:nvSpPr>
        <p:spPr bwMode="auto">
          <a:xfrm>
            <a:off x="4499992" y="1952836"/>
            <a:ext cx="1548172" cy="396044"/>
          </a:xfrm>
          <a:prstGeom prst="wedgeRectCallout">
            <a:avLst>
              <a:gd name="adj1" fmla="val -88805"/>
              <a:gd name="adj2" fmla="val 90019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numeric literal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8" name="הסבר מלבני 7"/>
          <p:cNvSpPr/>
          <p:nvPr/>
        </p:nvSpPr>
        <p:spPr bwMode="auto">
          <a:xfrm>
            <a:off x="2483768" y="1844824"/>
            <a:ext cx="1296144" cy="504056"/>
          </a:xfrm>
          <a:prstGeom prst="wedgeRectCallout">
            <a:avLst>
              <a:gd name="adj1" fmla="val 34807"/>
              <a:gd name="adj2" fmla="val 9002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operator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9" name="הסבר מלבני 8"/>
          <p:cNvSpPr/>
          <p:nvPr/>
        </p:nvSpPr>
        <p:spPr bwMode="auto">
          <a:xfrm>
            <a:off x="7308304" y="2564904"/>
            <a:ext cx="1332148" cy="396044"/>
          </a:xfrm>
          <a:prstGeom prst="wedgeRectCallout">
            <a:avLst>
              <a:gd name="adj1" fmla="val -36383"/>
              <a:gd name="adj2" fmla="val 123882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string literal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0" name="הסבר מלבני 9"/>
          <p:cNvSpPr/>
          <p:nvPr/>
        </p:nvSpPr>
        <p:spPr bwMode="auto">
          <a:xfrm>
            <a:off x="6660232" y="5553236"/>
            <a:ext cx="1332148" cy="396044"/>
          </a:xfrm>
          <a:prstGeom prst="wedgeRectCallout">
            <a:avLst>
              <a:gd name="adj1" fmla="val -116922"/>
              <a:gd name="adj2" fmla="val 2229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punctuation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הסבר מלבני 10"/>
          <p:cNvSpPr/>
          <p:nvPr/>
        </p:nvSpPr>
        <p:spPr bwMode="auto">
          <a:xfrm>
            <a:off x="7560332" y="4077072"/>
            <a:ext cx="1332148" cy="396044"/>
          </a:xfrm>
          <a:prstGeom prst="wedgeRectCallout">
            <a:avLst>
              <a:gd name="adj1" fmla="val -71161"/>
              <a:gd name="adj2" fmla="val 5615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identifier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הסבר מלבני 12"/>
          <p:cNvSpPr/>
          <p:nvPr/>
        </p:nvSpPr>
        <p:spPr bwMode="auto">
          <a:xfrm>
            <a:off x="179512" y="3597400"/>
            <a:ext cx="1260140" cy="396044"/>
          </a:xfrm>
          <a:prstGeom prst="wedgeRectCallout">
            <a:avLst>
              <a:gd name="adj1" fmla="val 68467"/>
              <a:gd name="adj2" fmla="val 13059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pitchFamily="34" charset="0"/>
              </a:rPr>
              <a:t>whitespace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output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F07F2-874F-4753-8415-63E3FBFD5F49}" type="slidenum">
              <a:rPr lang="he-IL" smtClean="0"/>
              <a:pPr/>
              <a:t>9</a:t>
            </a:fld>
            <a:endParaRPr lang="en-US"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1997546"/>
            <a:ext cx="5724636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 Choose content to display in lower pane.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function choose ( id ) {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menu = ["about-me", "publications“,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"teaching", "software", "activities"];</a:t>
            </a:r>
          </a:p>
          <a:p>
            <a:pPr algn="l" rtl="0"/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menu.length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menu[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id &amp;&amp;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"none") {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"block";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elt.style.display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"none";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 rtl="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he-IL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01973" y="2659556"/>
            <a:ext cx="201048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currOption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1: INT_LITERAL(0)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1: SEMI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3: FUNCTION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3: ID(choose)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3: LP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3: ID(id)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3: EP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3: LCB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892" y="3645148"/>
            <a:ext cx="468312" cy="215900"/>
          </a:xfrm>
          <a:prstGeom prst="rightArrow">
            <a:avLst>
              <a:gd name="adj1" fmla="val 50000"/>
              <a:gd name="adj2" fmla="val 54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904148" y="2080106"/>
            <a:ext cx="26973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rtl="0"/>
            <a:r>
              <a:rPr lang="en-US" dirty="0" smtClean="0"/>
              <a:t>     Stream of Tokens</a:t>
            </a:r>
            <a:r>
              <a:rPr lang="en-US" dirty="0"/>
              <a:t/>
            </a:r>
            <a:br>
              <a:rPr lang="en-US" dirty="0"/>
            </a:b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LINE: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ID(value)    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ahoma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23620</TotalTime>
  <Words>2215</Words>
  <Application>Microsoft Office PowerPoint</Application>
  <PresentationFormat>‫הצגה על המסך (4:3)</PresentationFormat>
  <Paragraphs>771</Paragraphs>
  <Slides>72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72</vt:i4>
      </vt:variant>
    </vt:vector>
  </HeadingPairs>
  <TitlesOfParts>
    <vt:vector size="73" baseType="lpstr">
      <vt:lpstr>Blends</vt:lpstr>
      <vt:lpstr>שקופית 1</vt:lpstr>
      <vt:lpstr>General stuff</vt:lpstr>
      <vt:lpstr>Today</vt:lpstr>
      <vt:lpstr>Role of lexical analysis</vt:lpstr>
      <vt:lpstr>From scanning to parsing</vt:lpstr>
      <vt:lpstr>Javascript example</vt:lpstr>
      <vt:lpstr>Javascript example</vt:lpstr>
      <vt:lpstr>Javascript example</vt:lpstr>
      <vt:lpstr>Scanner output</vt:lpstr>
      <vt:lpstr>What is a token?</vt:lpstr>
      <vt:lpstr>C++ example 1</vt:lpstr>
      <vt:lpstr>C++ example 2</vt:lpstr>
      <vt:lpstr>Example tokens</vt:lpstr>
      <vt:lpstr>Separating tokens</vt:lpstr>
      <vt:lpstr>Preprocessor directives in C</vt:lpstr>
      <vt:lpstr>Designing a scanner</vt:lpstr>
      <vt:lpstr>Designing a scanner</vt:lpstr>
      <vt:lpstr>Regular languages refresher</vt:lpstr>
      <vt:lpstr>Regular expressions</vt:lpstr>
      <vt:lpstr>Exercise 1 - Question </vt:lpstr>
      <vt:lpstr>Exercise 1 - Answer </vt:lpstr>
      <vt:lpstr>Exercise 2 - Question</vt:lpstr>
      <vt:lpstr>Exercise 2 - Answer</vt:lpstr>
      <vt:lpstr>Exercise 3 - Question </vt:lpstr>
      <vt:lpstr>Exercise 3 - Answer </vt:lpstr>
      <vt:lpstr>Finite automata</vt:lpstr>
      <vt:lpstr>Automaton running example</vt:lpstr>
      <vt:lpstr>Automaton running example</vt:lpstr>
      <vt:lpstr>Automaton running example</vt:lpstr>
      <vt:lpstr>Automaton running example</vt:lpstr>
      <vt:lpstr>Word outside of language</vt:lpstr>
      <vt:lpstr>Word outside of language</vt:lpstr>
      <vt:lpstr>Exercise - Question</vt:lpstr>
      <vt:lpstr>Exercise - Answer</vt:lpstr>
      <vt:lpstr>Non-deterministic automata</vt:lpstr>
      <vt:lpstr>NFA run example</vt:lpstr>
      <vt:lpstr>NFA run example</vt:lpstr>
      <vt:lpstr>NFA run example</vt:lpstr>
      <vt:lpstr>NFA run example</vt:lpstr>
      <vt:lpstr>NFA+Є automata</vt:lpstr>
      <vt:lpstr>NFA+Є run example</vt:lpstr>
      <vt:lpstr>NFA+Є run example</vt:lpstr>
      <vt:lpstr>NFA+Є run example</vt:lpstr>
      <vt:lpstr>NFA+Є run example</vt:lpstr>
      <vt:lpstr>NFA+Є run example</vt:lpstr>
      <vt:lpstr>NFA+Є run example</vt:lpstr>
      <vt:lpstr>Reg-exp vs. automata</vt:lpstr>
      <vt:lpstr>From reg. exp. to automata</vt:lpstr>
      <vt:lpstr>From reg. exp. to automata</vt:lpstr>
      <vt:lpstr>Base cases</vt:lpstr>
      <vt:lpstr>Construction for R1 | R2 </vt:lpstr>
      <vt:lpstr>Construction for R1 R2 </vt:lpstr>
      <vt:lpstr>Construction for R*</vt:lpstr>
      <vt:lpstr>From NFA+Є  to DFA</vt:lpstr>
      <vt:lpstr>Subset construction</vt:lpstr>
      <vt:lpstr>Subset construction</vt:lpstr>
      <vt:lpstr>Scanning challenges</vt:lpstr>
      <vt:lpstr>Separating lexemes</vt:lpstr>
      <vt:lpstr>Separating lexemes</vt:lpstr>
      <vt:lpstr>Maximal munch</vt:lpstr>
      <vt:lpstr>Handling ambiguities</vt:lpstr>
      <vt:lpstr>Handling ambiguities</vt:lpstr>
      <vt:lpstr>Handling ambiguities</vt:lpstr>
      <vt:lpstr>Handling ambiguities</vt:lpstr>
      <vt:lpstr>Implementing scanners in practice</vt:lpstr>
      <vt:lpstr>Implementing scanners</vt:lpstr>
      <vt:lpstr>Using JFlex</vt:lpstr>
      <vt:lpstr>Common format for reg-exps</vt:lpstr>
      <vt:lpstr>Escape characters</vt:lpstr>
      <vt:lpstr>Shorthands</vt:lpstr>
      <vt:lpstr>Catching errors</vt:lpstr>
      <vt:lpstr>Next lecture: parsing</vt:lpstr>
    </vt:vector>
  </TitlesOfParts>
  <Manager>Mooly Sagiv</Manager>
  <Company>Tel Aviv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subject>T2</dc:subject>
  <dc:creator>Roman Manevich</dc:creator>
  <cp:lastModifiedBy>IBM</cp:lastModifiedBy>
  <cp:revision>1404</cp:revision>
  <cp:lastPrinted>1601-01-01T00:00:00Z</cp:lastPrinted>
  <dcterms:created xsi:type="dcterms:W3CDTF">1601-01-01T00:00:00Z</dcterms:created>
  <dcterms:modified xsi:type="dcterms:W3CDTF">2012-10-26T08:26:19Z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</Properties>
</file>