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9"/>
  </p:notesMasterIdLst>
  <p:sldIdLst>
    <p:sldId id="256" r:id="rId2"/>
    <p:sldId id="304" r:id="rId3"/>
    <p:sldId id="257" r:id="rId4"/>
    <p:sldId id="262" r:id="rId5"/>
    <p:sldId id="260" r:id="rId6"/>
    <p:sldId id="263" r:id="rId7"/>
    <p:sldId id="264" r:id="rId8"/>
    <p:sldId id="265" r:id="rId9"/>
    <p:sldId id="270" r:id="rId10"/>
    <p:sldId id="267" r:id="rId11"/>
    <p:sldId id="268" r:id="rId12"/>
    <p:sldId id="271" r:id="rId13"/>
    <p:sldId id="272" r:id="rId14"/>
    <p:sldId id="273" r:id="rId15"/>
    <p:sldId id="280" r:id="rId16"/>
    <p:sldId id="275" r:id="rId17"/>
    <p:sldId id="307" r:id="rId18"/>
    <p:sldId id="308" r:id="rId19"/>
    <p:sldId id="276" r:id="rId20"/>
    <p:sldId id="274" r:id="rId21"/>
    <p:sldId id="277" r:id="rId22"/>
    <p:sldId id="278" r:id="rId23"/>
    <p:sldId id="281" r:id="rId24"/>
    <p:sldId id="282" r:id="rId25"/>
    <p:sldId id="306" r:id="rId26"/>
    <p:sldId id="301" r:id="rId27"/>
    <p:sldId id="302" r:id="rId28"/>
    <p:sldId id="283" r:id="rId29"/>
    <p:sldId id="30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2" r:id="rId38"/>
    <p:sldId id="293" r:id="rId39"/>
    <p:sldId id="294" r:id="rId40"/>
    <p:sldId id="295" r:id="rId41"/>
    <p:sldId id="296" r:id="rId42"/>
    <p:sldId id="298" r:id="rId43"/>
    <p:sldId id="297" r:id="rId44"/>
    <p:sldId id="299" r:id="rId45"/>
    <p:sldId id="300" r:id="rId46"/>
    <p:sldId id="310" r:id="rId47"/>
    <p:sldId id="311" r:id="rId48"/>
    <p:sldId id="315" r:id="rId49"/>
    <p:sldId id="312" r:id="rId50"/>
    <p:sldId id="313" r:id="rId51"/>
    <p:sldId id="314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  <p:sldId id="347" r:id="rId61"/>
    <p:sldId id="348" r:id="rId62"/>
    <p:sldId id="349" r:id="rId63"/>
    <p:sldId id="350" r:id="rId64"/>
    <p:sldId id="351" r:id="rId65"/>
    <p:sldId id="352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6" r:id="rId78"/>
    <p:sldId id="353" r:id="rId79"/>
    <p:sldId id="337" r:id="rId80"/>
    <p:sldId id="338" r:id="rId81"/>
    <p:sldId id="339" r:id="rId82"/>
    <p:sldId id="341" r:id="rId83"/>
    <p:sldId id="342" r:id="rId84"/>
    <p:sldId id="343" r:id="rId85"/>
    <p:sldId id="344" r:id="rId86"/>
    <p:sldId id="345" r:id="rId87"/>
    <p:sldId id="346" r:id="rId88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66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4576" autoAdjust="0"/>
  </p:normalViewPr>
  <p:slideViewPr>
    <p:cSldViewPr>
      <p:cViewPr varScale="1">
        <p:scale>
          <a:sx n="90" d="100"/>
          <a:sy n="90" d="100"/>
        </p:scale>
        <p:origin x="-1234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AAEE069-47FE-4E4E-9F2A-57566F5FC75A}" type="datetimeFigureOut">
              <a:rPr lang="he-IL" smtClean="0"/>
              <a:pPr/>
              <a:t>כ"ז/חשון/תשע"ג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02CB276-DA57-47DA-BBA4-1511FD7C64AA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952413-2149-4FEE-89C1-38C74DFE50F5}" type="slidenum">
              <a:rPr lang="he-IL"/>
              <a:pPr/>
              <a:t>1</a:t>
            </a:fld>
            <a:endParaRPr lang="en-US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rt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 rtl="0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l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l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10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algn="l" rtl="0">
              <a:defRPr sz="3200"/>
            </a:lvl1pPr>
            <a:lvl2pPr algn="l" rtl="0">
              <a:defRPr sz="2800"/>
            </a:lvl2pPr>
            <a:lvl3pPr algn="l" rtl="0">
              <a:defRPr sz="2400"/>
            </a:lvl3pPr>
            <a:lvl4pPr algn="l" rtl="0">
              <a:defRPr sz="2000"/>
            </a:lvl4pPr>
            <a:lvl5pPr algn="l"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rtl="0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algn="l" rtl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algn="l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8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 smtClean="0"/>
              <a:t>לחץ כדי לערוך סגנון כותרת של תבנית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676456" y="6492875"/>
            <a:ext cx="467544" cy="365125"/>
          </a:xfrm>
          <a:prstGeom prst="rect">
            <a:avLst/>
          </a:prstGeom>
        </p:spPr>
        <p:txBody>
          <a:bodyPr/>
          <a:lstStyle>
            <a:lvl1pPr algn="r" rtl="0">
              <a:defRPr b="1">
                <a:solidFill>
                  <a:schemeClr val="tx1"/>
                </a:solidFill>
              </a:defRPr>
            </a:lvl1pPr>
          </a:lstStyle>
          <a:p>
            <a:fld id="{DAF22AC9-109E-4E4D-92F9-530E51D9A3A2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179388" y="1628800"/>
            <a:ext cx="8785225" cy="21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rtl="0"/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>Winter </a:t>
            </a:r>
            <a:r>
              <a:rPr lang="en-US" sz="4400" b="1" dirty="0" smtClean="0">
                <a:solidFill>
                  <a:schemeClr val="tx2"/>
                </a:solidFill>
                <a:cs typeface="Tahoma" pitchFamily="34" charset="0"/>
              </a:rPr>
              <a:t>2012-2013</a:t>
            </a:r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/>
            </a:r>
            <a:br>
              <a:rPr lang="en-US" sz="4400" b="1" dirty="0">
                <a:solidFill>
                  <a:schemeClr val="tx2"/>
                </a:solidFill>
                <a:cs typeface="Tahoma" pitchFamily="34" charset="0"/>
              </a:rPr>
            </a:br>
            <a:r>
              <a:rPr lang="en-US" sz="4400" b="1" dirty="0">
                <a:solidFill>
                  <a:schemeClr val="tx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Tahoma" pitchFamily="34" charset="0"/>
              </a:rPr>
              <a:t>Compiler </a:t>
            </a:r>
            <a:r>
              <a:rPr lang="en-US" sz="4400" b="1" dirty="0" smtClean="0">
                <a:solidFill>
                  <a:schemeClr val="tx2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cs typeface="Tahoma" pitchFamily="34" charset="0"/>
              </a:rPr>
              <a:t>Principles</a:t>
            </a:r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/>
            </a:r>
            <a:br>
              <a:rPr lang="en-US" sz="4400" b="1" dirty="0">
                <a:solidFill>
                  <a:schemeClr val="tx2"/>
                </a:solidFill>
                <a:cs typeface="Tahoma" pitchFamily="34" charset="0"/>
              </a:rPr>
            </a:br>
            <a:r>
              <a:rPr lang="en-US" sz="4400" b="1" dirty="0" smtClean="0">
                <a:solidFill>
                  <a:schemeClr val="tx2"/>
                </a:solidFill>
                <a:cs typeface="Tahoma" pitchFamily="34" charset="0"/>
              </a:rPr>
              <a:t>Syntax </a:t>
            </a:r>
            <a:r>
              <a:rPr lang="en-US" sz="4400" b="1" dirty="0">
                <a:solidFill>
                  <a:schemeClr val="tx2"/>
                </a:solidFill>
                <a:cs typeface="Tahoma" pitchFamily="34" charset="0"/>
              </a:rPr>
              <a:t>Analysis </a:t>
            </a:r>
            <a:r>
              <a:rPr lang="en-US" sz="4400" b="1" dirty="0" smtClean="0">
                <a:solidFill>
                  <a:schemeClr val="tx2"/>
                </a:solidFill>
                <a:cs typeface="Tahoma" pitchFamily="34" charset="0"/>
              </a:rPr>
              <a:t>(Parsing) – Part 1</a:t>
            </a:r>
            <a:endParaRPr lang="en-US" sz="4400" b="1" dirty="0">
              <a:solidFill>
                <a:schemeClr val="tx2"/>
              </a:solidFill>
              <a:cs typeface="Tahoma" pitchFamily="34" charset="0"/>
            </a:endParaRP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935038" y="4184650"/>
            <a:ext cx="7345362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rtl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Mayer Goldberg </a:t>
            </a:r>
            <a:r>
              <a:rPr lang="en-US" sz="2200" b="1" dirty="0">
                <a:solidFill>
                  <a:schemeClr val="tx2"/>
                </a:solidFill>
              </a:rPr>
              <a:t>and </a:t>
            </a:r>
            <a:r>
              <a:rPr lang="en-US" sz="2200" b="1" dirty="0">
                <a:solidFill>
                  <a:srgbClr val="FF0000"/>
                </a:solidFill>
              </a:rPr>
              <a:t>Roman </a:t>
            </a:r>
            <a:r>
              <a:rPr lang="en-US" sz="2200" b="1" dirty="0" err="1">
                <a:solidFill>
                  <a:srgbClr val="FF0000"/>
                </a:solidFill>
              </a:rPr>
              <a:t>Manevich</a:t>
            </a:r>
            <a:endParaRPr lang="en-US" sz="2200" b="1" dirty="0">
              <a:solidFill>
                <a:srgbClr val="FF0000"/>
              </a:solidFill>
            </a:endParaRPr>
          </a:p>
          <a:p>
            <a:pPr algn="ctr" rtl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200" b="1" dirty="0" smtClean="0">
                <a:solidFill>
                  <a:schemeClr val="tx2"/>
                </a:solidFill>
              </a:rPr>
              <a:t>Ben-Gurion University</a:t>
            </a:r>
            <a:endParaRPr lang="en-US" altLang="he-IL" sz="2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Derivations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Show that a sentence </a:t>
            </a:r>
            <a:r>
              <a:rPr lang="el-GR" dirty="0" smtClean="0">
                <a:sym typeface="Symbol" pitchFamily="18" charset="2"/>
              </a:rPr>
              <a:t>ω </a:t>
            </a:r>
            <a:r>
              <a:rPr lang="en-US" dirty="0" smtClean="0">
                <a:sym typeface="Symbol" pitchFamily="18" charset="2"/>
              </a:rPr>
              <a:t>is in a grammar G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Start with the start symbol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Repeatedly replace one of the non-terminals by a right-hand side of a production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Stop when the sentence contains only terminals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Given a sentence </a:t>
            </a:r>
            <a:r>
              <a:rPr lang="el-GR" dirty="0" smtClean="0">
                <a:sym typeface="Symbol" pitchFamily="18" charset="2"/>
              </a:rPr>
              <a:t>α</a:t>
            </a:r>
            <a:r>
              <a:rPr lang="en-US" dirty="0" smtClean="0">
                <a:sym typeface="Symbol" pitchFamily="18" charset="2"/>
              </a:rPr>
              <a:t>N</a:t>
            </a:r>
            <a:r>
              <a:rPr lang="el-GR" dirty="0" smtClean="0">
                <a:sym typeface="Symbol" pitchFamily="18" charset="2"/>
              </a:rPr>
              <a:t>β</a:t>
            </a:r>
            <a:r>
              <a:rPr lang="en-US" dirty="0" smtClean="0">
                <a:sym typeface="Symbol" pitchFamily="18" charset="2"/>
              </a:rPr>
              <a:t> and rule 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pt-BR" dirty="0" smtClean="0">
                <a:sym typeface="Symbol" pitchFamily="18" charset="2"/>
              </a:rPr>
              <a:t></a:t>
            </a:r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µ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l-GR" dirty="0" smtClean="0">
                <a:sym typeface="Symbol" pitchFamily="18" charset="2"/>
              </a:rPr>
              <a:t>α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N</a:t>
            </a:r>
            <a:r>
              <a:rPr lang="el-GR" dirty="0" smtClean="0">
                <a:sym typeface="Symbol" pitchFamily="18" charset="2"/>
              </a:rPr>
              <a:t>β</a:t>
            </a:r>
            <a:r>
              <a:rPr lang="en-US" dirty="0" smtClean="0">
                <a:sym typeface="Symbol" pitchFamily="18" charset="2"/>
              </a:rPr>
              <a:t> =&gt; </a:t>
            </a:r>
            <a:r>
              <a:rPr lang="el-GR" dirty="0" smtClean="0">
                <a:sym typeface="Symbol" pitchFamily="18" charset="2"/>
              </a:rPr>
              <a:t>α</a:t>
            </a:r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µ</a:t>
            </a:r>
            <a:r>
              <a:rPr lang="el-GR" dirty="0" smtClean="0">
                <a:sym typeface="Symbol" pitchFamily="18" charset="2"/>
              </a:rPr>
              <a:t>β</a:t>
            </a:r>
            <a:endParaRPr lang="en-US" dirty="0" smtClean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l-GR" dirty="0" smtClean="0">
                <a:sym typeface="Symbol" pitchFamily="18" charset="2"/>
              </a:rPr>
              <a:t>ω</a:t>
            </a:r>
            <a:r>
              <a:rPr lang="en-US" dirty="0" smtClean="0">
                <a:sym typeface="Symbol" pitchFamily="18" charset="2"/>
              </a:rPr>
              <a:t> is in L(G) if S =&gt;* </a:t>
            </a:r>
            <a:r>
              <a:rPr lang="el-GR" dirty="0" smtClean="0">
                <a:sym typeface="Symbol" pitchFamily="18" charset="2"/>
              </a:rPr>
              <a:t>ω</a:t>
            </a:r>
            <a:endParaRPr lang="en-US" dirty="0" smtClean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Rightmost derivation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ym typeface="Symbol" pitchFamily="18" charset="2"/>
              </a:rPr>
              <a:t>Leftmost derivation 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F2287-B3FD-4B55-AF31-AF2792D7D750}" type="slidenum">
              <a:rPr lang="he-IL" altLang="en-US" smtClean="0"/>
              <a:pPr/>
              <a:t>10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263525" y="4445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Leftmost derivation</a:t>
            </a:r>
          </a:p>
        </p:txBody>
      </p:sp>
      <p:sp>
        <p:nvSpPr>
          <p:cNvPr id="21528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D15B34-8CEB-4CA9-BA83-4E35E2FCEB20}" type="slidenum">
              <a:rPr lang="he-IL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27" name="TextBox 26"/>
          <p:cNvSpPr txBox="1"/>
          <p:nvPr/>
        </p:nvSpPr>
        <p:spPr>
          <a:xfrm>
            <a:off x="4499992" y="1700808"/>
            <a:ext cx="5549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     S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499992" y="2276872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S ; S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4499992" y="2852936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E ; S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4499992" y="3429000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num ; S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4499992" y="4005064"/>
            <a:ext cx="2160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num ; id := E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4499992" y="4581128"/>
            <a:ext cx="2448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num ; id := E + E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499992" y="5157192"/>
            <a:ext cx="28083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num ; id := num + E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499992" y="5733256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num ; id := num + num</a:t>
            </a:r>
            <a:endParaRPr lang="he-IL" dirty="0"/>
          </a:p>
        </p:txBody>
      </p:sp>
      <p:cxnSp>
        <p:nvCxnSpPr>
          <p:cNvPr id="14" name="מחבר ישר 13"/>
          <p:cNvCxnSpPr>
            <a:stCxn id="27" idx="2"/>
          </p:cNvCxnSpPr>
          <p:nvPr/>
        </p:nvCxnSpPr>
        <p:spPr>
          <a:xfrm flipV="1">
            <a:off x="4777472" y="2060848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V="1">
            <a:off x="4788024" y="2636912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 flipV="1">
            <a:off x="5292080" y="3212976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V="1">
            <a:off x="5868144" y="3789040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 flipV="1">
            <a:off x="6300192" y="4365104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 flipV="1">
            <a:off x="6300192" y="4941168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 flipV="1">
            <a:off x="6948264" y="5517232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9992" y="1187460"/>
            <a:ext cx="309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    a   := 56    ; b  :=  7      +  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6237312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    id := num ; id :=  num + num</a:t>
            </a:r>
            <a:endParaRPr lang="he-IL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043608" y="1917407"/>
            <a:ext cx="2304256" cy="40318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S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;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S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id </a:t>
            </a:r>
            <a:r>
              <a:rPr lang="pt-BR" sz="3200" b="1" dirty="0">
                <a:solidFill>
                  <a:schemeClr val="accent1"/>
                </a:solidFill>
              </a:rPr>
              <a:t>:=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 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>
                <a:solidFill>
                  <a:schemeClr val="accent1"/>
                </a:solidFill>
              </a:rPr>
              <a:t>print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(</a:t>
            </a:r>
            <a:r>
              <a:rPr lang="pt-BR" sz="3200" dirty="0">
                <a:solidFill>
                  <a:schemeClr val="tx1"/>
                </a:solidFill>
              </a:rPr>
              <a:t>L</a:t>
            </a:r>
            <a:r>
              <a:rPr lang="pt-BR" sz="3200" b="1" dirty="0">
                <a:solidFill>
                  <a:schemeClr val="accent1"/>
                </a:solidFill>
              </a:rPr>
              <a:t>)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id</a:t>
            </a:r>
            <a:endParaRPr lang="pt-BR" sz="3200" b="1" dirty="0">
              <a:solidFill>
                <a:srgbClr val="F02E00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num</a:t>
            </a:r>
            <a:endParaRPr lang="pt-BR" sz="3200" b="1" dirty="0">
              <a:solidFill>
                <a:schemeClr val="accent1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>
                <a:solidFill>
                  <a:schemeClr val="tx1"/>
                </a:solidFill>
              </a:rPr>
              <a:t> E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+</a:t>
            </a:r>
            <a:r>
              <a:rPr lang="pt-BR" sz="3200" dirty="0" smtClean="0">
                <a:solidFill>
                  <a:srgbClr val="FFC763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L</a:t>
            </a:r>
            <a:r>
              <a:rPr lang="pt-BR" sz="3200" b="1" dirty="0">
                <a:solidFill>
                  <a:schemeClr val="accent1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>
          <a:xfrm>
            <a:off x="263525" y="4445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Rightmost derivation</a:t>
            </a:r>
          </a:p>
        </p:txBody>
      </p:sp>
      <p:sp>
        <p:nvSpPr>
          <p:cNvPr id="21528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D15B34-8CEB-4CA9-BA83-4E35E2FCEB20}" type="slidenum">
              <a:rPr lang="he-IL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27" name="TextBox 26"/>
          <p:cNvSpPr txBox="1"/>
          <p:nvPr/>
        </p:nvSpPr>
        <p:spPr>
          <a:xfrm>
            <a:off x="4499992" y="1700808"/>
            <a:ext cx="5549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     S</a:t>
            </a:r>
            <a:endParaRPr lang="he-IL" dirty="0"/>
          </a:p>
        </p:txBody>
      </p:sp>
      <p:sp>
        <p:nvSpPr>
          <p:cNvPr id="29" name="TextBox 28"/>
          <p:cNvSpPr txBox="1"/>
          <p:nvPr/>
        </p:nvSpPr>
        <p:spPr>
          <a:xfrm>
            <a:off x="4499992" y="2276872"/>
            <a:ext cx="10801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S ; S</a:t>
            </a:r>
            <a:endParaRPr lang="he-IL" dirty="0"/>
          </a:p>
        </p:txBody>
      </p:sp>
      <p:sp>
        <p:nvSpPr>
          <p:cNvPr id="30" name="TextBox 29"/>
          <p:cNvSpPr txBox="1"/>
          <p:nvPr/>
        </p:nvSpPr>
        <p:spPr>
          <a:xfrm>
            <a:off x="4499992" y="2852936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S ; id := E</a:t>
            </a:r>
            <a:endParaRPr lang="he-IL" dirty="0"/>
          </a:p>
        </p:txBody>
      </p:sp>
      <p:sp>
        <p:nvSpPr>
          <p:cNvPr id="32" name="TextBox 31"/>
          <p:cNvSpPr txBox="1"/>
          <p:nvPr/>
        </p:nvSpPr>
        <p:spPr>
          <a:xfrm>
            <a:off x="4499992" y="3429000"/>
            <a:ext cx="17281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S ; id := E + E</a:t>
            </a:r>
            <a:endParaRPr lang="he-IL" dirty="0"/>
          </a:p>
        </p:txBody>
      </p:sp>
      <p:sp>
        <p:nvSpPr>
          <p:cNvPr id="33" name="TextBox 32"/>
          <p:cNvSpPr txBox="1"/>
          <p:nvPr/>
        </p:nvSpPr>
        <p:spPr>
          <a:xfrm>
            <a:off x="4499992" y="4005064"/>
            <a:ext cx="21602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S ; id := E + num</a:t>
            </a:r>
            <a:endParaRPr lang="he-IL" dirty="0"/>
          </a:p>
        </p:txBody>
      </p:sp>
      <p:sp>
        <p:nvSpPr>
          <p:cNvPr id="34" name="TextBox 33"/>
          <p:cNvSpPr txBox="1"/>
          <p:nvPr/>
        </p:nvSpPr>
        <p:spPr>
          <a:xfrm>
            <a:off x="4499992" y="4581128"/>
            <a:ext cx="244827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S ; id := num + num</a:t>
            </a:r>
            <a:endParaRPr lang="he-IL" dirty="0"/>
          </a:p>
        </p:txBody>
      </p:sp>
      <p:sp>
        <p:nvSpPr>
          <p:cNvPr id="35" name="TextBox 34"/>
          <p:cNvSpPr txBox="1"/>
          <p:nvPr/>
        </p:nvSpPr>
        <p:spPr>
          <a:xfrm>
            <a:off x="4499992" y="5157192"/>
            <a:ext cx="28083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E ; id := num + num</a:t>
            </a:r>
            <a:endParaRPr lang="he-IL" dirty="0"/>
          </a:p>
        </p:txBody>
      </p:sp>
      <p:sp>
        <p:nvSpPr>
          <p:cNvPr id="36" name="TextBox 35"/>
          <p:cNvSpPr txBox="1"/>
          <p:nvPr/>
        </p:nvSpPr>
        <p:spPr>
          <a:xfrm>
            <a:off x="4499992" y="5733256"/>
            <a:ext cx="309634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=&gt; id := num ; id := num + num</a:t>
            </a:r>
            <a:endParaRPr lang="he-IL" dirty="0"/>
          </a:p>
        </p:txBody>
      </p:sp>
      <p:cxnSp>
        <p:nvCxnSpPr>
          <p:cNvPr id="14" name="מחבר ישר 13"/>
          <p:cNvCxnSpPr>
            <a:stCxn id="27" idx="2"/>
          </p:cNvCxnSpPr>
          <p:nvPr/>
        </p:nvCxnSpPr>
        <p:spPr>
          <a:xfrm flipV="1">
            <a:off x="4777472" y="2060848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ישר 14"/>
          <p:cNvCxnSpPr/>
          <p:nvPr/>
        </p:nvCxnSpPr>
        <p:spPr>
          <a:xfrm flipV="1">
            <a:off x="5076056" y="2636912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ישר 15"/>
          <p:cNvCxnSpPr/>
          <p:nvPr/>
        </p:nvCxnSpPr>
        <p:spPr>
          <a:xfrm flipV="1">
            <a:off x="5569560" y="3212976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ישר 16"/>
          <p:cNvCxnSpPr/>
          <p:nvPr/>
        </p:nvCxnSpPr>
        <p:spPr>
          <a:xfrm flipV="1">
            <a:off x="5868144" y="3789040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ישר 17"/>
          <p:cNvCxnSpPr/>
          <p:nvPr/>
        </p:nvCxnSpPr>
        <p:spPr>
          <a:xfrm flipV="1">
            <a:off x="5569560" y="4365104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מחבר ישר 18"/>
          <p:cNvCxnSpPr/>
          <p:nvPr/>
        </p:nvCxnSpPr>
        <p:spPr>
          <a:xfrm flipV="1">
            <a:off x="4788024" y="4941168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מחבר ישר 19"/>
          <p:cNvCxnSpPr/>
          <p:nvPr/>
        </p:nvCxnSpPr>
        <p:spPr>
          <a:xfrm flipV="1">
            <a:off x="5281528" y="5517232"/>
            <a:ext cx="22657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499992" y="1187460"/>
            <a:ext cx="30963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    a   := 56    ; b  :=  7      +  3</a:t>
            </a:r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4499992" y="6237312"/>
            <a:ext cx="30963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     id := num ; id :=  num + num</a:t>
            </a:r>
            <a:endParaRPr lang="he-IL" dirty="0"/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1043608" y="1917407"/>
            <a:ext cx="2304256" cy="40318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S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;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S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id </a:t>
            </a:r>
            <a:r>
              <a:rPr lang="pt-BR" sz="3200" b="1" dirty="0">
                <a:solidFill>
                  <a:schemeClr val="accent1"/>
                </a:solidFill>
              </a:rPr>
              <a:t>:=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 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>
                <a:solidFill>
                  <a:schemeClr val="accent1"/>
                </a:solidFill>
              </a:rPr>
              <a:t>print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(</a:t>
            </a:r>
            <a:r>
              <a:rPr lang="pt-BR" sz="3200" dirty="0">
                <a:solidFill>
                  <a:schemeClr val="tx1"/>
                </a:solidFill>
              </a:rPr>
              <a:t>L</a:t>
            </a:r>
            <a:r>
              <a:rPr lang="pt-BR" sz="3200" b="1" dirty="0">
                <a:solidFill>
                  <a:schemeClr val="accent1"/>
                </a:solidFill>
              </a:rPr>
              <a:t>)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id</a:t>
            </a:r>
            <a:endParaRPr lang="pt-BR" sz="3200" b="1" dirty="0">
              <a:solidFill>
                <a:srgbClr val="F02E00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num</a:t>
            </a:r>
            <a:endParaRPr lang="pt-BR" sz="3200" b="1" dirty="0">
              <a:solidFill>
                <a:schemeClr val="accent1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>
                <a:solidFill>
                  <a:schemeClr val="tx1"/>
                </a:solidFill>
              </a:rPr>
              <a:t> E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+</a:t>
            </a:r>
            <a:r>
              <a:rPr lang="pt-BR" sz="3200" dirty="0" smtClean="0">
                <a:solidFill>
                  <a:srgbClr val="FFC763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L</a:t>
            </a:r>
            <a:r>
              <a:rPr lang="pt-BR" sz="3200" b="1" dirty="0">
                <a:solidFill>
                  <a:schemeClr val="accent1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Parse trees</a:t>
            </a:r>
          </a:p>
        </p:txBody>
      </p:sp>
      <p:sp>
        <p:nvSpPr>
          <p:cNvPr id="113" name="מציין מיקום תוכן 11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Tree nodes are symbols, children ordered left-to-right</a:t>
            </a:r>
          </a:p>
          <a:p>
            <a:r>
              <a:rPr lang="en-US" dirty="0" smtClean="0"/>
              <a:t>Each internal node is non-terminal and its children correspond to one of its productions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              </a:t>
            </a:r>
            <a:br>
              <a:rPr lang="en-US" dirty="0" smtClean="0">
                <a:solidFill>
                  <a:srgbClr val="FF0000"/>
                </a:solidFill>
                <a:sym typeface="Symbol" pitchFamily="18" charset="2"/>
              </a:rPr>
            </a:b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                    N </a:t>
            </a:r>
            <a:r>
              <a:rPr lang="pt-BR" dirty="0" smtClean="0">
                <a:sym typeface="Symbol" pitchFamily="18" charset="2"/>
              </a:rPr>
              <a:t> </a:t>
            </a:r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µ</a:t>
            </a:r>
            <a:r>
              <a:rPr lang="en-US" baseline="-25000" dirty="0" smtClean="0">
                <a:solidFill>
                  <a:srgbClr val="00B050"/>
                </a:solidFill>
                <a:sym typeface="Symbol" pitchFamily="18" charset="2"/>
              </a:rPr>
              <a:t>1</a:t>
            </a:r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 … µ</a:t>
            </a:r>
            <a:r>
              <a:rPr lang="en-US" baseline="-25000" dirty="0" smtClean="0">
                <a:solidFill>
                  <a:srgbClr val="00B050"/>
                </a:solidFill>
                <a:sym typeface="Symbol" pitchFamily="18" charset="2"/>
              </a:rPr>
              <a:t>k</a:t>
            </a:r>
            <a:endParaRPr lang="he-IL" baseline="-250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Root is start non-terminal</a:t>
            </a:r>
          </a:p>
          <a:p>
            <a:r>
              <a:rPr lang="en-US" dirty="0" smtClean="0"/>
              <a:t>Leaves are tokens</a:t>
            </a:r>
          </a:p>
          <a:p>
            <a:r>
              <a:rPr lang="en-US" i="1" dirty="0" smtClean="0"/>
              <a:t>Yield</a:t>
            </a:r>
            <a:r>
              <a:rPr lang="en-US" dirty="0" smtClean="0"/>
              <a:t> of parse tree: left-to-right walk over leaves</a:t>
            </a:r>
          </a:p>
        </p:txBody>
      </p:sp>
      <p:sp>
        <p:nvSpPr>
          <p:cNvPr id="21528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D15B34-8CEB-4CA9-BA83-4E35E2FCEB20}" type="slidenum">
              <a:rPr lang="he-IL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119" name="TextBox 118"/>
          <p:cNvSpPr txBox="1"/>
          <p:nvPr/>
        </p:nvSpPr>
        <p:spPr>
          <a:xfrm>
            <a:off x="5364088" y="3789040"/>
            <a:ext cx="3960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µ</a:t>
            </a:r>
            <a:r>
              <a:rPr lang="en-US" baseline="-25000" dirty="0" smtClean="0">
                <a:solidFill>
                  <a:srgbClr val="00B050"/>
                </a:solidFill>
                <a:sym typeface="Symbol" pitchFamily="18" charset="2"/>
              </a:rPr>
              <a:t>1</a:t>
            </a:r>
            <a:endParaRPr lang="he-IL" dirty="0">
              <a:solidFill>
                <a:srgbClr val="00B05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80212" y="3789040"/>
            <a:ext cx="46805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µ</a:t>
            </a:r>
            <a:r>
              <a:rPr lang="en-US" baseline="-25000" dirty="0" smtClean="0">
                <a:solidFill>
                  <a:srgbClr val="00B050"/>
                </a:solidFill>
                <a:sym typeface="Symbol" pitchFamily="18" charset="2"/>
              </a:rPr>
              <a:t>k</a:t>
            </a:r>
            <a:endParaRPr lang="he-IL" dirty="0"/>
          </a:p>
        </p:txBody>
      </p:sp>
      <p:sp>
        <p:nvSpPr>
          <p:cNvPr id="121" name="TextBox 120"/>
          <p:cNvSpPr txBox="1"/>
          <p:nvPr/>
        </p:nvSpPr>
        <p:spPr>
          <a:xfrm>
            <a:off x="5949483" y="2708920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he-IL" dirty="0">
              <a:solidFill>
                <a:srgbClr val="FF0000"/>
              </a:solidFill>
            </a:endParaRPr>
          </a:p>
        </p:txBody>
      </p:sp>
      <p:cxnSp>
        <p:nvCxnSpPr>
          <p:cNvPr id="122" name="מחבר ישר 121"/>
          <p:cNvCxnSpPr>
            <a:stCxn id="120" idx="0"/>
            <a:endCxn id="121" idx="2"/>
          </p:cNvCxnSpPr>
          <p:nvPr/>
        </p:nvCxnSpPr>
        <p:spPr>
          <a:xfrm flipH="1" flipV="1">
            <a:off x="6129503" y="3078252"/>
            <a:ext cx="584735" cy="7107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מחבר ישר 122"/>
          <p:cNvCxnSpPr>
            <a:stCxn id="119" idx="0"/>
            <a:endCxn id="121" idx="2"/>
          </p:cNvCxnSpPr>
          <p:nvPr/>
        </p:nvCxnSpPr>
        <p:spPr>
          <a:xfrm flipV="1">
            <a:off x="5562110" y="3078252"/>
            <a:ext cx="567393" cy="7107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5931481" y="3798332"/>
            <a:ext cx="3960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>
                <a:solidFill>
                  <a:srgbClr val="00B050"/>
                </a:solidFill>
                <a:sym typeface="Symbol" pitchFamily="18" charset="2"/>
              </a:rPr>
              <a:t>…</a:t>
            </a:r>
            <a:endParaRPr lang="he-IL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Parse tree example</a:t>
            </a:r>
          </a:p>
        </p:txBody>
      </p:sp>
      <p:sp>
        <p:nvSpPr>
          <p:cNvPr id="21528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D15B34-8CEB-4CA9-BA83-4E35E2FCEB20}" type="slidenum">
              <a:rPr lang="he-IL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43608" y="1917407"/>
            <a:ext cx="2304256" cy="40318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S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;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S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id </a:t>
            </a:r>
            <a:r>
              <a:rPr lang="pt-BR" sz="3200" b="1" dirty="0">
                <a:solidFill>
                  <a:schemeClr val="accent1"/>
                </a:solidFill>
              </a:rPr>
              <a:t>:=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 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>
                <a:solidFill>
                  <a:schemeClr val="accent1"/>
                </a:solidFill>
              </a:rPr>
              <a:t>print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(</a:t>
            </a:r>
            <a:r>
              <a:rPr lang="pt-BR" sz="3200" dirty="0">
                <a:solidFill>
                  <a:schemeClr val="tx1"/>
                </a:solidFill>
              </a:rPr>
              <a:t>L</a:t>
            </a:r>
            <a:r>
              <a:rPr lang="pt-BR" sz="3200" b="1" dirty="0">
                <a:solidFill>
                  <a:schemeClr val="accent1"/>
                </a:solidFill>
              </a:rPr>
              <a:t>)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id</a:t>
            </a:r>
            <a:endParaRPr lang="pt-BR" sz="3200" b="1" dirty="0">
              <a:solidFill>
                <a:srgbClr val="F02E00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num</a:t>
            </a:r>
            <a:endParaRPr lang="pt-BR" sz="3200" b="1" dirty="0">
              <a:solidFill>
                <a:schemeClr val="accent1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>
                <a:solidFill>
                  <a:schemeClr val="tx1"/>
                </a:solidFill>
              </a:rPr>
              <a:t> E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+</a:t>
            </a:r>
            <a:r>
              <a:rPr lang="pt-BR" sz="3200" dirty="0" smtClean="0">
                <a:solidFill>
                  <a:srgbClr val="FFC763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L</a:t>
            </a:r>
            <a:r>
              <a:rPr lang="pt-BR" sz="3200" b="1" dirty="0">
                <a:solidFill>
                  <a:schemeClr val="accent1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8652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id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:=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8064" y="537321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num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537321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;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2160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id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:=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6256" y="537321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num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2360" y="537321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num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24328" y="537321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+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46" name="הסבר מלבני 45"/>
          <p:cNvSpPr/>
          <p:nvPr/>
        </p:nvSpPr>
        <p:spPr>
          <a:xfrm>
            <a:off x="4860032" y="3284984"/>
            <a:ext cx="3240360" cy="720080"/>
          </a:xfrm>
          <a:prstGeom prst="wedgeRectCallout">
            <a:avLst>
              <a:gd name="adj1" fmla="val -2902"/>
              <a:gd name="adj2" fmla="val 23809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Draw parse tree for expression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Parse tree example</a:t>
            </a:r>
          </a:p>
        </p:txBody>
      </p:sp>
      <p:sp>
        <p:nvSpPr>
          <p:cNvPr id="21528" name="Slide Number Placeholder 2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D15B34-8CEB-4CA9-BA83-4E35E2FCEB20}" type="slidenum">
              <a:rPr lang="he-IL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23" name="TextBox 22"/>
          <p:cNvSpPr txBox="1"/>
          <p:nvPr/>
        </p:nvSpPr>
        <p:spPr>
          <a:xfrm>
            <a:off x="4318652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id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16016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:=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48064" y="537321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num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96136" y="537321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;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12160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id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4208" y="5373216"/>
            <a:ext cx="432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:=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76256" y="537321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num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812360" y="5373216"/>
            <a:ext cx="64807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num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506986" y="5373216"/>
            <a:ext cx="288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>
                <a:solidFill>
                  <a:schemeClr val="accent1"/>
                </a:solidFill>
              </a:rPr>
              <a:t>+</a:t>
            </a:r>
            <a:endParaRPr lang="he-IL" b="1" dirty="0">
              <a:solidFill>
                <a:schemeClr val="accent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92080" y="4365104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</a:t>
            </a:r>
            <a:endParaRPr lang="he-IL" dirty="0"/>
          </a:p>
        </p:txBody>
      </p:sp>
      <p:sp>
        <p:nvSpPr>
          <p:cNvPr id="44" name="TextBox 43"/>
          <p:cNvSpPr txBox="1"/>
          <p:nvPr/>
        </p:nvSpPr>
        <p:spPr>
          <a:xfrm>
            <a:off x="7020272" y="4365104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</a:t>
            </a:r>
            <a:endParaRPr lang="he-IL" dirty="0"/>
          </a:p>
        </p:txBody>
      </p:sp>
      <p:sp>
        <p:nvSpPr>
          <p:cNvPr id="45" name="TextBox 44"/>
          <p:cNvSpPr txBox="1"/>
          <p:nvPr/>
        </p:nvSpPr>
        <p:spPr>
          <a:xfrm>
            <a:off x="7956376" y="4365104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49" name="מחבר ישר 48"/>
          <p:cNvCxnSpPr>
            <a:stCxn id="31" idx="0"/>
            <a:endCxn id="89" idx="2"/>
          </p:cNvCxnSpPr>
          <p:nvPr/>
        </p:nvCxnSpPr>
        <p:spPr>
          <a:xfrm flipV="1">
            <a:off x="6228184" y="2646204"/>
            <a:ext cx="432048" cy="27270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מחבר ישר 53"/>
          <p:cNvCxnSpPr>
            <a:stCxn id="38" idx="0"/>
            <a:endCxn id="44" idx="2"/>
          </p:cNvCxnSpPr>
          <p:nvPr/>
        </p:nvCxnSpPr>
        <p:spPr>
          <a:xfrm flipV="1">
            <a:off x="7200292" y="4734436"/>
            <a:ext cx="0" cy="6387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מחבר ישר 56"/>
          <p:cNvCxnSpPr>
            <a:stCxn id="39" idx="0"/>
            <a:endCxn id="45" idx="2"/>
          </p:cNvCxnSpPr>
          <p:nvPr/>
        </p:nvCxnSpPr>
        <p:spPr>
          <a:xfrm flipV="1">
            <a:off x="8136396" y="4734436"/>
            <a:ext cx="0" cy="6387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מחבר ישר 59"/>
          <p:cNvCxnSpPr>
            <a:stCxn id="26" idx="0"/>
            <a:endCxn id="42" idx="2"/>
          </p:cNvCxnSpPr>
          <p:nvPr/>
        </p:nvCxnSpPr>
        <p:spPr>
          <a:xfrm flipV="1">
            <a:off x="5472100" y="4734436"/>
            <a:ext cx="0" cy="6387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4752020" y="3284984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</a:t>
            </a:r>
            <a:endParaRPr lang="he-IL" dirty="0"/>
          </a:p>
        </p:txBody>
      </p:sp>
      <p:cxnSp>
        <p:nvCxnSpPr>
          <p:cNvPr id="65" name="מחבר ישר 64"/>
          <p:cNvCxnSpPr>
            <a:stCxn id="23" idx="0"/>
            <a:endCxn id="64" idx="2"/>
          </p:cNvCxnSpPr>
          <p:nvPr/>
        </p:nvCxnSpPr>
        <p:spPr>
          <a:xfrm flipV="1">
            <a:off x="4534676" y="3654316"/>
            <a:ext cx="397364" cy="17189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/>
          <p:cNvCxnSpPr>
            <a:stCxn id="42" idx="0"/>
            <a:endCxn id="64" idx="2"/>
          </p:cNvCxnSpPr>
          <p:nvPr/>
        </p:nvCxnSpPr>
        <p:spPr>
          <a:xfrm flipH="1" flipV="1">
            <a:off x="4932040" y="3654316"/>
            <a:ext cx="540060" cy="7107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70982" y="3284984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E</a:t>
            </a:r>
            <a:endParaRPr lang="he-IL" dirty="0"/>
          </a:p>
        </p:txBody>
      </p:sp>
      <p:cxnSp>
        <p:nvCxnSpPr>
          <p:cNvPr id="74" name="מחבר ישר 73"/>
          <p:cNvCxnSpPr>
            <a:stCxn id="45" idx="0"/>
            <a:endCxn id="73" idx="2"/>
          </p:cNvCxnSpPr>
          <p:nvPr/>
        </p:nvCxnSpPr>
        <p:spPr>
          <a:xfrm flipH="1" flipV="1">
            <a:off x="7651002" y="3654316"/>
            <a:ext cx="485394" cy="7107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מחבר ישר 76"/>
          <p:cNvCxnSpPr>
            <a:stCxn id="44" idx="0"/>
            <a:endCxn id="73" idx="2"/>
          </p:cNvCxnSpPr>
          <p:nvPr/>
        </p:nvCxnSpPr>
        <p:spPr>
          <a:xfrm flipV="1">
            <a:off x="7200292" y="3654316"/>
            <a:ext cx="450710" cy="71078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מחבר ישר 79"/>
          <p:cNvCxnSpPr>
            <a:stCxn id="40" idx="0"/>
            <a:endCxn id="73" idx="2"/>
          </p:cNvCxnSpPr>
          <p:nvPr/>
        </p:nvCxnSpPr>
        <p:spPr>
          <a:xfrm flipV="1">
            <a:off x="7651002" y="3654316"/>
            <a:ext cx="0" cy="17189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מחבר ישר 82"/>
          <p:cNvCxnSpPr>
            <a:stCxn id="24" idx="0"/>
            <a:endCxn id="64" idx="2"/>
          </p:cNvCxnSpPr>
          <p:nvPr/>
        </p:nvCxnSpPr>
        <p:spPr>
          <a:xfrm flipV="1">
            <a:off x="4932040" y="3654316"/>
            <a:ext cx="0" cy="171890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6480212" y="227687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</a:t>
            </a:r>
            <a:endParaRPr lang="he-IL" dirty="0"/>
          </a:p>
        </p:txBody>
      </p:sp>
      <p:cxnSp>
        <p:nvCxnSpPr>
          <p:cNvPr id="91" name="מחבר ישר 90"/>
          <p:cNvCxnSpPr>
            <a:stCxn id="37" idx="0"/>
            <a:endCxn id="89" idx="2"/>
          </p:cNvCxnSpPr>
          <p:nvPr/>
        </p:nvCxnSpPr>
        <p:spPr>
          <a:xfrm flipV="1">
            <a:off x="6660232" y="2646204"/>
            <a:ext cx="0" cy="272701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מחבר ישר 93"/>
          <p:cNvCxnSpPr>
            <a:stCxn id="73" idx="0"/>
            <a:endCxn id="89" idx="2"/>
          </p:cNvCxnSpPr>
          <p:nvPr/>
        </p:nvCxnSpPr>
        <p:spPr>
          <a:xfrm flipH="1" flipV="1">
            <a:off x="6660232" y="2646204"/>
            <a:ext cx="990770" cy="63878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758812" y="1556792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dirty="0" smtClean="0"/>
              <a:t>S</a:t>
            </a:r>
            <a:endParaRPr lang="he-IL" dirty="0"/>
          </a:p>
        </p:txBody>
      </p:sp>
      <p:cxnSp>
        <p:nvCxnSpPr>
          <p:cNvPr id="101" name="מחבר ישר 100"/>
          <p:cNvCxnSpPr>
            <a:stCxn id="64" idx="0"/>
            <a:endCxn id="100" idx="2"/>
          </p:cNvCxnSpPr>
          <p:nvPr/>
        </p:nvCxnSpPr>
        <p:spPr>
          <a:xfrm flipV="1">
            <a:off x="4932040" y="1926124"/>
            <a:ext cx="1006792" cy="135886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מחבר ישר 103"/>
          <p:cNvCxnSpPr>
            <a:stCxn id="89" idx="0"/>
            <a:endCxn id="100" idx="2"/>
          </p:cNvCxnSpPr>
          <p:nvPr/>
        </p:nvCxnSpPr>
        <p:spPr>
          <a:xfrm flipH="1" flipV="1">
            <a:off x="5938832" y="1926124"/>
            <a:ext cx="721400" cy="350748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מחבר ישר 106"/>
          <p:cNvCxnSpPr>
            <a:stCxn id="28" idx="0"/>
            <a:endCxn id="100" idx="2"/>
          </p:cNvCxnSpPr>
          <p:nvPr/>
        </p:nvCxnSpPr>
        <p:spPr>
          <a:xfrm flipH="1" flipV="1">
            <a:off x="5938832" y="1926124"/>
            <a:ext cx="1320" cy="344709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הסבר מלבני 111"/>
          <p:cNvSpPr/>
          <p:nvPr/>
        </p:nvSpPr>
        <p:spPr>
          <a:xfrm>
            <a:off x="6479704" y="908720"/>
            <a:ext cx="2052736" cy="719505"/>
          </a:xfrm>
          <a:prstGeom prst="wedgeRectCallout">
            <a:avLst>
              <a:gd name="adj1" fmla="val -64590"/>
              <a:gd name="adj2" fmla="val 54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Order-independent representation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1043608" y="1917407"/>
            <a:ext cx="2304256" cy="40318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S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;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S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/>
              <a:t> </a:t>
            </a:r>
            <a:r>
              <a:rPr lang="pt-BR" sz="3200" dirty="0">
                <a:solidFill>
                  <a:schemeClr val="tx1"/>
                </a:solidFill>
              </a:rPr>
              <a:t>id </a:t>
            </a:r>
            <a:r>
              <a:rPr lang="pt-BR" sz="3200" b="1" dirty="0">
                <a:solidFill>
                  <a:schemeClr val="accent1"/>
                </a:solidFill>
              </a:rPr>
              <a:t>:=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 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>
                <a:solidFill>
                  <a:schemeClr val="accent1"/>
                </a:solidFill>
              </a:rPr>
              <a:t>print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(</a:t>
            </a:r>
            <a:r>
              <a:rPr lang="pt-BR" sz="3200" dirty="0">
                <a:solidFill>
                  <a:schemeClr val="tx1"/>
                </a:solidFill>
              </a:rPr>
              <a:t>L</a:t>
            </a:r>
            <a:r>
              <a:rPr lang="pt-BR" sz="3200" b="1" dirty="0">
                <a:solidFill>
                  <a:schemeClr val="accent1"/>
                </a:solidFill>
              </a:rPr>
              <a:t>)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id</a:t>
            </a:r>
            <a:endParaRPr lang="pt-BR" sz="3200" b="1" dirty="0">
              <a:solidFill>
                <a:srgbClr val="F02E00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num</a:t>
            </a:r>
            <a:endParaRPr lang="pt-BR" sz="3200" b="1" dirty="0">
              <a:solidFill>
                <a:schemeClr val="accent1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>
                <a:solidFill>
                  <a:schemeClr val="tx1"/>
                </a:solidFill>
              </a:rPr>
              <a:t> E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+</a:t>
            </a:r>
            <a:r>
              <a:rPr lang="pt-BR" sz="3200" dirty="0" smtClean="0">
                <a:solidFill>
                  <a:srgbClr val="FFC763"/>
                </a:solidFill>
              </a:rPr>
              <a:t> </a:t>
            </a:r>
            <a:r>
              <a:rPr lang="pt-BR" sz="3200" dirty="0" smtClean="0">
                <a:solidFill>
                  <a:schemeClr val="tx1"/>
                </a:solidFill>
              </a:rPr>
              <a:t>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L</a:t>
            </a:r>
            <a:r>
              <a:rPr lang="pt-BR" sz="3200" b="1" dirty="0">
                <a:solidFill>
                  <a:schemeClr val="accent1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95936" y="5949280"/>
            <a:ext cx="48965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aseline="30000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aseline="30000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a  :=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56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;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aseline="30000" dirty="0" err="1" smtClean="0">
                <a:solidFill>
                  <a:srgbClr val="FF0000"/>
                </a:solidFill>
              </a:rPr>
              <a:t>S</a:t>
            </a:r>
            <a:r>
              <a:rPr lang="en-US" dirty="0" err="1" smtClean="0"/>
              <a:t>b</a:t>
            </a:r>
            <a:r>
              <a:rPr lang="en-US" dirty="0" smtClean="0"/>
              <a:t>  :=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7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  +   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/>
              <a:t>3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E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baseline="30000" dirty="0" smtClean="0">
                <a:solidFill>
                  <a:srgbClr val="FF0000"/>
                </a:solidFill>
              </a:rPr>
              <a:t>S</a:t>
            </a:r>
            <a:endParaRPr lang="he-IL" baseline="30000" dirty="0">
              <a:solidFill>
                <a:srgbClr val="FF0000"/>
              </a:solidFill>
            </a:endParaRPr>
          </a:p>
        </p:txBody>
      </p:sp>
      <p:sp>
        <p:nvSpPr>
          <p:cNvPr id="58" name="הסבר מלבני 57"/>
          <p:cNvSpPr/>
          <p:nvPr/>
        </p:nvSpPr>
        <p:spPr>
          <a:xfrm>
            <a:off x="323528" y="5949280"/>
            <a:ext cx="3240360" cy="720080"/>
          </a:xfrm>
          <a:prstGeom prst="wedgeRectCallout">
            <a:avLst>
              <a:gd name="adj1" fmla="val 61359"/>
              <a:gd name="adj2" fmla="val -1084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Equivalently add parentheses labeled by non-terminal names</a:t>
            </a:r>
            <a:endParaRPr lang="he-IL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46" grpId="0" animBg="1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Capabilities and limitations of CFGs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CFGs naturally express</a:t>
            </a:r>
          </a:p>
          <a:p>
            <a:pPr lvl="1"/>
            <a:r>
              <a:rPr lang="en-US" dirty="0" smtClean="0"/>
              <a:t>Hierarchical structure</a:t>
            </a:r>
          </a:p>
          <a:p>
            <a:pPr lvl="2"/>
            <a:r>
              <a:rPr lang="en-US" i="1" dirty="0" smtClean="0"/>
              <a:t>A program is a list of classes,</a:t>
            </a:r>
            <a:br>
              <a:rPr lang="en-US" i="1" dirty="0" smtClean="0"/>
            </a:br>
            <a:r>
              <a:rPr lang="en-US" i="1" dirty="0" smtClean="0"/>
              <a:t>A Class is a list of definition,</a:t>
            </a:r>
            <a:br>
              <a:rPr lang="en-US" i="1" dirty="0" smtClean="0"/>
            </a:br>
            <a:r>
              <a:rPr lang="en-US" i="1" dirty="0" smtClean="0"/>
              <a:t>A definition is either…</a:t>
            </a:r>
          </a:p>
          <a:p>
            <a:pPr lvl="1"/>
            <a:r>
              <a:rPr lang="en-US" dirty="0" smtClean="0"/>
              <a:t>Beginning-end type of constraints</a:t>
            </a:r>
          </a:p>
          <a:p>
            <a:pPr lvl="2"/>
            <a:r>
              <a:rPr lang="en-US" dirty="0" smtClean="0"/>
              <a:t>Balanced parentheses S </a:t>
            </a:r>
            <a:r>
              <a:rPr lang="pt-BR" dirty="0" smtClean="0">
                <a:sym typeface="Symbol" pitchFamily="18" charset="2"/>
              </a:rPr>
              <a:t> (</a:t>
            </a:r>
            <a:r>
              <a:rPr lang="en-US" dirty="0" smtClean="0"/>
              <a:t>S)S | </a:t>
            </a:r>
            <a:r>
              <a:rPr lang="el-GR" dirty="0" smtClean="0"/>
              <a:t>ε</a:t>
            </a:r>
            <a:endParaRPr lang="en-US" dirty="0" smtClean="0"/>
          </a:p>
          <a:p>
            <a:r>
              <a:rPr lang="en-US" dirty="0" smtClean="0"/>
              <a:t>Cannot express</a:t>
            </a:r>
          </a:p>
          <a:p>
            <a:pPr lvl="1"/>
            <a:r>
              <a:rPr lang="en-US" dirty="0" smtClean="0"/>
              <a:t>Correlations between unbounded strings (identifiers)</a:t>
            </a:r>
          </a:p>
          <a:p>
            <a:pPr lvl="1"/>
            <a:r>
              <a:rPr lang="en-US" dirty="0" smtClean="0"/>
              <a:t>Variables are declared before use: </a:t>
            </a:r>
            <a:r>
              <a:rPr lang="el-GR" dirty="0" smtClean="0">
                <a:sym typeface="Symbol" pitchFamily="18" charset="2"/>
              </a:rPr>
              <a:t>ω </a:t>
            </a:r>
            <a:r>
              <a:rPr lang="en-US" dirty="0" smtClean="0"/>
              <a:t>S </a:t>
            </a:r>
            <a:r>
              <a:rPr lang="el-GR" dirty="0" smtClean="0">
                <a:sym typeface="Symbol" pitchFamily="18" charset="2"/>
              </a:rPr>
              <a:t>ω</a:t>
            </a:r>
            <a:endParaRPr lang="en-US" dirty="0" smtClean="0">
              <a:sym typeface="Symbol" pitchFamily="18" charset="2"/>
            </a:endParaRPr>
          </a:p>
          <a:p>
            <a:pPr lvl="1"/>
            <a:r>
              <a:rPr lang="en-US" dirty="0" smtClean="0">
                <a:sym typeface="Symbol" pitchFamily="18" charset="2"/>
              </a:rPr>
              <a:t>Handled by semantic analysis</a:t>
            </a:r>
            <a:endParaRPr lang="en-US" dirty="0" smtClean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16</a:t>
            </a:fld>
            <a:endParaRPr lang="he-IL" dirty="0"/>
          </a:p>
        </p:txBody>
      </p:sp>
      <p:pic>
        <p:nvPicPr>
          <p:cNvPr id="5" name="Picture 4" descr="https://encrypted-tbn1.gstatic.com/images?q=tbn:ANd9GcT_NfumM0CT3olSnj8P0F5INlshvqY2YBtmbQ6uuo4WHSpnX_f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780928"/>
            <a:ext cx="597067" cy="7745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99836" y="3545632"/>
            <a:ext cx="7681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p. 173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Sometimes there are two parse trees</a:t>
            </a:r>
            <a:endParaRPr lang="en-US" dirty="0"/>
          </a:p>
        </p:txBody>
      </p:sp>
      <p:sp>
        <p:nvSpPr>
          <p:cNvPr id="356400" name="Text Box 48"/>
          <p:cNvSpPr txBox="1">
            <a:spLocks noChangeArrowheads="1"/>
          </p:cNvSpPr>
          <p:nvPr/>
        </p:nvSpPr>
        <p:spPr bwMode="auto">
          <a:xfrm>
            <a:off x="2339752" y="4459342"/>
            <a:ext cx="21146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Leftmost 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 num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402" name="Rectangle 50"/>
          <p:cNvSpPr>
            <a:spLocks noChangeArrowheads="1"/>
          </p:cNvSpPr>
          <p:nvPr/>
        </p:nvSpPr>
        <p:spPr bwMode="auto">
          <a:xfrm>
            <a:off x="2195736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num(1)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03" name="Text Box 51"/>
          <p:cNvSpPr txBox="1">
            <a:spLocks noChangeArrowheads="1"/>
          </p:cNvSpPr>
          <p:nvPr/>
        </p:nvSpPr>
        <p:spPr bwMode="auto">
          <a:xfrm>
            <a:off x="2860498" y="2276872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356404" name="Text Box 52"/>
          <p:cNvSpPr txBox="1">
            <a:spLocks noChangeArrowheads="1"/>
          </p:cNvSpPr>
          <p:nvPr/>
        </p:nvSpPr>
        <p:spPr bwMode="auto">
          <a:xfrm>
            <a:off x="2416894" y="2790205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/>
              <a:t>E</a:t>
            </a:r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3733411" y="2790205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356406" name="Text Box 54"/>
          <p:cNvSpPr txBox="1">
            <a:spLocks noChangeArrowheads="1"/>
          </p:cNvSpPr>
          <p:nvPr/>
        </p:nvSpPr>
        <p:spPr bwMode="auto">
          <a:xfrm>
            <a:off x="2865362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6407" name="Rectangle 55"/>
          <p:cNvSpPr>
            <a:spLocks noChangeArrowheads="1"/>
          </p:cNvSpPr>
          <p:nvPr/>
        </p:nvSpPr>
        <p:spPr bwMode="auto">
          <a:xfrm>
            <a:off x="3293252" y="3356943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356408" name="Rectangle 56"/>
          <p:cNvSpPr>
            <a:spLocks noChangeArrowheads="1"/>
          </p:cNvSpPr>
          <p:nvPr/>
        </p:nvSpPr>
        <p:spPr bwMode="auto">
          <a:xfrm>
            <a:off x="4200137" y="3356943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356409" name="Rectangle 57"/>
          <p:cNvSpPr>
            <a:spLocks noChangeArrowheads="1"/>
          </p:cNvSpPr>
          <p:nvPr/>
        </p:nvSpPr>
        <p:spPr bwMode="auto">
          <a:xfrm>
            <a:off x="3735897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+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10" name="Rectangle 58"/>
          <p:cNvSpPr>
            <a:spLocks noChangeArrowheads="1"/>
          </p:cNvSpPr>
          <p:nvPr/>
        </p:nvSpPr>
        <p:spPr bwMode="auto">
          <a:xfrm>
            <a:off x="3072093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num(2)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11" name="Rectangle 59"/>
          <p:cNvSpPr>
            <a:spLocks noChangeArrowheads="1"/>
          </p:cNvSpPr>
          <p:nvPr/>
        </p:nvSpPr>
        <p:spPr bwMode="auto">
          <a:xfrm>
            <a:off x="3978978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num(3)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356412" name="AutoShape 60"/>
          <p:cNvCxnSpPr>
            <a:cxnSpLocks noChangeShapeType="1"/>
            <a:stCxn id="356403" idx="2"/>
            <a:endCxn id="356404" idx="0"/>
          </p:cNvCxnSpPr>
          <p:nvPr/>
        </p:nvCxnSpPr>
        <p:spPr bwMode="auto">
          <a:xfrm flipH="1">
            <a:off x="2558976" y="2581672"/>
            <a:ext cx="443603" cy="20853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3" name="AutoShape 61"/>
          <p:cNvCxnSpPr>
            <a:cxnSpLocks noChangeShapeType="1"/>
            <a:stCxn id="356403" idx="2"/>
            <a:endCxn id="356406" idx="0"/>
          </p:cNvCxnSpPr>
          <p:nvPr/>
        </p:nvCxnSpPr>
        <p:spPr bwMode="auto">
          <a:xfrm>
            <a:off x="3002579" y="2581672"/>
            <a:ext cx="0" cy="123350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4" name="AutoShape 62"/>
          <p:cNvCxnSpPr>
            <a:cxnSpLocks noChangeShapeType="1"/>
            <a:stCxn id="356403" idx="2"/>
            <a:endCxn id="356405" idx="0"/>
          </p:cNvCxnSpPr>
          <p:nvPr/>
        </p:nvCxnSpPr>
        <p:spPr bwMode="auto">
          <a:xfrm>
            <a:off x="3002579" y="2581672"/>
            <a:ext cx="872913" cy="20853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5" name="AutoShape 63"/>
          <p:cNvCxnSpPr>
            <a:cxnSpLocks noChangeShapeType="1"/>
            <a:stCxn id="356405" idx="2"/>
            <a:endCxn id="356407" idx="0"/>
          </p:cNvCxnSpPr>
          <p:nvPr/>
        </p:nvCxnSpPr>
        <p:spPr bwMode="auto">
          <a:xfrm flipH="1">
            <a:off x="3435334" y="3095005"/>
            <a:ext cx="440158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6" name="AutoShape 64"/>
          <p:cNvCxnSpPr>
            <a:cxnSpLocks noChangeShapeType="1"/>
            <a:stCxn id="356405" idx="2"/>
            <a:endCxn id="356409" idx="0"/>
          </p:cNvCxnSpPr>
          <p:nvPr/>
        </p:nvCxnSpPr>
        <p:spPr bwMode="auto">
          <a:xfrm flipH="1">
            <a:off x="3873114" y="3095005"/>
            <a:ext cx="2378" cy="72016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7" name="AutoShape 65"/>
          <p:cNvCxnSpPr>
            <a:cxnSpLocks noChangeShapeType="1"/>
            <a:stCxn id="356405" idx="2"/>
            <a:endCxn id="356408" idx="0"/>
          </p:cNvCxnSpPr>
          <p:nvPr/>
        </p:nvCxnSpPr>
        <p:spPr bwMode="auto">
          <a:xfrm>
            <a:off x="3875492" y="3095005"/>
            <a:ext cx="466726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8" name="AutoShape 66"/>
          <p:cNvCxnSpPr>
            <a:cxnSpLocks noChangeShapeType="1"/>
            <a:stCxn id="356404" idx="2"/>
            <a:endCxn id="356402" idx="0"/>
          </p:cNvCxnSpPr>
          <p:nvPr/>
        </p:nvCxnSpPr>
        <p:spPr bwMode="auto">
          <a:xfrm>
            <a:off x="2558976" y="3095005"/>
            <a:ext cx="1" cy="72016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9" name="AutoShape 67"/>
          <p:cNvCxnSpPr>
            <a:cxnSpLocks noChangeShapeType="1"/>
            <a:stCxn id="356407" idx="2"/>
            <a:endCxn id="356410" idx="0"/>
          </p:cNvCxnSpPr>
          <p:nvPr/>
        </p:nvCxnSpPr>
        <p:spPr bwMode="auto">
          <a:xfrm>
            <a:off x="3435334" y="3661743"/>
            <a:ext cx="0" cy="15342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20" name="AutoShape 68"/>
          <p:cNvCxnSpPr>
            <a:cxnSpLocks noChangeShapeType="1"/>
            <a:stCxn id="356408" idx="2"/>
            <a:endCxn id="356411" idx="0"/>
          </p:cNvCxnSpPr>
          <p:nvPr/>
        </p:nvCxnSpPr>
        <p:spPr bwMode="auto">
          <a:xfrm>
            <a:off x="4342218" y="3661743"/>
            <a:ext cx="1" cy="15342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56422" name="Text Box 70"/>
          <p:cNvSpPr txBox="1">
            <a:spLocks noChangeArrowheads="1"/>
          </p:cNvSpPr>
          <p:nvPr/>
        </p:nvSpPr>
        <p:spPr bwMode="auto">
          <a:xfrm>
            <a:off x="6138515" y="4494019"/>
            <a:ext cx="225574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Rightmost 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num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 num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 num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447" name="Text Box 95"/>
          <p:cNvSpPr txBox="1">
            <a:spLocks noChangeArrowheads="1"/>
          </p:cNvSpPr>
          <p:nvPr/>
        </p:nvSpPr>
        <p:spPr bwMode="auto">
          <a:xfrm>
            <a:off x="7604102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 smtClean="0">
                <a:solidFill>
                  <a:schemeClr val="accent1"/>
                </a:solidFill>
              </a:rPr>
              <a:t>+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1" name="Rectangle 99"/>
          <p:cNvSpPr>
            <a:spLocks noChangeArrowheads="1"/>
          </p:cNvSpPr>
          <p:nvPr/>
        </p:nvSpPr>
        <p:spPr bwMode="auto">
          <a:xfrm>
            <a:off x="7805959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num(3)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5" name="Rectangle 103"/>
          <p:cNvSpPr>
            <a:spLocks noChangeArrowheads="1"/>
          </p:cNvSpPr>
          <p:nvPr/>
        </p:nvSpPr>
        <p:spPr bwMode="auto">
          <a:xfrm>
            <a:off x="6663876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6456" name="Rectangle 104"/>
          <p:cNvSpPr>
            <a:spLocks noChangeArrowheads="1"/>
          </p:cNvSpPr>
          <p:nvPr/>
        </p:nvSpPr>
        <p:spPr bwMode="auto">
          <a:xfrm>
            <a:off x="6012160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num(1)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7" name="Rectangle 105"/>
          <p:cNvSpPr>
            <a:spLocks noChangeArrowheads="1"/>
          </p:cNvSpPr>
          <p:nvPr/>
        </p:nvSpPr>
        <p:spPr bwMode="auto">
          <a:xfrm>
            <a:off x="6941863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num(2)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66" name="Text Box 114"/>
          <p:cNvSpPr txBox="1">
            <a:spLocks noChangeArrowheads="1"/>
          </p:cNvSpPr>
          <p:nvPr/>
        </p:nvSpPr>
        <p:spPr bwMode="auto">
          <a:xfrm>
            <a:off x="179512" y="1268413"/>
            <a:ext cx="2448272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Arithmetic expressions: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pt-BR" dirty="0">
                <a:solidFill>
                  <a:srgbClr val="F02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rtl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</a:p>
          <a:p>
            <a:pPr algn="l" rtl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4859535" y="1268760"/>
            <a:ext cx="102463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+ 2 + 3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659012" y="2836168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6233319" y="3402906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7163022" y="3402906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E</a:t>
            </a:r>
          </a:p>
        </p:txBody>
      </p:sp>
      <p:cxnSp>
        <p:nvCxnSpPr>
          <p:cNvPr id="59" name="AutoShape 63"/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6375401" y="3140968"/>
            <a:ext cx="425692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0" name="AutoShape 64"/>
          <p:cNvCxnSpPr>
            <a:cxnSpLocks noChangeShapeType="1"/>
            <a:stCxn id="53" idx="2"/>
            <a:endCxn id="356455" idx="0"/>
          </p:cNvCxnSpPr>
          <p:nvPr/>
        </p:nvCxnSpPr>
        <p:spPr bwMode="auto">
          <a:xfrm>
            <a:off x="6801093" y="3140968"/>
            <a:ext cx="0" cy="67420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1" name="AutoShape 65"/>
          <p:cNvCxnSpPr>
            <a:cxnSpLocks noChangeShapeType="1"/>
            <a:stCxn id="53" idx="2"/>
            <a:endCxn id="55" idx="0"/>
          </p:cNvCxnSpPr>
          <p:nvPr/>
        </p:nvCxnSpPr>
        <p:spPr bwMode="auto">
          <a:xfrm>
            <a:off x="6801093" y="3140968"/>
            <a:ext cx="504010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3" name="AutoShape 67"/>
          <p:cNvCxnSpPr>
            <a:cxnSpLocks noChangeShapeType="1"/>
            <a:stCxn id="54" idx="2"/>
            <a:endCxn id="356456" idx="0"/>
          </p:cNvCxnSpPr>
          <p:nvPr/>
        </p:nvCxnSpPr>
        <p:spPr bwMode="auto">
          <a:xfrm>
            <a:off x="6375401" y="3707706"/>
            <a:ext cx="0" cy="10746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4" name="AutoShape 68"/>
          <p:cNvCxnSpPr>
            <a:cxnSpLocks noChangeShapeType="1"/>
            <a:stCxn id="55" idx="2"/>
            <a:endCxn id="356457" idx="0"/>
          </p:cNvCxnSpPr>
          <p:nvPr/>
        </p:nvCxnSpPr>
        <p:spPr bwMode="auto">
          <a:xfrm>
            <a:off x="7305103" y="3707706"/>
            <a:ext cx="1" cy="10746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9" name="Text Box 52"/>
          <p:cNvSpPr txBox="1">
            <a:spLocks noChangeArrowheads="1"/>
          </p:cNvSpPr>
          <p:nvPr/>
        </p:nvSpPr>
        <p:spPr bwMode="auto">
          <a:xfrm>
            <a:off x="8027118" y="2836168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cxnSp>
        <p:nvCxnSpPr>
          <p:cNvPr id="70" name="AutoShape 66"/>
          <p:cNvCxnSpPr>
            <a:cxnSpLocks noChangeShapeType="1"/>
            <a:stCxn id="69" idx="2"/>
            <a:endCxn id="356451" idx="0"/>
          </p:cNvCxnSpPr>
          <p:nvPr/>
        </p:nvCxnSpPr>
        <p:spPr bwMode="auto">
          <a:xfrm>
            <a:off x="8169200" y="3140968"/>
            <a:ext cx="0" cy="67420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7599238" y="2332112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cxnSp>
        <p:nvCxnSpPr>
          <p:cNvPr id="75" name="AutoShape 61"/>
          <p:cNvCxnSpPr>
            <a:cxnSpLocks noChangeShapeType="1"/>
            <a:stCxn id="74" idx="2"/>
            <a:endCxn id="356447" idx="0"/>
          </p:cNvCxnSpPr>
          <p:nvPr/>
        </p:nvCxnSpPr>
        <p:spPr bwMode="auto">
          <a:xfrm>
            <a:off x="7741319" y="2636912"/>
            <a:ext cx="0" cy="117826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78" name="AutoShape 61"/>
          <p:cNvCxnSpPr>
            <a:cxnSpLocks noChangeShapeType="1"/>
            <a:stCxn id="74" idx="2"/>
            <a:endCxn id="69" idx="0"/>
          </p:cNvCxnSpPr>
          <p:nvPr/>
        </p:nvCxnSpPr>
        <p:spPr bwMode="auto">
          <a:xfrm>
            <a:off x="7741319" y="2636912"/>
            <a:ext cx="427881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81" name="AutoShape 61"/>
          <p:cNvCxnSpPr>
            <a:cxnSpLocks noChangeShapeType="1"/>
            <a:stCxn id="74" idx="2"/>
            <a:endCxn id="53" idx="0"/>
          </p:cNvCxnSpPr>
          <p:nvPr/>
        </p:nvCxnSpPr>
        <p:spPr bwMode="auto">
          <a:xfrm flipH="1">
            <a:off x="6801093" y="2636912"/>
            <a:ext cx="940226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401390" y="1844824"/>
            <a:ext cx="11785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 + 3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7020272" y="1844824"/>
            <a:ext cx="11785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17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ambiguity a problem?</a:t>
            </a:r>
            <a:endParaRPr lang="en-US" dirty="0"/>
          </a:p>
        </p:txBody>
      </p:sp>
      <p:sp>
        <p:nvSpPr>
          <p:cNvPr id="356400" name="Text Box 48"/>
          <p:cNvSpPr txBox="1">
            <a:spLocks noChangeArrowheads="1"/>
          </p:cNvSpPr>
          <p:nvPr/>
        </p:nvSpPr>
        <p:spPr bwMode="auto">
          <a:xfrm>
            <a:off x="2339752" y="4459342"/>
            <a:ext cx="21146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Leftmost 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 num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402" name="Rectangle 50"/>
          <p:cNvSpPr>
            <a:spLocks noChangeArrowheads="1"/>
          </p:cNvSpPr>
          <p:nvPr/>
        </p:nvSpPr>
        <p:spPr bwMode="auto">
          <a:xfrm>
            <a:off x="2195736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num(1)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03" name="Text Box 51"/>
          <p:cNvSpPr txBox="1">
            <a:spLocks noChangeArrowheads="1"/>
          </p:cNvSpPr>
          <p:nvPr/>
        </p:nvSpPr>
        <p:spPr bwMode="auto">
          <a:xfrm>
            <a:off x="2860498" y="2276872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356404" name="Text Box 52"/>
          <p:cNvSpPr txBox="1">
            <a:spLocks noChangeArrowheads="1"/>
          </p:cNvSpPr>
          <p:nvPr/>
        </p:nvSpPr>
        <p:spPr bwMode="auto">
          <a:xfrm>
            <a:off x="2416894" y="2790205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/>
              <a:t>E</a:t>
            </a:r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3733411" y="2790205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356406" name="Text Box 54"/>
          <p:cNvSpPr txBox="1">
            <a:spLocks noChangeArrowheads="1"/>
          </p:cNvSpPr>
          <p:nvPr/>
        </p:nvSpPr>
        <p:spPr bwMode="auto">
          <a:xfrm>
            <a:off x="2865362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6407" name="Rectangle 55"/>
          <p:cNvSpPr>
            <a:spLocks noChangeArrowheads="1"/>
          </p:cNvSpPr>
          <p:nvPr/>
        </p:nvSpPr>
        <p:spPr bwMode="auto">
          <a:xfrm>
            <a:off x="3293252" y="3356943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356408" name="Rectangle 56"/>
          <p:cNvSpPr>
            <a:spLocks noChangeArrowheads="1"/>
          </p:cNvSpPr>
          <p:nvPr/>
        </p:nvSpPr>
        <p:spPr bwMode="auto">
          <a:xfrm>
            <a:off x="4200137" y="3356943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356409" name="Rectangle 57"/>
          <p:cNvSpPr>
            <a:spLocks noChangeArrowheads="1"/>
          </p:cNvSpPr>
          <p:nvPr/>
        </p:nvSpPr>
        <p:spPr bwMode="auto">
          <a:xfrm>
            <a:off x="3735897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+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10" name="Rectangle 58"/>
          <p:cNvSpPr>
            <a:spLocks noChangeArrowheads="1"/>
          </p:cNvSpPr>
          <p:nvPr/>
        </p:nvSpPr>
        <p:spPr bwMode="auto">
          <a:xfrm>
            <a:off x="3072093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num(2)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11" name="Rectangle 59"/>
          <p:cNvSpPr>
            <a:spLocks noChangeArrowheads="1"/>
          </p:cNvSpPr>
          <p:nvPr/>
        </p:nvSpPr>
        <p:spPr bwMode="auto">
          <a:xfrm>
            <a:off x="3978978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num(3)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356412" name="AutoShape 60"/>
          <p:cNvCxnSpPr>
            <a:cxnSpLocks noChangeShapeType="1"/>
            <a:stCxn id="356403" idx="2"/>
            <a:endCxn id="356404" idx="0"/>
          </p:cNvCxnSpPr>
          <p:nvPr/>
        </p:nvCxnSpPr>
        <p:spPr bwMode="auto">
          <a:xfrm flipH="1">
            <a:off x="2558976" y="2581672"/>
            <a:ext cx="443603" cy="20853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3" name="AutoShape 61"/>
          <p:cNvCxnSpPr>
            <a:cxnSpLocks noChangeShapeType="1"/>
            <a:stCxn id="356403" idx="2"/>
            <a:endCxn id="356406" idx="0"/>
          </p:cNvCxnSpPr>
          <p:nvPr/>
        </p:nvCxnSpPr>
        <p:spPr bwMode="auto">
          <a:xfrm>
            <a:off x="3002579" y="2581672"/>
            <a:ext cx="0" cy="123350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4" name="AutoShape 62"/>
          <p:cNvCxnSpPr>
            <a:cxnSpLocks noChangeShapeType="1"/>
            <a:stCxn id="356403" idx="2"/>
            <a:endCxn id="356405" idx="0"/>
          </p:cNvCxnSpPr>
          <p:nvPr/>
        </p:nvCxnSpPr>
        <p:spPr bwMode="auto">
          <a:xfrm>
            <a:off x="3002579" y="2581672"/>
            <a:ext cx="872913" cy="20853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5" name="AutoShape 63"/>
          <p:cNvCxnSpPr>
            <a:cxnSpLocks noChangeShapeType="1"/>
            <a:stCxn id="356405" idx="2"/>
            <a:endCxn id="356407" idx="0"/>
          </p:cNvCxnSpPr>
          <p:nvPr/>
        </p:nvCxnSpPr>
        <p:spPr bwMode="auto">
          <a:xfrm flipH="1">
            <a:off x="3435334" y="3095005"/>
            <a:ext cx="440158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6" name="AutoShape 64"/>
          <p:cNvCxnSpPr>
            <a:cxnSpLocks noChangeShapeType="1"/>
            <a:stCxn id="356405" idx="2"/>
            <a:endCxn id="356409" idx="0"/>
          </p:cNvCxnSpPr>
          <p:nvPr/>
        </p:nvCxnSpPr>
        <p:spPr bwMode="auto">
          <a:xfrm flipH="1">
            <a:off x="3873114" y="3095005"/>
            <a:ext cx="2378" cy="72016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7" name="AutoShape 65"/>
          <p:cNvCxnSpPr>
            <a:cxnSpLocks noChangeShapeType="1"/>
            <a:stCxn id="356405" idx="2"/>
            <a:endCxn id="356408" idx="0"/>
          </p:cNvCxnSpPr>
          <p:nvPr/>
        </p:nvCxnSpPr>
        <p:spPr bwMode="auto">
          <a:xfrm>
            <a:off x="3875492" y="3095005"/>
            <a:ext cx="466726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8" name="AutoShape 66"/>
          <p:cNvCxnSpPr>
            <a:cxnSpLocks noChangeShapeType="1"/>
            <a:stCxn id="356404" idx="2"/>
            <a:endCxn id="356402" idx="0"/>
          </p:cNvCxnSpPr>
          <p:nvPr/>
        </p:nvCxnSpPr>
        <p:spPr bwMode="auto">
          <a:xfrm>
            <a:off x="2558976" y="3095005"/>
            <a:ext cx="1" cy="72016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9" name="AutoShape 67"/>
          <p:cNvCxnSpPr>
            <a:cxnSpLocks noChangeShapeType="1"/>
            <a:stCxn id="356407" idx="2"/>
            <a:endCxn id="356410" idx="0"/>
          </p:cNvCxnSpPr>
          <p:nvPr/>
        </p:nvCxnSpPr>
        <p:spPr bwMode="auto">
          <a:xfrm>
            <a:off x="3435334" y="3661743"/>
            <a:ext cx="0" cy="15342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20" name="AutoShape 68"/>
          <p:cNvCxnSpPr>
            <a:cxnSpLocks noChangeShapeType="1"/>
            <a:stCxn id="356408" idx="2"/>
            <a:endCxn id="356411" idx="0"/>
          </p:cNvCxnSpPr>
          <p:nvPr/>
        </p:nvCxnSpPr>
        <p:spPr bwMode="auto">
          <a:xfrm>
            <a:off x="4342218" y="3661743"/>
            <a:ext cx="1" cy="15342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56422" name="Text Box 70"/>
          <p:cNvSpPr txBox="1">
            <a:spLocks noChangeArrowheads="1"/>
          </p:cNvSpPr>
          <p:nvPr/>
        </p:nvSpPr>
        <p:spPr bwMode="auto">
          <a:xfrm>
            <a:off x="6138515" y="4494019"/>
            <a:ext cx="225574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Rightmost 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num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 num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+ num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447" name="Text Box 95"/>
          <p:cNvSpPr txBox="1">
            <a:spLocks noChangeArrowheads="1"/>
          </p:cNvSpPr>
          <p:nvPr/>
        </p:nvSpPr>
        <p:spPr bwMode="auto">
          <a:xfrm>
            <a:off x="7604102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 smtClean="0">
                <a:solidFill>
                  <a:schemeClr val="accent1"/>
                </a:solidFill>
              </a:rPr>
              <a:t>+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1" name="Rectangle 99"/>
          <p:cNvSpPr>
            <a:spLocks noChangeArrowheads="1"/>
          </p:cNvSpPr>
          <p:nvPr/>
        </p:nvSpPr>
        <p:spPr bwMode="auto">
          <a:xfrm>
            <a:off x="7805959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num(3)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5" name="Rectangle 103"/>
          <p:cNvSpPr>
            <a:spLocks noChangeArrowheads="1"/>
          </p:cNvSpPr>
          <p:nvPr/>
        </p:nvSpPr>
        <p:spPr bwMode="auto">
          <a:xfrm>
            <a:off x="6663876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6456" name="Rectangle 104"/>
          <p:cNvSpPr>
            <a:spLocks noChangeArrowheads="1"/>
          </p:cNvSpPr>
          <p:nvPr/>
        </p:nvSpPr>
        <p:spPr bwMode="auto">
          <a:xfrm>
            <a:off x="6012160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num(1)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7" name="Rectangle 105"/>
          <p:cNvSpPr>
            <a:spLocks noChangeArrowheads="1"/>
          </p:cNvSpPr>
          <p:nvPr/>
        </p:nvSpPr>
        <p:spPr bwMode="auto">
          <a:xfrm>
            <a:off x="6941863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num(2)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66" name="Text Box 114"/>
          <p:cNvSpPr txBox="1">
            <a:spLocks noChangeArrowheads="1"/>
          </p:cNvSpPr>
          <p:nvPr/>
        </p:nvSpPr>
        <p:spPr bwMode="auto">
          <a:xfrm>
            <a:off x="179512" y="1268413"/>
            <a:ext cx="2448272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Arithmetic expressions: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pt-BR" dirty="0">
                <a:solidFill>
                  <a:srgbClr val="F02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rtl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</a:p>
          <a:p>
            <a:pPr algn="l" rtl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4859535" y="1268760"/>
            <a:ext cx="102463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+ 2 + 3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659012" y="2836168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6233319" y="3402906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7163022" y="3402906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E</a:t>
            </a:r>
          </a:p>
        </p:txBody>
      </p:sp>
      <p:cxnSp>
        <p:nvCxnSpPr>
          <p:cNvPr id="59" name="AutoShape 63"/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6375401" y="3140968"/>
            <a:ext cx="425692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0" name="AutoShape 64"/>
          <p:cNvCxnSpPr>
            <a:cxnSpLocks noChangeShapeType="1"/>
            <a:stCxn id="53" idx="2"/>
            <a:endCxn id="356455" idx="0"/>
          </p:cNvCxnSpPr>
          <p:nvPr/>
        </p:nvCxnSpPr>
        <p:spPr bwMode="auto">
          <a:xfrm>
            <a:off x="6801093" y="3140968"/>
            <a:ext cx="0" cy="67420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1" name="AutoShape 65"/>
          <p:cNvCxnSpPr>
            <a:cxnSpLocks noChangeShapeType="1"/>
            <a:stCxn id="53" idx="2"/>
            <a:endCxn id="55" idx="0"/>
          </p:cNvCxnSpPr>
          <p:nvPr/>
        </p:nvCxnSpPr>
        <p:spPr bwMode="auto">
          <a:xfrm>
            <a:off x="6801093" y="3140968"/>
            <a:ext cx="504010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3" name="AutoShape 67"/>
          <p:cNvCxnSpPr>
            <a:cxnSpLocks noChangeShapeType="1"/>
            <a:stCxn id="54" idx="2"/>
            <a:endCxn id="356456" idx="0"/>
          </p:cNvCxnSpPr>
          <p:nvPr/>
        </p:nvCxnSpPr>
        <p:spPr bwMode="auto">
          <a:xfrm>
            <a:off x="6375401" y="3707706"/>
            <a:ext cx="0" cy="10746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4" name="AutoShape 68"/>
          <p:cNvCxnSpPr>
            <a:cxnSpLocks noChangeShapeType="1"/>
            <a:stCxn id="55" idx="2"/>
            <a:endCxn id="356457" idx="0"/>
          </p:cNvCxnSpPr>
          <p:nvPr/>
        </p:nvCxnSpPr>
        <p:spPr bwMode="auto">
          <a:xfrm>
            <a:off x="7305103" y="3707706"/>
            <a:ext cx="1" cy="10746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9" name="Text Box 52"/>
          <p:cNvSpPr txBox="1">
            <a:spLocks noChangeArrowheads="1"/>
          </p:cNvSpPr>
          <p:nvPr/>
        </p:nvSpPr>
        <p:spPr bwMode="auto">
          <a:xfrm>
            <a:off x="8027118" y="2836168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cxnSp>
        <p:nvCxnSpPr>
          <p:cNvPr id="70" name="AutoShape 66"/>
          <p:cNvCxnSpPr>
            <a:cxnSpLocks noChangeShapeType="1"/>
            <a:stCxn id="69" idx="2"/>
            <a:endCxn id="356451" idx="0"/>
          </p:cNvCxnSpPr>
          <p:nvPr/>
        </p:nvCxnSpPr>
        <p:spPr bwMode="auto">
          <a:xfrm>
            <a:off x="8169200" y="3140968"/>
            <a:ext cx="0" cy="67420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7599238" y="2332112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cxnSp>
        <p:nvCxnSpPr>
          <p:cNvPr id="75" name="AutoShape 61"/>
          <p:cNvCxnSpPr>
            <a:cxnSpLocks noChangeShapeType="1"/>
            <a:stCxn id="74" idx="2"/>
            <a:endCxn id="356447" idx="0"/>
          </p:cNvCxnSpPr>
          <p:nvPr/>
        </p:nvCxnSpPr>
        <p:spPr bwMode="auto">
          <a:xfrm>
            <a:off x="7741319" y="2636912"/>
            <a:ext cx="0" cy="117826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78" name="AutoShape 61"/>
          <p:cNvCxnSpPr>
            <a:cxnSpLocks noChangeShapeType="1"/>
            <a:stCxn id="74" idx="2"/>
            <a:endCxn id="69" idx="0"/>
          </p:cNvCxnSpPr>
          <p:nvPr/>
        </p:nvCxnSpPr>
        <p:spPr bwMode="auto">
          <a:xfrm>
            <a:off x="7741319" y="2636912"/>
            <a:ext cx="427881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81" name="AutoShape 61"/>
          <p:cNvCxnSpPr>
            <a:cxnSpLocks noChangeShapeType="1"/>
            <a:stCxn id="74" idx="2"/>
            <a:endCxn id="53" idx="0"/>
          </p:cNvCxnSpPr>
          <p:nvPr/>
        </p:nvCxnSpPr>
        <p:spPr bwMode="auto">
          <a:xfrm flipH="1">
            <a:off x="6801093" y="2636912"/>
            <a:ext cx="940226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85" name="Rectangle 59"/>
          <p:cNvSpPr>
            <a:spLocks noChangeArrowheads="1"/>
          </p:cNvSpPr>
          <p:nvPr/>
        </p:nvSpPr>
        <p:spPr bwMode="auto">
          <a:xfrm>
            <a:off x="4716016" y="3815172"/>
            <a:ext cx="405880" cy="30777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bg1"/>
                </a:solidFill>
              </a:rPr>
              <a:t>= 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8532440" y="3815172"/>
            <a:ext cx="405880" cy="30777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bg1"/>
                </a:solidFill>
              </a:rPr>
              <a:t>= 6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401390" y="1844824"/>
            <a:ext cx="11785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 + 3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7020272" y="1844824"/>
            <a:ext cx="117852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+ 3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הסבר מלבני 56"/>
          <p:cNvSpPr/>
          <p:nvPr/>
        </p:nvSpPr>
        <p:spPr>
          <a:xfrm>
            <a:off x="4283968" y="1916832"/>
            <a:ext cx="2304256" cy="720080"/>
          </a:xfrm>
          <a:prstGeom prst="wedgeRectCallout">
            <a:avLst>
              <a:gd name="adj1" fmla="val 69784"/>
              <a:gd name="adj2" fmla="val -2049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Depends on semantics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5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18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Problematic ambiguity example</a:t>
            </a:r>
            <a:endParaRPr lang="en-US" dirty="0"/>
          </a:p>
        </p:txBody>
      </p:sp>
      <p:sp>
        <p:nvSpPr>
          <p:cNvPr id="356400" name="Text Box 48"/>
          <p:cNvSpPr txBox="1">
            <a:spLocks noChangeArrowheads="1"/>
          </p:cNvSpPr>
          <p:nvPr/>
        </p:nvSpPr>
        <p:spPr bwMode="auto">
          <a:xfrm>
            <a:off x="2339752" y="4459342"/>
            <a:ext cx="2114681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Leftmost 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</a:p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402" name="Rectangle 50"/>
          <p:cNvSpPr>
            <a:spLocks noChangeArrowheads="1"/>
          </p:cNvSpPr>
          <p:nvPr/>
        </p:nvSpPr>
        <p:spPr bwMode="auto">
          <a:xfrm>
            <a:off x="2195736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num(1)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03" name="Text Box 51"/>
          <p:cNvSpPr txBox="1">
            <a:spLocks noChangeArrowheads="1"/>
          </p:cNvSpPr>
          <p:nvPr/>
        </p:nvSpPr>
        <p:spPr bwMode="auto">
          <a:xfrm>
            <a:off x="2860498" y="2276872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356404" name="Text Box 52"/>
          <p:cNvSpPr txBox="1">
            <a:spLocks noChangeArrowheads="1"/>
          </p:cNvSpPr>
          <p:nvPr/>
        </p:nvSpPr>
        <p:spPr bwMode="auto">
          <a:xfrm>
            <a:off x="2416894" y="2790205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/>
              <a:t>E</a:t>
            </a:r>
          </a:p>
        </p:txBody>
      </p:sp>
      <p:sp>
        <p:nvSpPr>
          <p:cNvPr id="356405" name="Text Box 53"/>
          <p:cNvSpPr txBox="1">
            <a:spLocks noChangeArrowheads="1"/>
          </p:cNvSpPr>
          <p:nvPr/>
        </p:nvSpPr>
        <p:spPr bwMode="auto">
          <a:xfrm>
            <a:off x="3733411" y="2790205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356406" name="Text Box 54"/>
          <p:cNvSpPr txBox="1">
            <a:spLocks noChangeArrowheads="1"/>
          </p:cNvSpPr>
          <p:nvPr/>
        </p:nvSpPr>
        <p:spPr bwMode="auto">
          <a:xfrm>
            <a:off x="2865362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6407" name="Rectangle 55"/>
          <p:cNvSpPr>
            <a:spLocks noChangeArrowheads="1"/>
          </p:cNvSpPr>
          <p:nvPr/>
        </p:nvSpPr>
        <p:spPr bwMode="auto">
          <a:xfrm>
            <a:off x="3293252" y="3356943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356408" name="Rectangle 56"/>
          <p:cNvSpPr>
            <a:spLocks noChangeArrowheads="1"/>
          </p:cNvSpPr>
          <p:nvPr/>
        </p:nvSpPr>
        <p:spPr bwMode="auto">
          <a:xfrm>
            <a:off x="4200137" y="3356943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356409" name="Rectangle 57"/>
          <p:cNvSpPr>
            <a:spLocks noChangeArrowheads="1"/>
          </p:cNvSpPr>
          <p:nvPr/>
        </p:nvSpPr>
        <p:spPr bwMode="auto">
          <a:xfrm>
            <a:off x="3735897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56410" name="Rectangle 58"/>
          <p:cNvSpPr>
            <a:spLocks noChangeArrowheads="1"/>
          </p:cNvSpPr>
          <p:nvPr/>
        </p:nvSpPr>
        <p:spPr bwMode="auto">
          <a:xfrm>
            <a:off x="3072093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num(2)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11" name="Rectangle 59"/>
          <p:cNvSpPr>
            <a:spLocks noChangeArrowheads="1"/>
          </p:cNvSpPr>
          <p:nvPr/>
        </p:nvSpPr>
        <p:spPr bwMode="auto">
          <a:xfrm>
            <a:off x="3978978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num(3)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cxnSp>
        <p:nvCxnSpPr>
          <p:cNvPr id="356412" name="AutoShape 60"/>
          <p:cNvCxnSpPr>
            <a:cxnSpLocks noChangeShapeType="1"/>
            <a:stCxn id="356403" idx="2"/>
            <a:endCxn id="356404" idx="0"/>
          </p:cNvCxnSpPr>
          <p:nvPr/>
        </p:nvCxnSpPr>
        <p:spPr bwMode="auto">
          <a:xfrm flipH="1">
            <a:off x="2558976" y="2581672"/>
            <a:ext cx="443603" cy="20853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3" name="AutoShape 61"/>
          <p:cNvCxnSpPr>
            <a:cxnSpLocks noChangeShapeType="1"/>
            <a:stCxn id="356403" idx="2"/>
            <a:endCxn id="356406" idx="0"/>
          </p:cNvCxnSpPr>
          <p:nvPr/>
        </p:nvCxnSpPr>
        <p:spPr bwMode="auto">
          <a:xfrm>
            <a:off x="3002579" y="2581672"/>
            <a:ext cx="0" cy="123350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4" name="AutoShape 62"/>
          <p:cNvCxnSpPr>
            <a:cxnSpLocks noChangeShapeType="1"/>
            <a:stCxn id="356403" idx="2"/>
            <a:endCxn id="356405" idx="0"/>
          </p:cNvCxnSpPr>
          <p:nvPr/>
        </p:nvCxnSpPr>
        <p:spPr bwMode="auto">
          <a:xfrm>
            <a:off x="3002579" y="2581672"/>
            <a:ext cx="872913" cy="20853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5" name="AutoShape 63"/>
          <p:cNvCxnSpPr>
            <a:cxnSpLocks noChangeShapeType="1"/>
            <a:stCxn id="356405" idx="2"/>
            <a:endCxn id="356407" idx="0"/>
          </p:cNvCxnSpPr>
          <p:nvPr/>
        </p:nvCxnSpPr>
        <p:spPr bwMode="auto">
          <a:xfrm flipH="1">
            <a:off x="3435334" y="3095005"/>
            <a:ext cx="440158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6" name="AutoShape 64"/>
          <p:cNvCxnSpPr>
            <a:cxnSpLocks noChangeShapeType="1"/>
            <a:stCxn id="356405" idx="2"/>
            <a:endCxn id="356409" idx="0"/>
          </p:cNvCxnSpPr>
          <p:nvPr/>
        </p:nvCxnSpPr>
        <p:spPr bwMode="auto">
          <a:xfrm flipH="1">
            <a:off x="3873114" y="3095005"/>
            <a:ext cx="2378" cy="72016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7" name="AutoShape 65"/>
          <p:cNvCxnSpPr>
            <a:cxnSpLocks noChangeShapeType="1"/>
            <a:stCxn id="356405" idx="2"/>
            <a:endCxn id="356408" idx="0"/>
          </p:cNvCxnSpPr>
          <p:nvPr/>
        </p:nvCxnSpPr>
        <p:spPr bwMode="auto">
          <a:xfrm>
            <a:off x="3875492" y="3095005"/>
            <a:ext cx="466726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8" name="AutoShape 66"/>
          <p:cNvCxnSpPr>
            <a:cxnSpLocks noChangeShapeType="1"/>
            <a:stCxn id="356404" idx="2"/>
            <a:endCxn id="356402" idx="0"/>
          </p:cNvCxnSpPr>
          <p:nvPr/>
        </p:nvCxnSpPr>
        <p:spPr bwMode="auto">
          <a:xfrm>
            <a:off x="2558976" y="3095005"/>
            <a:ext cx="1" cy="72016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19" name="AutoShape 67"/>
          <p:cNvCxnSpPr>
            <a:cxnSpLocks noChangeShapeType="1"/>
            <a:stCxn id="356407" idx="2"/>
            <a:endCxn id="356410" idx="0"/>
          </p:cNvCxnSpPr>
          <p:nvPr/>
        </p:nvCxnSpPr>
        <p:spPr bwMode="auto">
          <a:xfrm>
            <a:off x="3435334" y="3661743"/>
            <a:ext cx="0" cy="15342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56420" name="AutoShape 68"/>
          <p:cNvCxnSpPr>
            <a:cxnSpLocks noChangeShapeType="1"/>
            <a:stCxn id="356408" idx="2"/>
            <a:endCxn id="356411" idx="0"/>
          </p:cNvCxnSpPr>
          <p:nvPr/>
        </p:nvCxnSpPr>
        <p:spPr bwMode="auto">
          <a:xfrm>
            <a:off x="4342218" y="3661743"/>
            <a:ext cx="1" cy="15342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56422" name="Text Box 70"/>
          <p:cNvSpPr txBox="1">
            <a:spLocks noChangeArrowheads="1"/>
          </p:cNvSpPr>
          <p:nvPr/>
        </p:nvSpPr>
        <p:spPr bwMode="auto">
          <a:xfrm>
            <a:off x="6138515" y="4494019"/>
            <a:ext cx="2255746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Rightmost 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</a:t>
            </a:r>
            <a:r>
              <a:rPr lang="en-US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6447" name="Text Box 95"/>
          <p:cNvSpPr txBox="1">
            <a:spLocks noChangeArrowheads="1"/>
          </p:cNvSpPr>
          <p:nvPr/>
        </p:nvSpPr>
        <p:spPr bwMode="auto">
          <a:xfrm>
            <a:off x="7604102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56451" name="Rectangle 99"/>
          <p:cNvSpPr>
            <a:spLocks noChangeArrowheads="1"/>
          </p:cNvSpPr>
          <p:nvPr/>
        </p:nvSpPr>
        <p:spPr bwMode="auto">
          <a:xfrm>
            <a:off x="7805959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num(3)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5" name="Rectangle 103"/>
          <p:cNvSpPr>
            <a:spLocks noChangeArrowheads="1"/>
          </p:cNvSpPr>
          <p:nvPr/>
        </p:nvSpPr>
        <p:spPr bwMode="auto">
          <a:xfrm>
            <a:off x="6663876" y="3815172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6456" name="Rectangle 104"/>
          <p:cNvSpPr>
            <a:spLocks noChangeArrowheads="1"/>
          </p:cNvSpPr>
          <p:nvPr/>
        </p:nvSpPr>
        <p:spPr bwMode="auto">
          <a:xfrm>
            <a:off x="6012160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num(1)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57" name="Rectangle 105"/>
          <p:cNvSpPr>
            <a:spLocks noChangeArrowheads="1"/>
          </p:cNvSpPr>
          <p:nvPr/>
        </p:nvSpPr>
        <p:spPr bwMode="auto">
          <a:xfrm>
            <a:off x="6941863" y="3815172"/>
            <a:ext cx="72648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accent1"/>
                </a:solidFill>
              </a:rPr>
              <a:t>num(2)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356466" name="Text Box 114"/>
          <p:cNvSpPr txBox="1">
            <a:spLocks noChangeArrowheads="1"/>
          </p:cNvSpPr>
          <p:nvPr/>
        </p:nvSpPr>
        <p:spPr bwMode="auto">
          <a:xfrm>
            <a:off x="179512" y="1268413"/>
            <a:ext cx="2448272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Arithmetic expressions: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pt-BR" dirty="0">
                <a:solidFill>
                  <a:srgbClr val="F02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rtl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</a:p>
          <a:p>
            <a:pPr algn="l" rtl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4859535" y="1268760"/>
            <a:ext cx="100860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+ 2 * 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הסבר מלבני 51"/>
          <p:cNvSpPr/>
          <p:nvPr/>
        </p:nvSpPr>
        <p:spPr>
          <a:xfrm>
            <a:off x="4283968" y="1916832"/>
            <a:ext cx="2052736" cy="936104"/>
          </a:xfrm>
          <a:prstGeom prst="wedgeRectCallout">
            <a:avLst>
              <a:gd name="adj1" fmla="val -64590"/>
              <a:gd name="adj2" fmla="val 540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This is what we usually want: * has precedence over +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53" name="Text Box 53"/>
          <p:cNvSpPr txBox="1">
            <a:spLocks noChangeArrowheads="1"/>
          </p:cNvSpPr>
          <p:nvPr/>
        </p:nvSpPr>
        <p:spPr bwMode="auto">
          <a:xfrm>
            <a:off x="6659012" y="2836168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sp>
        <p:nvSpPr>
          <p:cNvPr id="54" name="Rectangle 55"/>
          <p:cNvSpPr>
            <a:spLocks noChangeArrowheads="1"/>
          </p:cNvSpPr>
          <p:nvPr/>
        </p:nvSpPr>
        <p:spPr bwMode="auto">
          <a:xfrm>
            <a:off x="6233319" y="3402906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E</a:t>
            </a:r>
          </a:p>
        </p:txBody>
      </p:sp>
      <p:sp>
        <p:nvSpPr>
          <p:cNvPr id="55" name="Rectangle 56"/>
          <p:cNvSpPr>
            <a:spLocks noChangeArrowheads="1"/>
          </p:cNvSpPr>
          <p:nvPr/>
        </p:nvSpPr>
        <p:spPr bwMode="auto">
          <a:xfrm>
            <a:off x="7163022" y="3402906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E</a:t>
            </a:r>
          </a:p>
        </p:txBody>
      </p:sp>
      <p:cxnSp>
        <p:nvCxnSpPr>
          <p:cNvPr id="59" name="AutoShape 63"/>
          <p:cNvCxnSpPr>
            <a:cxnSpLocks noChangeShapeType="1"/>
            <a:stCxn id="53" idx="2"/>
            <a:endCxn id="54" idx="0"/>
          </p:cNvCxnSpPr>
          <p:nvPr/>
        </p:nvCxnSpPr>
        <p:spPr bwMode="auto">
          <a:xfrm flipH="1">
            <a:off x="6375401" y="3140968"/>
            <a:ext cx="425692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0" name="AutoShape 64"/>
          <p:cNvCxnSpPr>
            <a:cxnSpLocks noChangeShapeType="1"/>
            <a:stCxn id="53" idx="2"/>
            <a:endCxn id="356455" idx="0"/>
          </p:cNvCxnSpPr>
          <p:nvPr/>
        </p:nvCxnSpPr>
        <p:spPr bwMode="auto">
          <a:xfrm>
            <a:off x="6801093" y="3140968"/>
            <a:ext cx="0" cy="67420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1" name="AutoShape 65"/>
          <p:cNvCxnSpPr>
            <a:cxnSpLocks noChangeShapeType="1"/>
            <a:stCxn id="53" idx="2"/>
            <a:endCxn id="55" idx="0"/>
          </p:cNvCxnSpPr>
          <p:nvPr/>
        </p:nvCxnSpPr>
        <p:spPr bwMode="auto">
          <a:xfrm>
            <a:off x="6801093" y="3140968"/>
            <a:ext cx="504010" cy="2619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3" name="AutoShape 67"/>
          <p:cNvCxnSpPr>
            <a:cxnSpLocks noChangeShapeType="1"/>
            <a:stCxn id="54" idx="2"/>
            <a:endCxn id="356456" idx="0"/>
          </p:cNvCxnSpPr>
          <p:nvPr/>
        </p:nvCxnSpPr>
        <p:spPr bwMode="auto">
          <a:xfrm>
            <a:off x="6375401" y="3707706"/>
            <a:ext cx="0" cy="10746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4" name="AutoShape 68"/>
          <p:cNvCxnSpPr>
            <a:cxnSpLocks noChangeShapeType="1"/>
            <a:stCxn id="55" idx="2"/>
            <a:endCxn id="356457" idx="0"/>
          </p:cNvCxnSpPr>
          <p:nvPr/>
        </p:nvCxnSpPr>
        <p:spPr bwMode="auto">
          <a:xfrm>
            <a:off x="7305103" y="3707706"/>
            <a:ext cx="1" cy="10746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9" name="Text Box 52"/>
          <p:cNvSpPr txBox="1">
            <a:spLocks noChangeArrowheads="1"/>
          </p:cNvSpPr>
          <p:nvPr/>
        </p:nvSpPr>
        <p:spPr bwMode="auto">
          <a:xfrm>
            <a:off x="8027118" y="2836168"/>
            <a:ext cx="284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cxnSp>
        <p:nvCxnSpPr>
          <p:cNvPr id="70" name="AutoShape 66"/>
          <p:cNvCxnSpPr>
            <a:cxnSpLocks noChangeShapeType="1"/>
            <a:stCxn id="69" idx="2"/>
            <a:endCxn id="356451" idx="0"/>
          </p:cNvCxnSpPr>
          <p:nvPr/>
        </p:nvCxnSpPr>
        <p:spPr bwMode="auto">
          <a:xfrm>
            <a:off x="8169200" y="3140968"/>
            <a:ext cx="0" cy="67420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7599238" y="2332112"/>
            <a:ext cx="284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dirty="0"/>
              <a:t>E</a:t>
            </a:r>
          </a:p>
        </p:txBody>
      </p:sp>
      <p:cxnSp>
        <p:nvCxnSpPr>
          <p:cNvPr id="75" name="AutoShape 61"/>
          <p:cNvCxnSpPr>
            <a:cxnSpLocks noChangeShapeType="1"/>
            <a:stCxn id="74" idx="2"/>
            <a:endCxn id="356447" idx="0"/>
          </p:cNvCxnSpPr>
          <p:nvPr/>
        </p:nvCxnSpPr>
        <p:spPr bwMode="auto">
          <a:xfrm>
            <a:off x="7741319" y="2636912"/>
            <a:ext cx="0" cy="117826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78" name="AutoShape 61"/>
          <p:cNvCxnSpPr>
            <a:cxnSpLocks noChangeShapeType="1"/>
            <a:stCxn id="74" idx="2"/>
            <a:endCxn id="69" idx="0"/>
          </p:cNvCxnSpPr>
          <p:nvPr/>
        </p:nvCxnSpPr>
        <p:spPr bwMode="auto">
          <a:xfrm>
            <a:off x="7741319" y="2636912"/>
            <a:ext cx="427881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81" name="AutoShape 61"/>
          <p:cNvCxnSpPr>
            <a:cxnSpLocks noChangeShapeType="1"/>
            <a:stCxn id="74" idx="2"/>
            <a:endCxn id="53" idx="0"/>
          </p:cNvCxnSpPr>
          <p:nvPr/>
        </p:nvCxnSpPr>
        <p:spPr bwMode="auto">
          <a:xfrm flipH="1">
            <a:off x="6801093" y="2636912"/>
            <a:ext cx="940226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85" name="Rectangle 59"/>
          <p:cNvSpPr>
            <a:spLocks noChangeArrowheads="1"/>
          </p:cNvSpPr>
          <p:nvPr/>
        </p:nvSpPr>
        <p:spPr bwMode="auto">
          <a:xfrm>
            <a:off x="4716016" y="3815172"/>
            <a:ext cx="405880" cy="30777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bg1"/>
                </a:solidFill>
              </a:rPr>
              <a:t>= 7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Rectangle 59"/>
          <p:cNvSpPr>
            <a:spLocks noChangeArrowheads="1"/>
          </p:cNvSpPr>
          <p:nvPr/>
        </p:nvSpPr>
        <p:spPr bwMode="auto">
          <a:xfrm>
            <a:off x="8532440" y="3815172"/>
            <a:ext cx="405880" cy="307777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>
                <a:solidFill>
                  <a:schemeClr val="bg1"/>
                </a:solidFill>
              </a:rPr>
              <a:t>= 9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2401390" y="1844824"/>
            <a:ext cx="116249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 * 3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7020272" y="1844824"/>
            <a:ext cx="116249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 + 2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* 3</a:t>
            </a:r>
            <a:endParaRPr lang="en-US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19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85" grpId="0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</a:t>
            </a:fld>
            <a:endParaRPr lang="he-IL" dirty="0"/>
          </a:p>
        </p:txBody>
      </p:sp>
      <p:pic>
        <p:nvPicPr>
          <p:cNvPr id="2052" name="Picture 4" descr="https://encrypted-tbn1.gstatic.com/images?q=tbn:ANd9GcT_NfumM0CT3olSnj8P0F5INlshvqY2YBtmbQ6uuo4WHSpnX_f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505864"/>
            <a:ext cx="1152128" cy="14946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19672" y="791526"/>
            <a:ext cx="4232441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Compilers</a:t>
            </a:r>
            <a:br>
              <a:rPr lang="en-US" dirty="0" smtClean="0"/>
            </a:br>
            <a:r>
              <a:rPr lang="en-US" dirty="0" smtClean="0"/>
              <a:t>Principles, Techniques, and Tools</a:t>
            </a:r>
            <a:br>
              <a:rPr lang="en-US" dirty="0" smtClean="0"/>
            </a:br>
            <a:r>
              <a:rPr lang="en-US" i="1" dirty="0" smtClean="0"/>
              <a:t>Alfred V. </a:t>
            </a:r>
            <a:r>
              <a:rPr lang="en-US" i="1" dirty="0" err="1" smtClean="0"/>
              <a:t>Aho</a:t>
            </a:r>
            <a:r>
              <a:rPr lang="en-US" i="1" dirty="0" smtClean="0"/>
              <a:t>, Ravi </a:t>
            </a:r>
            <a:r>
              <a:rPr lang="en-US" i="1" dirty="0" err="1" smtClean="0"/>
              <a:t>Sethi</a:t>
            </a:r>
            <a:r>
              <a:rPr lang="en-US" i="1" dirty="0" smtClean="0"/>
              <a:t>, Jeffrey D. </a:t>
            </a:r>
            <a:r>
              <a:rPr lang="en-US" i="1" dirty="0" err="1" smtClean="0"/>
              <a:t>Ullman</a:t>
            </a:r>
            <a:r>
              <a:rPr lang="en-US" i="1" dirty="0" smtClean="0"/>
              <a:t> </a:t>
            </a:r>
            <a:endParaRPr lang="he-IL" i="1" dirty="0"/>
          </a:p>
        </p:txBody>
      </p:sp>
      <p:pic>
        <p:nvPicPr>
          <p:cNvPr id="2058" name="Picture 10" descr="https://encrypted-tbn0.gstatic.com/images?q=tbn:ANd9GcQ8bPI-mo6SyFaAmOfgSBD22Q8eaA-PvZVDtnisOrQV2MEQ_f4kN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5124608"/>
            <a:ext cx="1152127" cy="1544752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691680" y="5573819"/>
            <a:ext cx="466582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Advanced Compiler Design and Implementation</a:t>
            </a:r>
            <a:br>
              <a:rPr lang="en-US" dirty="0" smtClean="0"/>
            </a:br>
            <a:r>
              <a:rPr lang="en-US" dirty="0" smtClean="0"/>
              <a:t>Steven </a:t>
            </a:r>
            <a:r>
              <a:rPr lang="en-US" dirty="0" err="1" smtClean="0"/>
              <a:t>Muchnik</a:t>
            </a:r>
            <a:endParaRPr lang="he-IL" i="1" dirty="0"/>
          </a:p>
        </p:txBody>
      </p:sp>
      <p:pic>
        <p:nvPicPr>
          <p:cNvPr id="13" name="Picture 6" descr="https://encrypted-tbn3.gstatic.com/images?q=tbn:ANd9GcSJu7RdywfaY5_gaycihVne9WATN6MMlMMvC9vKwqhtybBzvvrtK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3637825"/>
            <a:ext cx="1152127" cy="1447359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1619672" y="4038339"/>
            <a:ext cx="412568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Modern Compiler Design</a:t>
            </a:r>
            <a:br>
              <a:rPr lang="en-US" dirty="0" smtClean="0"/>
            </a:br>
            <a:r>
              <a:rPr lang="en-US" i="1" dirty="0" smtClean="0"/>
              <a:t>D. </a:t>
            </a:r>
            <a:r>
              <a:rPr lang="en-US" i="1" dirty="0" err="1" smtClean="0"/>
              <a:t>Grune</a:t>
            </a:r>
            <a:r>
              <a:rPr lang="en-US" i="1" dirty="0" smtClean="0"/>
              <a:t>, H. Bal, C. Jacobs, K. </a:t>
            </a:r>
            <a:r>
              <a:rPr lang="en-US" i="1" dirty="0" err="1" smtClean="0"/>
              <a:t>Langendoen</a:t>
            </a:r>
            <a:endParaRPr lang="he-IL" i="1" dirty="0"/>
          </a:p>
        </p:txBody>
      </p:sp>
      <p:pic>
        <p:nvPicPr>
          <p:cNvPr id="16" name="Picture 8" descr="https://encrypted-tbn3.gstatic.com/images?q=tbn:ANd9GcTwxnQH6Cv6h2DjUhx9XNBp4FAIlKsuY0Q1FFGUpyAfqbEKWKBJ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060848"/>
            <a:ext cx="1152127" cy="1517436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1619672" y="2496401"/>
            <a:ext cx="412568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Modern Compiler Implementation in Java</a:t>
            </a:r>
            <a:br>
              <a:rPr lang="en-US" dirty="0" smtClean="0"/>
            </a:br>
            <a:r>
              <a:rPr lang="en-US" i="1" dirty="0" smtClean="0"/>
              <a:t>Andrew W. </a:t>
            </a:r>
            <a:r>
              <a:rPr lang="en-US" i="1" dirty="0" err="1" smtClean="0"/>
              <a:t>Appel</a:t>
            </a:r>
            <a:endParaRPr lang="he-IL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grammars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grammar is </a:t>
            </a:r>
            <a:r>
              <a:rPr lang="en-US" i="1" dirty="0" smtClean="0"/>
              <a:t>ambiguous</a:t>
            </a:r>
            <a:r>
              <a:rPr lang="en-US" dirty="0" smtClean="0"/>
              <a:t> if there exists a sentence for which there are</a:t>
            </a:r>
          </a:p>
          <a:p>
            <a:pPr lvl="1"/>
            <a:r>
              <a:rPr lang="en-US" dirty="0" smtClean="0"/>
              <a:t>Two different leftmost derivations</a:t>
            </a:r>
          </a:p>
          <a:p>
            <a:pPr lvl="1"/>
            <a:r>
              <a:rPr lang="en-US" dirty="0" smtClean="0"/>
              <a:t>Two different rightmost derivations</a:t>
            </a:r>
            <a:endParaRPr lang="he-IL" dirty="0" smtClean="0"/>
          </a:p>
          <a:p>
            <a:pPr lvl="1"/>
            <a:r>
              <a:rPr lang="en-US" dirty="0" smtClean="0"/>
              <a:t>Two different parse trees</a:t>
            </a:r>
          </a:p>
          <a:p>
            <a:r>
              <a:rPr lang="en-US" dirty="0" smtClean="0"/>
              <a:t>Property of </a:t>
            </a:r>
            <a:r>
              <a:rPr lang="en-US" i="1" dirty="0" smtClean="0"/>
              <a:t>grammars</a:t>
            </a:r>
            <a:r>
              <a:rPr lang="en-US" dirty="0" smtClean="0"/>
              <a:t>, not </a:t>
            </a:r>
            <a:r>
              <a:rPr lang="en-US" i="1" dirty="0" smtClean="0"/>
              <a:t>languages</a:t>
            </a:r>
          </a:p>
          <a:p>
            <a:r>
              <a:rPr lang="en-US" dirty="0" smtClean="0"/>
              <a:t>Some languages are inherently ambiguous – no unambiguous grammars exist</a:t>
            </a:r>
          </a:p>
          <a:p>
            <a:r>
              <a:rPr lang="en-US" dirty="0" smtClean="0"/>
              <a:t>No algorithm to detect whether arbitrary grammar is ambiguous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20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Drawbacks of ambiguous grammars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Ambiguous semantics</a:t>
            </a:r>
          </a:p>
          <a:p>
            <a:r>
              <a:rPr lang="en-US" dirty="0" smtClean="0"/>
              <a:t>Parsing complexity</a:t>
            </a:r>
          </a:p>
          <a:p>
            <a:r>
              <a:rPr lang="en-US" dirty="0" smtClean="0"/>
              <a:t>May affect other phases</a:t>
            </a:r>
          </a:p>
          <a:p>
            <a:r>
              <a:rPr lang="en-US" dirty="0" smtClean="0"/>
              <a:t>Solutions</a:t>
            </a:r>
          </a:p>
          <a:p>
            <a:pPr lvl="1"/>
            <a:r>
              <a:rPr lang="en-US" dirty="0" smtClean="0"/>
              <a:t>Transform grammar into non-ambiguous</a:t>
            </a:r>
          </a:p>
          <a:p>
            <a:pPr lvl="1"/>
            <a:r>
              <a:rPr lang="en-US" dirty="0" smtClean="0"/>
              <a:t>Handle as part of parsing method</a:t>
            </a:r>
          </a:p>
          <a:p>
            <a:pPr lvl="2"/>
            <a:r>
              <a:rPr lang="en-US" dirty="0" smtClean="0"/>
              <a:t>Using special form of “precedence”</a:t>
            </a:r>
          </a:p>
          <a:p>
            <a:pPr lvl="2"/>
            <a:r>
              <a:rPr lang="en-US" dirty="0" smtClean="0"/>
              <a:t>Wait for bottom-up parsing lecture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21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2961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Transforming ambiguous grammars </a:t>
            </a:r>
            <a:br>
              <a:rPr lang="en-US" dirty="0" smtClean="0"/>
            </a:br>
            <a:r>
              <a:rPr lang="en-US" dirty="0" smtClean="0"/>
              <a:t>to non-ambiguous by layering</a:t>
            </a:r>
            <a:endParaRPr lang="en-US" dirty="0"/>
          </a:p>
        </p:txBody>
      </p:sp>
      <p:sp>
        <p:nvSpPr>
          <p:cNvPr id="358447" name="Text Box 47"/>
          <p:cNvSpPr txBox="1">
            <a:spLocks noChangeArrowheads="1"/>
          </p:cNvSpPr>
          <p:nvPr/>
        </p:nvSpPr>
        <p:spPr bwMode="auto">
          <a:xfrm>
            <a:off x="431800" y="1460649"/>
            <a:ext cx="2376488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Ambiguous </a:t>
            </a:r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+ 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* 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id 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( E )</a:t>
            </a:r>
          </a:p>
        </p:txBody>
      </p:sp>
      <p:sp>
        <p:nvSpPr>
          <p:cNvPr id="358448" name="Text Box 48"/>
          <p:cNvSpPr txBox="1">
            <a:spLocks noChangeArrowheads="1"/>
          </p:cNvSpPr>
          <p:nvPr/>
        </p:nvSpPr>
        <p:spPr bwMode="auto">
          <a:xfrm>
            <a:off x="3600450" y="1425724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+ T</a:t>
            </a:r>
          </a:p>
          <a:p>
            <a:pPr marL="457200" indent="-457200" algn="l" rtl="0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*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grpSp>
        <p:nvGrpSpPr>
          <p:cNvPr id="17" name="קבוצה 16"/>
          <p:cNvGrpSpPr/>
          <p:nvPr/>
        </p:nvGrpSpPr>
        <p:grpSpPr>
          <a:xfrm>
            <a:off x="3275856" y="1835532"/>
            <a:ext cx="2641784" cy="1602760"/>
            <a:chOff x="3275856" y="1835532"/>
            <a:chExt cx="2641784" cy="1602760"/>
          </a:xfrm>
        </p:grpSpPr>
        <p:cxnSp>
          <p:nvCxnSpPr>
            <p:cNvPr id="10" name="מחבר ישר 9"/>
            <p:cNvCxnSpPr/>
            <p:nvPr/>
          </p:nvCxnSpPr>
          <p:spPr>
            <a:xfrm>
              <a:off x="3275856" y="2276872"/>
              <a:ext cx="16561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מחבר ישר 10"/>
            <p:cNvCxnSpPr/>
            <p:nvPr/>
          </p:nvCxnSpPr>
          <p:spPr>
            <a:xfrm>
              <a:off x="3275856" y="2852936"/>
              <a:ext cx="1656184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52018" y="1835532"/>
              <a:ext cx="86562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b="1" dirty="0" smtClean="0">
                  <a:solidFill>
                    <a:srgbClr val="00B050"/>
                  </a:solidFill>
                </a:rPr>
                <a:t>Layer 1</a:t>
              </a:r>
              <a:endParaRPr lang="he-IL" b="1" dirty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52018" y="2420888"/>
              <a:ext cx="86562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b="1" dirty="0" smtClean="0">
                  <a:solidFill>
                    <a:srgbClr val="00B050"/>
                  </a:solidFill>
                </a:rPr>
                <a:t>Layer 2</a:t>
              </a:r>
              <a:endParaRPr lang="he-IL" b="1" dirty="0">
                <a:solidFill>
                  <a:srgbClr val="00B05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52018" y="3068960"/>
              <a:ext cx="86562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b="1" dirty="0" smtClean="0">
                  <a:solidFill>
                    <a:srgbClr val="00B050"/>
                  </a:solidFill>
                </a:rPr>
                <a:t>Layer 3</a:t>
              </a:r>
              <a:endParaRPr lang="he-IL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635896" y="3933056"/>
            <a:ext cx="2154821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Let’s derive 1 + 2 * 3 </a:t>
            </a:r>
            <a:endParaRPr lang="he-IL" dirty="0"/>
          </a:p>
        </p:txBody>
      </p:sp>
      <p:sp>
        <p:nvSpPr>
          <p:cNvPr id="18" name="הסבר מלבני 17"/>
          <p:cNvSpPr/>
          <p:nvPr/>
        </p:nvSpPr>
        <p:spPr>
          <a:xfrm>
            <a:off x="6876256" y="1772816"/>
            <a:ext cx="1944216" cy="2520280"/>
          </a:xfrm>
          <a:prstGeom prst="wedgeRectCallout">
            <a:avLst>
              <a:gd name="adj1" fmla="val -103793"/>
              <a:gd name="adj2" fmla="val -2935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Each layer takes care of one way of composing sub-strings to form a string: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1: by +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2: by *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3: atoms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1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22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Transformed grammar: * precedes +</a:t>
            </a:r>
            <a:endParaRPr lang="en-US" dirty="0"/>
          </a:p>
        </p:txBody>
      </p:sp>
      <p:sp>
        <p:nvSpPr>
          <p:cNvPr id="358447" name="Text Box 47"/>
          <p:cNvSpPr txBox="1">
            <a:spLocks noChangeArrowheads="1"/>
          </p:cNvSpPr>
          <p:nvPr/>
        </p:nvSpPr>
        <p:spPr bwMode="auto">
          <a:xfrm>
            <a:off x="431800" y="1460649"/>
            <a:ext cx="2376488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Ambiguous </a:t>
            </a:r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+ 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* 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id 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( E )</a:t>
            </a:r>
          </a:p>
        </p:txBody>
      </p:sp>
      <p:sp>
        <p:nvSpPr>
          <p:cNvPr id="358448" name="Text Box 48"/>
          <p:cNvSpPr txBox="1">
            <a:spLocks noChangeArrowheads="1"/>
          </p:cNvSpPr>
          <p:nvPr/>
        </p:nvSpPr>
        <p:spPr bwMode="auto">
          <a:xfrm>
            <a:off x="3600450" y="1425724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+ 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*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358476" name="Text Box 76"/>
          <p:cNvSpPr txBox="1">
            <a:spLocks noChangeArrowheads="1"/>
          </p:cNvSpPr>
          <p:nvPr/>
        </p:nvSpPr>
        <p:spPr bwMode="auto">
          <a:xfrm>
            <a:off x="3600152" y="3875236"/>
            <a:ext cx="135453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T + 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F +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T * 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F * 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+ 2 * F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+ 2 * 3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6238134" y="6148536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" name="Rectangle 56"/>
          <p:cNvSpPr>
            <a:spLocks noChangeArrowheads="1"/>
          </p:cNvSpPr>
          <p:nvPr/>
        </p:nvSpPr>
        <p:spPr bwMode="auto">
          <a:xfrm>
            <a:off x="6939015" y="6148536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7278601" y="6148536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Rectangle 69"/>
          <p:cNvSpPr>
            <a:spLocks noChangeArrowheads="1"/>
          </p:cNvSpPr>
          <p:nvPr/>
        </p:nvSpPr>
        <p:spPr bwMode="auto">
          <a:xfrm>
            <a:off x="6598163" y="6148536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5878557" y="6148536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Rectangle 73"/>
          <p:cNvSpPr>
            <a:spLocks noChangeArrowheads="1"/>
          </p:cNvSpPr>
          <p:nvPr/>
        </p:nvSpPr>
        <p:spPr bwMode="auto">
          <a:xfrm>
            <a:off x="5878463" y="564448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F</a:t>
            </a:r>
          </a:p>
        </p:txBody>
      </p:sp>
      <p:cxnSp>
        <p:nvCxnSpPr>
          <p:cNvPr id="40" name="AutoShape 75"/>
          <p:cNvCxnSpPr>
            <a:cxnSpLocks noChangeShapeType="1"/>
            <a:stCxn id="39" idx="2"/>
            <a:endCxn id="38" idx="0"/>
          </p:cNvCxnSpPr>
          <p:nvPr/>
        </p:nvCxnSpPr>
        <p:spPr bwMode="auto">
          <a:xfrm>
            <a:off x="6016576" y="5949280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6598069" y="564448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42" name="AutoShape 75"/>
          <p:cNvCxnSpPr>
            <a:cxnSpLocks noChangeShapeType="1"/>
            <a:stCxn id="41" idx="2"/>
            <a:endCxn id="37" idx="0"/>
          </p:cNvCxnSpPr>
          <p:nvPr/>
        </p:nvCxnSpPr>
        <p:spPr bwMode="auto">
          <a:xfrm>
            <a:off x="6736182" y="5949280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7278507" y="564448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44" name="AutoShape 75"/>
          <p:cNvCxnSpPr>
            <a:cxnSpLocks noChangeShapeType="1"/>
            <a:stCxn id="43" idx="2"/>
            <a:endCxn id="36" idx="0"/>
          </p:cNvCxnSpPr>
          <p:nvPr/>
        </p:nvCxnSpPr>
        <p:spPr bwMode="auto">
          <a:xfrm>
            <a:off x="7416620" y="5949280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5" name="Rectangle 73"/>
          <p:cNvSpPr>
            <a:spLocks noChangeArrowheads="1"/>
          </p:cNvSpPr>
          <p:nvPr/>
        </p:nvSpPr>
        <p:spPr bwMode="auto">
          <a:xfrm>
            <a:off x="5877475" y="5085184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46" name="AutoShape 75"/>
          <p:cNvCxnSpPr>
            <a:cxnSpLocks noChangeShapeType="1"/>
            <a:stCxn id="45" idx="2"/>
            <a:endCxn id="39" idx="0"/>
          </p:cNvCxnSpPr>
          <p:nvPr/>
        </p:nvCxnSpPr>
        <p:spPr bwMode="auto">
          <a:xfrm>
            <a:off x="6015588" y="5389984"/>
            <a:ext cx="988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7" name="Rectangle 73"/>
          <p:cNvSpPr>
            <a:spLocks noChangeArrowheads="1"/>
          </p:cNvSpPr>
          <p:nvPr/>
        </p:nvSpPr>
        <p:spPr bwMode="auto">
          <a:xfrm>
            <a:off x="6950740" y="450912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48" name="AutoShape 75"/>
          <p:cNvCxnSpPr>
            <a:cxnSpLocks noChangeShapeType="1"/>
            <a:stCxn id="50" idx="2"/>
            <a:endCxn id="45" idx="0"/>
          </p:cNvCxnSpPr>
          <p:nvPr/>
        </p:nvCxnSpPr>
        <p:spPr bwMode="auto">
          <a:xfrm>
            <a:off x="6015588" y="4813920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49" name="AutoShape 75"/>
          <p:cNvCxnSpPr>
            <a:cxnSpLocks noChangeShapeType="1"/>
            <a:stCxn id="47" idx="2"/>
            <a:endCxn id="43" idx="0"/>
          </p:cNvCxnSpPr>
          <p:nvPr/>
        </p:nvCxnSpPr>
        <p:spPr bwMode="auto">
          <a:xfrm>
            <a:off x="7088853" y="4813920"/>
            <a:ext cx="327767" cy="83056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50" name="Rectangle 73"/>
          <p:cNvSpPr>
            <a:spLocks noChangeArrowheads="1"/>
          </p:cNvSpPr>
          <p:nvPr/>
        </p:nvSpPr>
        <p:spPr bwMode="auto">
          <a:xfrm>
            <a:off x="5877475" y="450912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6593806" y="5082207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53" name="AutoShape 75"/>
          <p:cNvCxnSpPr>
            <a:cxnSpLocks noChangeShapeType="1"/>
            <a:stCxn id="52" idx="2"/>
            <a:endCxn id="41" idx="0"/>
          </p:cNvCxnSpPr>
          <p:nvPr/>
        </p:nvCxnSpPr>
        <p:spPr bwMode="auto">
          <a:xfrm>
            <a:off x="6735031" y="5389984"/>
            <a:ext cx="1151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4" name="AutoShape 75"/>
          <p:cNvCxnSpPr>
            <a:cxnSpLocks noChangeShapeType="1"/>
            <a:stCxn id="47" idx="2"/>
            <a:endCxn id="52" idx="0"/>
          </p:cNvCxnSpPr>
          <p:nvPr/>
        </p:nvCxnSpPr>
        <p:spPr bwMode="auto">
          <a:xfrm flipH="1">
            <a:off x="6735031" y="4813920"/>
            <a:ext cx="353822" cy="26828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55" name="Rectangle 73"/>
          <p:cNvSpPr>
            <a:spLocks noChangeArrowheads="1"/>
          </p:cNvSpPr>
          <p:nvPr/>
        </p:nvSpPr>
        <p:spPr bwMode="auto">
          <a:xfrm>
            <a:off x="6230660" y="342900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56" name="AutoShape 75"/>
          <p:cNvCxnSpPr>
            <a:cxnSpLocks noChangeShapeType="1"/>
            <a:stCxn id="55" idx="2"/>
            <a:endCxn id="50" idx="0"/>
          </p:cNvCxnSpPr>
          <p:nvPr/>
        </p:nvCxnSpPr>
        <p:spPr bwMode="auto">
          <a:xfrm flipH="1">
            <a:off x="6015588" y="3733800"/>
            <a:ext cx="353185" cy="77532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7" name="AutoShape 75"/>
          <p:cNvCxnSpPr>
            <a:cxnSpLocks noChangeShapeType="1"/>
            <a:stCxn id="55" idx="2"/>
            <a:endCxn id="47" idx="0"/>
          </p:cNvCxnSpPr>
          <p:nvPr/>
        </p:nvCxnSpPr>
        <p:spPr bwMode="auto">
          <a:xfrm>
            <a:off x="6368773" y="3733800"/>
            <a:ext cx="720080" cy="775320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8" name="AutoShape 75"/>
          <p:cNvCxnSpPr>
            <a:cxnSpLocks noChangeShapeType="1"/>
            <a:stCxn id="47" idx="2"/>
            <a:endCxn id="35" idx="0"/>
          </p:cNvCxnSpPr>
          <p:nvPr/>
        </p:nvCxnSpPr>
        <p:spPr bwMode="auto">
          <a:xfrm flipH="1">
            <a:off x="7076232" y="4813920"/>
            <a:ext cx="12621" cy="133461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9" name="AutoShape 75"/>
          <p:cNvCxnSpPr>
            <a:cxnSpLocks noChangeShapeType="1"/>
            <a:stCxn id="55" idx="2"/>
            <a:endCxn id="33" idx="0"/>
          </p:cNvCxnSpPr>
          <p:nvPr/>
        </p:nvCxnSpPr>
        <p:spPr bwMode="auto">
          <a:xfrm>
            <a:off x="6368773" y="3733800"/>
            <a:ext cx="6578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5" name="Text Box 77"/>
          <p:cNvSpPr txBox="1">
            <a:spLocks noChangeArrowheads="1"/>
          </p:cNvSpPr>
          <p:nvPr/>
        </p:nvSpPr>
        <p:spPr bwMode="auto">
          <a:xfrm>
            <a:off x="6156176" y="2924944"/>
            <a:ext cx="1140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Parse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tree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23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Transformed grammar: + precedes *</a:t>
            </a:r>
            <a:endParaRPr lang="en-US" dirty="0"/>
          </a:p>
        </p:txBody>
      </p:sp>
      <p:sp>
        <p:nvSpPr>
          <p:cNvPr id="358447" name="Text Box 47"/>
          <p:cNvSpPr txBox="1">
            <a:spLocks noChangeArrowheads="1"/>
          </p:cNvSpPr>
          <p:nvPr/>
        </p:nvSpPr>
        <p:spPr bwMode="auto">
          <a:xfrm>
            <a:off x="431800" y="1460649"/>
            <a:ext cx="2376488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Ambiguous </a:t>
            </a:r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+ 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 * 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id 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( E )</a:t>
            </a:r>
          </a:p>
        </p:txBody>
      </p:sp>
      <p:sp>
        <p:nvSpPr>
          <p:cNvPr id="358448" name="Text Box 48"/>
          <p:cNvSpPr txBox="1">
            <a:spLocks noChangeArrowheads="1"/>
          </p:cNvSpPr>
          <p:nvPr/>
        </p:nvSpPr>
        <p:spPr bwMode="auto">
          <a:xfrm>
            <a:off x="3600450" y="1425724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358453" name="Text Box 53"/>
          <p:cNvSpPr txBox="1">
            <a:spLocks noChangeArrowheads="1"/>
          </p:cNvSpPr>
          <p:nvPr/>
        </p:nvSpPr>
        <p:spPr bwMode="auto">
          <a:xfrm>
            <a:off x="6238134" y="6148536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58456" name="Rectangle 56"/>
          <p:cNvSpPr>
            <a:spLocks noChangeArrowheads="1"/>
          </p:cNvSpPr>
          <p:nvPr/>
        </p:nvSpPr>
        <p:spPr bwMode="auto">
          <a:xfrm>
            <a:off x="6939015" y="6148536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58458" name="Rectangle 58"/>
          <p:cNvSpPr>
            <a:spLocks noChangeArrowheads="1"/>
          </p:cNvSpPr>
          <p:nvPr/>
        </p:nvSpPr>
        <p:spPr bwMode="auto">
          <a:xfrm>
            <a:off x="7278601" y="6148536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58469" name="Rectangle 69"/>
          <p:cNvSpPr>
            <a:spLocks noChangeArrowheads="1"/>
          </p:cNvSpPr>
          <p:nvPr/>
        </p:nvSpPr>
        <p:spPr bwMode="auto">
          <a:xfrm>
            <a:off x="6598163" y="6148536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58474" name="Rectangle 74"/>
          <p:cNvSpPr>
            <a:spLocks noChangeArrowheads="1"/>
          </p:cNvSpPr>
          <p:nvPr/>
        </p:nvSpPr>
        <p:spPr bwMode="auto">
          <a:xfrm>
            <a:off x="5878557" y="6148536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58476" name="Text Box 76"/>
          <p:cNvSpPr txBox="1">
            <a:spLocks noChangeArrowheads="1"/>
          </p:cNvSpPr>
          <p:nvPr/>
        </p:nvSpPr>
        <p:spPr bwMode="auto">
          <a:xfrm>
            <a:off x="3600152" y="3875236"/>
            <a:ext cx="137601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Derivation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i="1" dirty="0">
                <a:latin typeface="Times New Roman" pitchFamily="18" charset="0"/>
                <a:cs typeface="Times New Roman" pitchFamily="18" charset="0"/>
              </a:rPr>
            </a:b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E 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T *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T + F *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F + F *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+ F * 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+ 2 * T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+ 2 * F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 1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+ 2 * 3</a:t>
            </a:r>
          </a:p>
        </p:txBody>
      </p:sp>
      <p:sp>
        <p:nvSpPr>
          <p:cNvPr id="33" name="Rectangle 73"/>
          <p:cNvSpPr>
            <a:spLocks noChangeArrowheads="1"/>
          </p:cNvSpPr>
          <p:nvPr/>
        </p:nvSpPr>
        <p:spPr bwMode="auto">
          <a:xfrm>
            <a:off x="5878463" y="564448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F</a:t>
            </a:r>
          </a:p>
        </p:txBody>
      </p:sp>
      <p:cxnSp>
        <p:nvCxnSpPr>
          <p:cNvPr id="35" name="AutoShape 75"/>
          <p:cNvCxnSpPr>
            <a:cxnSpLocks noChangeShapeType="1"/>
            <a:stCxn id="33" idx="2"/>
            <a:endCxn id="358474" idx="0"/>
          </p:cNvCxnSpPr>
          <p:nvPr/>
        </p:nvCxnSpPr>
        <p:spPr bwMode="auto">
          <a:xfrm>
            <a:off x="6016576" y="5949280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7" name="Rectangle 73"/>
          <p:cNvSpPr>
            <a:spLocks noChangeArrowheads="1"/>
          </p:cNvSpPr>
          <p:nvPr/>
        </p:nvSpPr>
        <p:spPr bwMode="auto">
          <a:xfrm>
            <a:off x="6598069" y="564448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38" name="AutoShape 75"/>
          <p:cNvCxnSpPr>
            <a:cxnSpLocks noChangeShapeType="1"/>
            <a:stCxn id="37" idx="2"/>
            <a:endCxn id="358469" idx="0"/>
          </p:cNvCxnSpPr>
          <p:nvPr/>
        </p:nvCxnSpPr>
        <p:spPr bwMode="auto">
          <a:xfrm>
            <a:off x="6736182" y="5949280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7278507" y="564448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41" name="AutoShape 75"/>
          <p:cNvCxnSpPr>
            <a:cxnSpLocks noChangeShapeType="1"/>
            <a:stCxn id="40" idx="2"/>
            <a:endCxn id="358458" idx="0"/>
          </p:cNvCxnSpPr>
          <p:nvPr/>
        </p:nvCxnSpPr>
        <p:spPr bwMode="auto">
          <a:xfrm>
            <a:off x="7416620" y="5949280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5877475" y="5085184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44" name="AutoShape 75"/>
          <p:cNvCxnSpPr>
            <a:cxnSpLocks noChangeShapeType="1"/>
            <a:stCxn id="43" idx="2"/>
            <a:endCxn id="33" idx="0"/>
          </p:cNvCxnSpPr>
          <p:nvPr/>
        </p:nvCxnSpPr>
        <p:spPr bwMode="auto">
          <a:xfrm>
            <a:off x="6015588" y="5389984"/>
            <a:ext cx="988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7" name="Rectangle 73"/>
          <p:cNvSpPr>
            <a:spLocks noChangeArrowheads="1"/>
          </p:cNvSpPr>
          <p:nvPr/>
        </p:nvSpPr>
        <p:spPr bwMode="auto">
          <a:xfrm>
            <a:off x="6228184" y="458112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48" name="AutoShape 75"/>
          <p:cNvCxnSpPr>
            <a:cxnSpLocks noChangeShapeType="1"/>
            <a:stCxn id="47" idx="2"/>
            <a:endCxn id="43" idx="0"/>
          </p:cNvCxnSpPr>
          <p:nvPr/>
        </p:nvCxnSpPr>
        <p:spPr bwMode="auto">
          <a:xfrm flipH="1">
            <a:off x="6015588" y="4885928"/>
            <a:ext cx="350709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1" name="AutoShape 75"/>
          <p:cNvCxnSpPr>
            <a:cxnSpLocks noChangeShapeType="1"/>
            <a:stCxn id="47" idx="2"/>
            <a:endCxn id="37" idx="0"/>
          </p:cNvCxnSpPr>
          <p:nvPr/>
        </p:nvCxnSpPr>
        <p:spPr bwMode="auto">
          <a:xfrm>
            <a:off x="6366297" y="4885928"/>
            <a:ext cx="369885" cy="758552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56" name="Rectangle 73"/>
          <p:cNvSpPr>
            <a:spLocks noChangeArrowheads="1"/>
          </p:cNvSpPr>
          <p:nvPr/>
        </p:nvSpPr>
        <p:spPr bwMode="auto">
          <a:xfrm>
            <a:off x="6228184" y="4005064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57" name="AutoShape 75"/>
          <p:cNvCxnSpPr>
            <a:cxnSpLocks noChangeShapeType="1"/>
            <a:stCxn id="56" idx="2"/>
            <a:endCxn id="47" idx="0"/>
          </p:cNvCxnSpPr>
          <p:nvPr/>
        </p:nvCxnSpPr>
        <p:spPr bwMode="auto">
          <a:xfrm>
            <a:off x="6366297" y="4309864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0" name="Rectangle 73"/>
          <p:cNvSpPr>
            <a:spLocks noChangeArrowheads="1"/>
          </p:cNvSpPr>
          <p:nvPr/>
        </p:nvSpPr>
        <p:spPr bwMode="auto">
          <a:xfrm>
            <a:off x="7273620" y="5082207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61" name="AutoShape 75"/>
          <p:cNvCxnSpPr>
            <a:cxnSpLocks noChangeShapeType="1"/>
            <a:stCxn id="60" idx="2"/>
            <a:endCxn id="40" idx="0"/>
          </p:cNvCxnSpPr>
          <p:nvPr/>
        </p:nvCxnSpPr>
        <p:spPr bwMode="auto">
          <a:xfrm>
            <a:off x="7414845" y="5389984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3" name="AutoShape 75"/>
          <p:cNvCxnSpPr>
            <a:cxnSpLocks noChangeShapeType="1"/>
            <a:stCxn id="47" idx="2"/>
            <a:endCxn id="358453" idx="0"/>
          </p:cNvCxnSpPr>
          <p:nvPr/>
        </p:nvCxnSpPr>
        <p:spPr bwMode="auto">
          <a:xfrm>
            <a:off x="6366297" y="4885928"/>
            <a:ext cx="9054" cy="126260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7" name="Rectangle 73"/>
          <p:cNvSpPr>
            <a:spLocks noChangeArrowheads="1"/>
          </p:cNvSpPr>
          <p:nvPr/>
        </p:nvSpPr>
        <p:spPr bwMode="auto">
          <a:xfrm>
            <a:off x="6897394" y="3429000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68" name="AutoShape 75"/>
          <p:cNvCxnSpPr>
            <a:cxnSpLocks noChangeShapeType="1"/>
            <a:stCxn id="67" idx="2"/>
            <a:endCxn id="56" idx="0"/>
          </p:cNvCxnSpPr>
          <p:nvPr/>
        </p:nvCxnSpPr>
        <p:spPr bwMode="auto">
          <a:xfrm flipH="1">
            <a:off x="6366297" y="3733800"/>
            <a:ext cx="66921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71" name="AutoShape 75"/>
          <p:cNvCxnSpPr>
            <a:cxnSpLocks noChangeShapeType="1"/>
            <a:stCxn id="67" idx="2"/>
            <a:endCxn id="60" idx="0"/>
          </p:cNvCxnSpPr>
          <p:nvPr/>
        </p:nvCxnSpPr>
        <p:spPr bwMode="auto">
          <a:xfrm>
            <a:off x="7035507" y="3733800"/>
            <a:ext cx="379338" cy="134840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74" name="AutoShape 75"/>
          <p:cNvCxnSpPr>
            <a:cxnSpLocks noChangeShapeType="1"/>
            <a:stCxn id="67" idx="2"/>
            <a:endCxn id="358456" idx="0"/>
          </p:cNvCxnSpPr>
          <p:nvPr/>
        </p:nvCxnSpPr>
        <p:spPr bwMode="auto">
          <a:xfrm>
            <a:off x="7035507" y="3733800"/>
            <a:ext cx="40725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7" name="Text Box 77"/>
          <p:cNvSpPr txBox="1">
            <a:spLocks noChangeArrowheads="1"/>
          </p:cNvSpPr>
          <p:nvPr/>
        </p:nvSpPr>
        <p:spPr bwMode="auto">
          <a:xfrm>
            <a:off x="6156176" y="2924944"/>
            <a:ext cx="11400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Parse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tree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24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for layering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25</a:t>
            </a:fld>
            <a:endParaRPr lang="he-IL" dirty="0"/>
          </a:p>
        </p:txBody>
      </p:sp>
      <p:sp>
        <p:nvSpPr>
          <p:cNvPr id="4" name="Text Box 47"/>
          <p:cNvSpPr txBox="1">
            <a:spLocks noChangeArrowheads="1"/>
          </p:cNvSpPr>
          <p:nvPr/>
        </p:nvSpPr>
        <p:spPr bwMode="auto">
          <a:xfrm>
            <a:off x="431800" y="1460649"/>
            <a:ext cx="2376488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/>
            <a:r>
              <a:rPr lang="pt-BR" b="1" i="1" dirty="0">
                <a:latin typeface="Times New Roman" pitchFamily="18" charset="0"/>
                <a:cs typeface="Times New Roman" pitchFamily="18" charset="0"/>
              </a:rPr>
              <a:t>Ambiguous </a:t>
            </a:r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| P P</a:t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| ( P )</a:t>
            </a:r>
            <a:endParaRPr lang="pt-BR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3600450" y="1425724"/>
            <a:ext cx="2735263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S</a:t>
            </a:r>
          </a:p>
          <a:p>
            <a:pPr marL="457200" indent="-457200" algn="l" rtl="0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| </a:t>
            </a:r>
            <a:r>
              <a:rPr lang="el-GR" dirty="0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 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הסבר מלבני 5"/>
          <p:cNvSpPr/>
          <p:nvPr/>
        </p:nvSpPr>
        <p:spPr>
          <a:xfrm>
            <a:off x="6516216" y="1556792"/>
            <a:ext cx="1728192" cy="1008112"/>
          </a:xfrm>
          <a:prstGeom prst="wedgeRectCallout">
            <a:avLst>
              <a:gd name="adj1" fmla="val -166133"/>
              <a:gd name="adj2" fmla="val -194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Takes care of “concatenation”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7" name="הסבר מלבני 6"/>
          <p:cNvSpPr/>
          <p:nvPr/>
        </p:nvSpPr>
        <p:spPr>
          <a:xfrm>
            <a:off x="6372200" y="2852936"/>
            <a:ext cx="1728192" cy="1008112"/>
          </a:xfrm>
          <a:prstGeom prst="wedgeRectCallout">
            <a:avLst>
              <a:gd name="adj1" fmla="val -164038"/>
              <a:gd name="adj2" fmla="val -697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Takes care of nesting</a:t>
            </a:r>
            <a:endParaRPr lang="he-IL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“dangling-else” example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26</a:t>
            </a:fld>
            <a:endParaRPr lang="he-IL" dirty="0"/>
          </a:p>
        </p:txBody>
      </p:sp>
      <p:sp>
        <p:nvSpPr>
          <p:cNvPr id="30" name="Text Box 114"/>
          <p:cNvSpPr txBox="1">
            <a:spLocks noChangeArrowheads="1"/>
          </p:cNvSpPr>
          <p:nvPr/>
        </p:nvSpPr>
        <p:spPr bwMode="auto">
          <a:xfrm>
            <a:off x="179512" y="1268413"/>
            <a:ext cx="230425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Ambiguous grammar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 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| other</a:t>
            </a:r>
            <a:endParaRPr lang="pt-BR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148" name="קבוצה 147"/>
          <p:cNvGrpSpPr/>
          <p:nvPr/>
        </p:nvGrpSpPr>
        <p:grpSpPr>
          <a:xfrm>
            <a:off x="1043608" y="4057327"/>
            <a:ext cx="3119137" cy="2455584"/>
            <a:chOff x="1043608" y="4057327"/>
            <a:chExt cx="3119137" cy="2455584"/>
          </a:xfrm>
        </p:grpSpPr>
        <p:sp>
          <p:nvSpPr>
            <p:cNvPr id="5" name="Rectangle 50"/>
            <p:cNvSpPr>
              <a:spLocks noChangeArrowheads="1"/>
            </p:cNvSpPr>
            <p:nvPr/>
          </p:nvSpPr>
          <p:spPr bwMode="auto">
            <a:xfrm>
              <a:off x="1043608" y="4786684"/>
              <a:ext cx="3000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if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6" name="Text Box 51"/>
            <p:cNvSpPr txBox="1">
              <a:spLocks noChangeArrowheads="1"/>
            </p:cNvSpPr>
            <p:nvPr/>
          </p:nvSpPr>
          <p:spPr bwMode="auto">
            <a:xfrm>
              <a:off x="1853830" y="4057327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2811546" y="4786684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9" name="Text Box 54"/>
            <p:cNvSpPr txBox="1">
              <a:spLocks noChangeArrowheads="1"/>
            </p:cNvSpPr>
            <p:nvPr/>
          </p:nvSpPr>
          <p:spPr bwMode="auto">
            <a:xfrm>
              <a:off x="1907404" y="4786684"/>
              <a:ext cx="5790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b="1" dirty="0" smtClean="0">
                  <a:solidFill>
                    <a:schemeClr val="accent1"/>
                  </a:solidFill>
                </a:rPr>
                <a:t>then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Rectangle 57"/>
            <p:cNvSpPr>
              <a:spLocks noChangeArrowheads="1"/>
            </p:cNvSpPr>
            <p:nvPr/>
          </p:nvSpPr>
          <p:spPr bwMode="auto">
            <a:xfrm>
              <a:off x="2464567" y="5819676"/>
              <a:ext cx="5790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then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3" name="Rectangle 58"/>
            <p:cNvSpPr>
              <a:spLocks noChangeArrowheads="1"/>
            </p:cNvSpPr>
            <p:nvPr/>
          </p:nvSpPr>
          <p:spPr bwMode="auto">
            <a:xfrm>
              <a:off x="1925037" y="5819676"/>
              <a:ext cx="3000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if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Rectangle 59"/>
            <p:cNvSpPr>
              <a:spLocks noChangeArrowheads="1"/>
            </p:cNvSpPr>
            <p:nvPr/>
          </p:nvSpPr>
          <p:spPr bwMode="auto">
            <a:xfrm>
              <a:off x="3270195" y="5819676"/>
              <a:ext cx="5212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else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5" name="AutoShape 60"/>
            <p:cNvCxnSpPr>
              <a:cxnSpLocks noChangeShapeType="1"/>
              <a:stCxn id="6" idx="2"/>
              <a:endCxn id="5" idx="0"/>
            </p:cNvCxnSpPr>
            <p:nvPr/>
          </p:nvCxnSpPr>
          <p:spPr bwMode="auto">
            <a:xfrm flipH="1">
              <a:off x="1193649" y="4395881"/>
              <a:ext cx="799803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6" name="AutoShape 61"/>
            <p:cNvCxnSpPr>
              <a:cxnSpLocks noChangeShapeType="1"/>
              <a:stCxn id="6" idx="2"/>
              <a:endCxn id="9" idx="0"/>
            </p:cNvCxnSpPr>
            <p:nvPr/>
          </p:nvCxnSpPr>
          <p:spPr bwMode="auto">
            <a:xfrm>
              <a:off x="1993452" y="4395881"/>
              <a:ext cx="203455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7" name="AutoShape 62"/>
            <p:cNvCxnSpPr>
              <a:cxnSpLocks noChangeShapeType="1"/>
              <a:stCxn id="6" idx="2"/>
              <a:endCxn id="8" idx="0"/>
            </p:cNvCxnSpPr>
            <p:nvPr/>
          </p:nvCxnSpPr>
          <p:spPr bwMode="auto">
            <a:xfrm>
              <a:off x="1993452" y="4395881"/>
              <a:ext cx="957716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8" name="AutoShape 63"/>
            <p:cNvCxnSpPr>
              <a:cxnSpLocks noChangeShapeType="1"/>
              <a:stCxn id="8" idx="2"/>
              <a:endCxn id="13" idx="0"/>
            </p:cNvCxnSpPr>
            <p:nvPr/>
          </p:nvCxnSpPr>
          <p:spPr bwMode="auto">
            <a:xfrm flipH="1">
              <a:off x="2075078" y="5125238"/>
              <a:ext cx="876090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9" name="AutoShape 64"/>
            <p:cNvCxnSpPr>
              <a:cxnSpLocks noChangeShapeType="1"/>
              <a:stCxn id="8" idx="2"/>
              <a:endCxn id="12" idx="0"/>
            </p:cNvCxnSpPr>
            <p:nvPr/>
          </p:nvCxnSpPr>
          <p:spPr bwMode="auto">
            <a:xfrm flipH="1">
              <a:off x="2754070" y="5125238"/>
              <a:ext cx="197098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20" name="AutoShape 65"/>
            <p:cNvCxnSpPr>
              <a:cxnSpLocks noChangeShapeType="1"/>
              <a:stCxn id="8" idx="2"/>
              <a:endCxn id="14" idx="0"/>
            </p:cNvCxnSpPr>
            <p:nvPr/>
          </p:nvCxnSpPr>
          <p:spPr bwMode="auto">
            <a:xfrm>
              <a:off x="2951168" y="5125238"/>
              <a:ext cx="579676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>
              <a:off x="2210831" y="5819676"/>
              <a:ext cx="2856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E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58" name="Text Box 53"/>
            <p:cNvSpPr txBox="1">
              <a:spLocks noChangeArrowheads="1"/>
            </p:cNvSpPr>
            <p:nvPr/>
          </p:nvSpPr>
          <p:spPr bwMode="auto">
            <a:xfrm>
              <a:off x="3014857" y="5819676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61" name="Text Box 53"/>
            <p:cNvSpPr txBox="1">
              <a:spLocks noChangeArrowheads="1"/>
            </p:cNvSpPr>
            <p:nvPr/>
          </p:nvSpPr>
          <p:spPr bwMode="auto">
            <a:xfrm>
              <a:off x="3767587" y="5819676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62" name="משולש שווה שוקיים 61"/>
            <p:cNvSpPr/>
            <p:nvPr/>
          </p:nvSpPr>
          <p:spPr>
            <a:xfrm>
              <a:off x="2110781" y="6109763"/>
              <a:ext cx="504000" cy="396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3" name="משולש שווה שוקיים 62"/>
            <p:cNvSpPr/>
            <p:nvPr/>
          </p:nvSpPr>
          <p:spPr>
            <a:xfrm>
              <a:off x="2902869" y="6109763"/>
              <a:ext cx="504000" cy="396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4" name="משולש שווה שוקיים 63"/>
            <p:cNvSpPr/>
            <p:nvPr/>
          </p:nvSpPr>
          <p:spPr>
            <a:xfrm>
              <a:off x="3658745" y="6109763"/>
              <a:ext cx="504000" cy="396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65" name="AutoShape 65"/>
            <p:cNvCxnSpPr>
              <a:cxnSpLocks noChangeShapeType="1"/>
              <a:stCxn id="8" idx="2"/>
              <a:endCxn id="61" idx="0"/>
            </p:cNvCxnSpPr>
            <p:nvPr/>
          </p:nvCxnSpPr>
          <p:spPr bwMode="auto">
            <a:xfrm>
              <a:off x="2951168" y="5125238"/>
              <a:ext cx="956041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1428344" y="4786684"/>
              <a:ext cx="2856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E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71" name="משולש שווה שוקיים 70"/>
            <p:cNvSpPr/>
            <p:nvPr/>
          </p:nvSpPr>
          <p:spPr>
            <a:xfrm>
              <a:off x="1316674" y="5056801"/>
              <a:ext cx="504322" cy="39747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2" name="AutoShape 61"/>
            <p:cNvCxnSpPr>
              <a:cxnSpLocks noChangeShapeType="1"/>
              <a:stCxn id="6" idx="2"/>
              <a:endCxn id="70" idx="0"/>
            </p:cNvCxnSpPr>
            <p:nvPr/>
          </p:nvCxnSpPr>
          <p:spPr bwMode="auto">
            <a:xfrm flipH="1">
              <a:off x="1571172" y="4395881"/>
              <a:ext cx="422280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99" name="Text Box 53"/>
            <p:cNvSpPr txBox="1">
              <a:spLocks noChangeArrowheads="1"/>
            </p:cNvSpPr>
            <p:nvPr/>
          </p:nvSpPr>
          <p:spPr bwMode="auto">
            <a:xfrm>
              <a:off x="1408537" y="5130449"/>
              <a:ext cx="354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E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100" name="AutoShape 64"/>
            <p:cNvCxnSpPr>
              <a:cxnSpLocks noChangeShapeType="1"/>
              <a:stCxn id="8" idx="2"/>
              <a:endCxn id="57" idx="0"/>
            </p:cNvCxnSpPr>
            <p:nvPr/>
          </p:nvCxnSpPr>
          <p:spPr bwMode="auto">
            <a:xfrm flipH="1">
              <a:off x="2353659" y="5125238"/>
              <a:ext cx="597509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103" name="Text Box 53"/>
            <p:cNvSpPr txBox="1">
              <a:spLocks noChangeArrowheads="1"/>
            </p:cNvSpPr>
            <p:nvPr/>
          </p:nvSpPr>
          <p:spPr bwMode="auto">
            <a:xfrm>
              <a:off x="2197776" y="6174357"/>
              <a:ext cx="354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E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3002123" y="6174357"/>
              <a:ext cx="3481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S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3749362" y="6174357"/>
              <a:ext cx="3481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S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38" name="AutoShape 65"/>
            <p:cNvCxnSpPr>
              <a:cxnSpLocks noChangeShapeType="1"/>
              <a:stCxn id="8" idx="2"/>
              <a:endCxn id="58" idx="0"/>
            </p:cNvCxnSpPr>
            <p:nvPr/>
          </p:nvCxnSpPr>
          <p:spPr bwMode="auto">
            <a:xfrm>
              <a:off x="2951168" y="5125238"/>
              <a:ext cx="203311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</p:grpSp>
      <p:grpSp>
        <p:nvGrpSpPr>
          <p:cNvPr id="149" name="קבוצה 148"/>
          <p:cNvGrpSpPr/>
          <p:nvPr/>
        </p:nvGrpSpPr>
        <p:grpSpPr>
          <a:xfrm>
            <a:off x="4926015" y="4069760"/>
            <a:ext cx="3130823" cy="2455584"/>
            <a:chOff x="4926015" y="4069760"/>
            <a:chExt cx="3130823" cy="2455584"/>
          </a:xfrm>
        </p:grpSpPr>
        <p:sp>
          <p:nvSpPr>
            <p:cNvPr id="106" name="Rectangle 50"/>
            <p:cNvSpPr>
              <a:spLocks noChangeArrowheads="1"/>
            </p:cNvSpPr>
            <p:nvPr/>
          </p:nvSpPr>
          <p:spPr bwMode="auto">
            <a:xfrm>
              <a:off x="4926015" y="4799117"/>
              <a:ext cx="3000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if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07" name="Text Box 51"/>
            <p:cNvSpPr txBox="1">
              <a:spLocks noChangeArrowheads="1"/>
            </p:cNvSpPr>
            <p:nvPr/>
          </p:nvSpPr>
          <p:spPr bwMode="auto">
            <a:xfrm>
              <a:off x="5724128" y="4069760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108" name="Text Box 53"/>
            <p:cNvSpPr txBox="1">
              <a:spLocks noChangeArrowheads="1"/>
            </p:cNvSpPr>
            <p:nvPr/>
          </p:nvSpPr>
          <p:spPr bwMode="auto">
            <a:xfrm>
              <a:off x="6693953" y="4799117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109" name="Text Box 54"/>
            <p:cNvSpPr txBox="1">
              <a:spLocks noChangeArrowheads="1"/>
            </p:cNvSpPr>
            <p:nvPr/>
          </p:nvSpPr>
          <p:spPr bwMode="auto">
            <a:xfrm>
              <a:off x="5789811" y="4799117"/>
              <a:ext cx="5790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b="1" dirty="0" smtClean="0">
                  <a:solidFill>
                    <a:schemeClr val="accent1"/>
                  </a:solidFill>
                </a:rPr>
                <a:t>then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10" name="Rectangle 57"/>
            <p:cNvSpPr>
              <a:spLocks noChangeArrowheads="1"/>
            </p:cNvSpPr>
            <p:nvPr/>
          </p:nvSpPr>
          <p:spPr bwMode="auto">
            <a:xfrm>
              <a:off x="6726042" y="5832109"/>
              <a:ext cx="5790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then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11" name="Rectangle 58"/>
            <p:cNvSpPr>
              <a:spLocks noChangeArrowheads="1"/>
            </p:cNvSpPr>
            <p:nvPr/>
          </p:nvSpPr>
          <p:spPr bwMode="auto">
            <a:xfrm>
              <a:off x="6186512" y="5832109"/>
              <a:ext cx="3000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if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112" name="Rectangle 59"/>
            <p:cNvSpPr>
              <a:spLocks noChangeArrowheads="1"/>
            </p:cNvSpPr>
            <p:nvPr/>
          </p:nvSpPr>
          <p:spPr bwMode="auto">
            <a:xfrm>
              <a:off x="7164288" y="4797152"/>
              <a:ext cx="5212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600" b="1" dirty="0" smtClean="0">
                  <a:solidFill>
                    <a:schemeClr val="accent1"/>
                  </a:solidFill>
                </a:rPr>
                <a:t>else</a:t>
              </a:r>
              <a:endParaRPr lang="en-US" sz="16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13" name="AutoShape 60"/>
            <p:cNvCxnSpPr>
              <a:cxnSpLocks noChangeShapeType="1"/>
              <a:stCxn id="107" idx="2"/>
              <a:endCxn id="106" idx="0"/>
            </p:cNvCxnSpPr>
            <p:nvPr/>
          </p:nvCxnSpPr>
          <p:spPr bwMode="auto">
            <a:xfrm flipH="1">
              <a:off x="5076056" y="4408314"/>
              <a:ext cx="787694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14" name="AutoShape 61"/>
            <p:cNvCxnSpPr>
              <a:cxnSpLocks noChangeShapeType="1"/>
              <a:stCxn id="107" idx="2"/>
              <a:endCxn id="109" idx="0"/>
            </p:cNvCxnSpPr>
            <p:nvPr/>
          </p:nvCxnSpPr>
          <p:spPr bwMode="auto">
            <a:xfrm>
              <a:off x="5863750" y="4408314"/>
              <a:ext cx="215564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15" name="AutoShape 62"/>
            <p:cNvCxnSpPr>
              <a:cxnSpLocks noChangeShapeType="1"/>
              <a:stCxn id="107" idx="2"/>
              <a:endCxn id="108" idx="0"/>
            </p:cNvCxnSpPr>
            <p:nvPr/>
          </p:nvCxnSpPr>
          <p:spPr bwMode="auto">
            <a:xfrm>
              <a:off x="5863750" y="4408314"/>
              <a:ext cx="969825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16" name="AutoShape 63"/>
            <p:cNvCxnSpPr>
              <a:cxnSpLocks noChangeShapeType="1"/>
              <a:stCxn id="108" idx="2"/>
              <a:endCxn id="111" idx="0"/>
            </p:cNvCxnSpPr>
            <p:nvPr/>
          </p:nvCxnSpPr>
          <p:spPr bwMode="auto">
            <a:xfrm flipH="1">
              <a:off x="6336553" y="5137671"/>
              <a:ext cx="497022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17" name="AutoShape 64"/>
            <p:cNvCxnSpPr>
              <a:cxnSpLocks noChangeShapeType="1"/>
              <a:stCxn id="108" idx="2"/>
              <a:endCxn id="110" idx="0"/>
            </p:cNvCxnSpPr>
            <p:nvPr/>
          </p:nvCxnSpPr>
          <p:spPr bwMode="auto">
            <a:xfrm>
              <a:off x="6833575" y="5137671"/>
              <a:ext cx="181970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cxnSp>
          <p:nvCxnSpPr>
            <p:cNvPr id="118" name="AutoShape 65"/>
            <p:cNvCxnSpPr>
              <a:cxnSpLocks noChangeShapeType="1"/>
              <a:stCxn id="107" idx="2"/>
              <a:endCxn id="112" idx="0"/>
            </p:cNvCxnSpPr>
            <p:nvPr/>
          </p:nvCxnSpPr>
          <p:spPr bwMode="auto">
            <a:xfrm>
              <a:off x="5863750" y="4408314"/>
              <a:ext cx="1561187" cy="3888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119" name="Text Box 53"/>
            <p:cNvSpPr txBox="1">
              <a:spLocks noChangeArrowheads="1"/>
            </p:cNvSpPr>
            <p:nvPr/>
          </p:nvSpPr>
          <p:spPr bwMode="auto">
            <a:xfrm>
              <a:off x="6472306" y="5832109"/>
              <a:ext cx="2856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E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120" name="Text Box 53"/>
            <p:cNvSpPr txBox="1">
              <a:spLocks noChangeArrowheads="1"/>
            </p:cNvSpPr>
            <p:nvPr/>
          </p:nvSpPr>
          <p:spPr bwMode="auto">
            <a:xfrm>
              <a:off x="7276332" y="5832109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121" name="Text Box 53"/>
            <p:cNvSpPr txBox="1">
              <a:spLocks noChangeArrowheads="1"/>
            </p:cNvSpPr>
            <p:nvPr/>
          </p:nvSpPr>
          <p:spPr bwMode="auto">
            <a:xfrm>
              <a:off x="7661680" y="4797152"/>
              <a:ext cx="279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S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122" name="משולש שווה שוקיים 121"/>
            <p:cNvSpPr/>
            <p:nvPr/>
          </p:nvSpPr>
          <p:spPr>
            <a:xfrm>
              <a:off x="6372256" y="6122196"/>
              <a:ext cx="504000" cy="396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3" name="משולש שווה שוקיים 122"/>
            <p:cNvSpPr/>
            <p:nvPr/>
          </p:nvSpPr>
          <p:spPr>
            <a:xfrm>
              <a:off x="7164344" y="6122196"/>
              <a:ext cx="504000" cy="396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4" name="משולש שווה שוקיים 123"/>
            <p:cNvSpPr/>
            <p:nvPr/>
          </p:nvSpPr>
          <p:spPr>
            <a:xfrm>
              <a:off x="7552838" y="5087239"/>
              <a:ext cx="504000" cy="3960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5" name="AutoShape 65"/>
            <p:cNvCxnSpPr>
              <a:cxnSpLocks noChangeShapeType="1"/>
              <a:stCxn id="107" idx="2"/>
              <a:endCxn id="121" idx="0"/>
            </p:cNvCxnSpPr>
            <p:nvPr/>
          </p:nvCxnSpPr>
          <p:spPr bwMode="auto">
            <a:xfrm>
              <a:off x="5863750" y="4408314"/>
              <a:ext cx="1937552" cy="3888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126" name="Text Box 53"/>
            <p:cNvSpPr txBox="1">
              <a:spLocks noChangeArrowheads="1"/>
            </p:cNvSpPr>
            <p:nvPr/>
          </p:nvSpPr>
          <p:spPr bwMode="auto">
            <a:xfrm>
              <a:off x="5310751" y="4799117"/>
              <a:ext cx="28565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>
                  <a:cs typeface="+mj-cs"/>
                </a:rPr>
                <a:t>E</a:t>
              </a:r>
              <a:endParaRPr lang="en-US" sz="1600" dirty="0">
                <a:cs typeface="+mj-cs"/>
              </a:endParaRPr>
            </a:p>
          </p:txBody>
        </p:sp>
        <p:sp>
          <p:nvSpPr>
            <p:cNvPr id="127" name="משולש שווה שוקיים 126"/>
            <p:cNvSpPr/>
            <p:nvPr/>
          </p:nvSpPr>
          <p:spPr>
            <a:xfrm>
              <a:off x="5199081" y="5069234"/>
              <a:ext cx="504322" cy="397475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l" rtl="0"/>
              <a:endParaRPr lang="he-IL" sz="20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8" name="AutoShape 61"/>
            <p:cNvCxnSpPr>
              <a:cxnSpLocks noChangeShapeType="1"/>
              <a:stCxn id="107" idx="2"/>
              <a:endCxn id="126" idx="0"/>
            </p:cNvCxnSpPr>
            <p:nvPr/>
          </p:nvCxnSpPr>
          <p:spPr bwMode="auto">
            <a:xfrm flipH="1">
              <a:off x="5453579" y="4408314"/>
              <a:ext cx="410171" cy="390803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129" name="Text Box 53"/>
            <p:cNvSpPr txBox="1">
              <a:spLocks noChangeArrowheads="1"/>
            </p:cNvSpPr>
            <p:nvPr/>
          </p:nvSpPr>
          <p:spPr bwMode="auto">
            <a:xfrm>
              <a:off x="5290944" y="5142882"/>
              <a:ext cx="354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E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cxnSp>
          <p:nvCxnSpPr>
            <p:cNvPr id="130" name="AutoShape 64"/>
            <p:cNvCxnSpPr>
              <a:cxnSpLocks noChangeShapeType="1"/>
              <a:stCxn id="108" idx="2"/>
              <a:endCxn id="119" idx="0"/>
            </p:cNvCxnSpPr>
            <p:nvPr/>
          </p:nvCxnSpPr>
          <p:spPr bwMode="auto">
            <a:xfrm flipH="1">
              <a:off x="6615134" y="5137671"/>
              <a:ext cx="218441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  <p:sp>
          <p:nvSpPr>
            <p:cNvPr id="131" name="Text Box 53"/>
            <p:cNvSpPr txBox="1">
              <a:spLocks noChangeArrowheads="1"/>
            </p:cNvSpPr>
            <p:nvPr/>
          </p:nvSpPr>
          <p:spPr bwMode="auto">
            <a:xfrm>
              <a:off x="6459251" y="6186790"/>
              <a:ext cx="354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E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sp>
          <p:nvSpPr>
            <p:cNvPr id="132" name="Text Box 53"/>
            <p:cNvSpPr txBox="1">
              <a:spLocks noChangeArrowheads="1"/>
            </p:cNvSpPr>
            <p:nvPr/>
          </p:nvSpPr>
          <p:spPr bwMode="auto">
            <a:xfrm>
              <a:off x="7263598" y="6186790"/>
              <a:ext cx="3481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S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133" name="Text Box 53"/>
            <p:cNvSpPr txBox="1">
              <a:spLocks noChangeArrowheads="1"/>
            </p:cNvSpPr>
            <p:nvPr/>
          </p:nvSpPr>
          <p:spPr bwMode="auto">
            <a:xfrm>
              <a:off x="7643455" y="5151833"/>
              <a:ext cx="3481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600" dirty="0" smtClean="0"/>
                <a:t>S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  <p:cxnSp>
          <p:nvCxnSpPr>
            <p:cNvPr id="141" name="AutoShape 64"/>
            <p:cNvCxnSpPr>
              <a:cxnSpLocks noChangeShapeType="1"/>
              <a:stCxn id="108" idx="2"/>
              <a:endCxn id="120" idx="0"/>
            </p:cNvCxnSpPr>
            <p:nvPr/>
          </p:nvCxnSpPr>
          <p:spPr bwMode="auto">
            <a:xfrm>
              <a:off x="6833575" y="5137671"/>
              <a:ext cx="582379" cy="694438"/>
            </a:xfrm>
            <a:prstGeom prst="straightConnector1">
              <a:avLst/>
            </a:prstGeom>
            <a:noFill/>
            <a:ln w="19050">
              <a:solidFill>
                <a:schemeClr val="accent4"/>
              </a:solidFill>
              <a:round/>
              <a:headEnd/>
              <a:tailEnd/>
            </a:ln>
            <a:effectLst/>
          </p:spPr>
        </p:cxnSp>
      </p:grpSp>
      <p:sp>
        <p:nvSpPr>
          <p:cNvPr id="144" name="Text Box 48"/>
          <p:cNvSpPr txBox="1">
            <a:spLocks noChangeArrowheads="1"/>
          </p:cNvSpPr>
          <p:nvPr/>
        </p:nvSpPr>
        <p:spPr bwMode="auto">
          <a:xfrm>
            <a:off x="1050085" y="3645024"/>
            <a:ext cx="32175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 Box 48"/>
          <p:cNvSpPr txBox="1">
            <a:spLocks noChangeArrowheads="1"/>
          </p:cNvSpPr>
          <p:nvPr/>
        </p:nvSpPr>
        <p:spPr bwMode="auto">
          <a:xfrm>
            <a:off x="4932040" y="3645024"/>
            <a:ext cx="32175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6" name="הסבר מלבני 145"/>
          <p:cNvSpPr/>
          <p:nvPr/>
        </p:nvSpPr>
        <p:spPr>
          <a:xfrm>
            <a:off x="3275856" y="1412776"/>
            <a:ext cx="2736304" cy="936104"/>
          </a:xfrm>
          <a:prstGeom prst="wedgeRectCallout">
            <a:avLst>
              <a:gd name="adj1" fmla="val -99432"/>
              <a:gd name="adj2" fmla="val 183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This is what we usually want: match </a:t>
            </a:r>
            <a:r>
              <a:rPr lang="en-US" b="1" dirty="0" smtClean="0">
                <a:solidFill>
                  <a:schemeClr val="accent1"/>
                </a:solidFill>
              </a:rPr>
              <a:t>else</a:t>
            </a:r>
            <a:r>
              <a:rPr lang="en-US" dirty="0" smtClean="0">
                <a:solidFill>
                  <a:schemeClr val="tx1"/>
                </a:solidFill>
              </a:rPr>
              <a:t> to closest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unmatched </a:t>
            </a:r>
            <a:r>
              <a:rPr lang="en-US" b="1" dirty="0" smtClean="0">
                <a:solidFill>
                  <a:schemeClr val="accent1"/>
                </a:solidFill>
              </a:rPr>
              <a:t>then</a:t>
            </a:r>
            <a:endParaRPr lang="he-IL" b="1" dirty="0" smtClean="0">
              <a:solidFill>
                <a:schemeClr val="accent1"/>
              </a:solidFill>
            </a:endParaRPr>
          </a:p>
        </p:txBody>
      </p:sp>
      <p:sp>
        <p:nvSpPr>
          <p:cNvPr id="147" name="Text Box 48"/>
          <p:cNvSpPr txBox="1">
            <a:spLocks noChangeArrowheads="1"/>
          </p:cNvSpPr>
          <p:nvPr/>
        </p:nvSpPr>
        <p:spPr bwMode="auto">
          <a:xfrm>
            <a:off x="3059832" y="3203684"/>
            <a:ext cx="30315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0" name="Picture 4" descr="https://encrypted-tbn1.gstatic.com/images?q=tbn:ANd9GcT_NfumM0CT3olSnj8P0F5INlshvqY2YBtmbQ6uuo4WHSpnX_f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740" y="0"/>
            <a:ext cx="597067" cy="774574"/>
          </a:xfrm>
          <a:prstGeom prst="rect">
            <a:avLst/>
          </a:prstGeom>
          <a:noFill/>
        </p:spPr>
      </p:pic>
      <p:sp>
        <p:nvSpPr>
          <p:cNvPr id="151" name="TextBox 150"/>
          <p:cNvSpPr txBox="1"/>
          <p:nvPr/>
        </p:nvSpPr>
        <p:spPr>
          <a:xfrm>
            <a:off x="8316416" y="764704"/>
            <a:ext cx="7681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p. 174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“dangling-else” example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27</a:t>
            </a:fld>
            <a:endParaRPr lang="he-IL" dirty="0"/>
          </a:p>
        </p:txBody>
      </p:sp>
      <p:sp>
        <p:nvSpPr>
          <p:cNvPr id="5" name="Rectangle 50"/>
          <p:cNvSpPr>
            <a:spLocks noChangeArrowheads="1"/>
          </p:cNvSpPr>
          <p:nvPr/>
        </p:nvSpPr>
        <p:spPr bwMode="auto">
          <a:xfrm>
            <a:off x="1043608" y="4786684"/>
            <a:ext cx="3000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6" name="Text Box 51"/>
          <p:cNvSpPr txBox="1">
            <a:spLocks noChangeArrowheads="1"/>
          </p:cNvSpPr>
          <p:nvPr/>
        </p:nvSpPr>
        <p:spPr bwMode="auto">
          <a:xfrm>
            <a:off x="1853830" y="4057327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8" name="Text Box 53"/>
          <p:cNvSpPr txBox="1">
            <a:spLocks noChangeArrowheads="1"/>
          </p:cNvSpPr>
          <p:nvPr/>
        </p:nvSpPr>
        <p:spPr bwMode="auto">
          <a:xfrm>
            <a:off x="2811546" y="4786684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9" name="Text Box 54"/>
          <p:cNvSpPr txBox="1">
            <a:spLocks noChangeArrowheads="1"/>
          </p:cNvSpPr>
          <p:nvPr/>
        </p:nvSpPr>
        <p:spPr bwMode="auto">
          <a:xfrm>
            <a:off x="1907404" y="4786684"/>
            <a:ext cx="579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b="1" dirty="0" smtClean="0">
                <a:solidFill>
                  <a:schemeClr val="accent1"/>
                </a:solidFill>
              </a:rPr>
              <a:t>then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2464567" y="5819676"/>
            <a:ext cx="579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then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>
            <a:off x="1925037" y="5819676"/>
            <a:ext cx="3000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4" name="Rectangle 59"/>
          <p:cNvSpPr>
            <a:spLocks noChangeArrowheads="1"/>
          </p:cNvSpPr>
          <p:nvPr/>
        </p:nvSpPr>
        <p:spPr bwMode="auto">
          <a:xfrm>
            <a:off x="3270195" y="5819676"/>
            <a:ext cx="5212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15" name="AutoShape 60"/>
          <p:cNvCxnSpPr>
            <a:cxnSpLocks noChangeShapeType="1"/>
            <a:stCxn id="6" idx="2"/>
            <a:endCxn id="5" idx="0"/>
          </p:cNvCxnSpPr>
          <p:nvPr/>
        </p:nvCxnSpPr>
        <p:spPr bwMode="auto">
          <a:xfrm flipH="1">
            <a:off x="1193649" y="4395881"/>
            <a:ext cx="799803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6" name="AutoShape 61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993452" y="4395881"/>
            <a:ext cx="203455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7" name="AutoShape 62"/>
          <p:cNvCxnSpPr>
            <a:cxnSpLocks noChangeShapeType="1"/>
            <a:stCxn id="6" idx="2"/>
            <a:endCxn id="8" idx="0"/>
          </p:cNvCxnSpPr>
          <p:nvPr/>
        </p:nvCxnSpPr>
        <p:spPr bwMode="auto">
          <a:xfrm>
            <a:off x="1993452" y="4395881"/>
            <a:ext cx="957716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8" name="AutoShape 63"/>
          <p:cNvCxnSpPr>
            <a:cxnSpLocks noChangeShapeType="1"/>
            <a:stCxn id="8" idx="2"/>
            <a:endCxn id="13" idx="0"/>
          </p:cNvCxnSpPr>
          <p:nvPr/>
        </p:nvCxnSpPr>
        <p:spPr bwMode="auto">
          <a:xfrm flipH="1">
            <a:off x="2075078" y="5125238"/>
            <a:ext cx="876090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9" name="AutoShape 64"/>
          <p:cNvCxnSpPr>
            <a:cxnSpLocks noChangeShapeType="1"/>
            <a:stCxn id="8" idx="2"/>
            <a:endCxn id="12" idx="0"/>
          </p:cNvCxnSpPr>
          <p:nvPr/>
        </p:nvCxnSpPr>
        <p:spPr bwMode="auto">
          <a:xfrm flipH="1">
            <a:off x="2754070" y="5125238"/>
            <a:ext cx="197098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0" name="AutoShape 65"/>
          <p:cNvCxnSpPr>
            <a:cxnSpLocks noChangeShapeType="1"/>
            <a:stCxn id="8" idx="2"/>
            <a:endCxn id="14" idx="0"/>
          </p:cNvCxnSpPr>
          <p:nvPr/>
        </p:nvCxnSpPr>
        <p:spPr bwMode="auto">
          <a:xfrm>
            <a:off x="2951168" y="5125238"/>
            <a:ext cx="579676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0" name="Text Box 114"/>
          <p:cNvSpPr txBox="1">
            <a:spLocks noChangeArrowheads="1"/>
          </p:cNvSpPr>
          <p:nvPr/>
        </p:nvSpPr>
        <p:spPr bwMode="auto">
          <a:xfrm>
            <a:off x="179512" y="1268413"/>
            <a:ext cx="2304256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Ambiguous grammar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 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| other</a:t>
            </a:r>
            <a:endParaRPr lang="pt-BR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2210831" y="5819676"/>
            <a:ext cx="285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E</a:t>
            </a:r>
            <a:endParaRPr lang="en-US" sz="1600" dirty="0">
              <a:cs typeface="+mj-cs"/>
            </a:endParaRPr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3014857" y="5819676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61" name="Text Box 53"/>
          <p:cNvSpPr txBox="1">
            <a:spLocks noChangeArrowheads="1"/>
          </p:cNvSpPr>
          <p:nvPr/>
        </p:nvSpPr>
        <p:spPr bwMode="auto">
          <a:xfrm>
            <a:off x="3767587" y="5819676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62" name="משולש שווה שוקיים 61"/>
          <p:cNvSpPr/>
          <p:nvPr/>
        </p:nvSpPr>
        <p:spPr>
          <a:xfrm>
            <a:off x="2110781" y="6109763"/>
            <a:ext cx="504000" cy="396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sp>
        <p:nvSpPr>
          <p:cNvPr id="63" name="משולש שווה שוקיים 62"/>
          <p:cNvSpPr/>
          <p:nvPr/>
        </p:nvSpPr>
        <p:spPr>
          <a:xfrm>
            <a:off x="2902869" y="6109763"/>
            <a:ext cx="504000" cy="396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sp>
        <p:nvSpPr>
          <p:cNvPr id="64" name="משולש שווה שוקיים 63"/>
          <p:cNvSpPr/>
          <p:nvPr/>
        </p:nvSpPr>
        <p:spPr>
          <a:xfrm>
            <a:off x="3658745" y="6109763"/>
            <a:ext cx="504000" cy="396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cxnSp>
        <p:nvCxnSpPr>
          <p:cNvPr id="65" name="AutoShape 65"/>
          <p:cNvCxnSpPr>
            <a:cxnSpLocks noChangeShapeType="1"/>
            <a:stCxn id="8" idx="2"/>
            <a:endCxn id="61" idx="0"/>
          </p:cNvCxnSpPr>
          <p:nvPr/>
        </p:nvCxnSpPr>
        <p:spPr bwMode="auto">
          <a:xfrm>
            <a:off x="2951168" y="5125238"/>
            <a:ext cx="956041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0" name="Text Box 53"/>
          <p:cNvSpPr txBox="1">
            <a:spLocks noChangeArrowheads="1"/>
          </p:cNvSpPr>
          <p:nvPr/>
        </p:nvSpPr>
        <p:spPr bwMode="auto">
          <a:xfrm>
            <a:off x="1428344" y="4786684"/>
            <a:ext cx="285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E</a:t>
            </a:r>
            <a:endParaRPr lang="en-US" sz="1600" dirty="0">
              <a:cs typeface="+mj-cs"/>
            </a:endParaRPr>
          </a:p>
        </p:txBody>
      </p:sp>
      <p:sp>
        <p:nvSpPr>
          <p:cNvPr id="71" name="משולש שווה שוקיים 70"/>
          <p:cNvSpPr/>
          <p:nvPr/>
        </p:nvSpPr>
        <p:spPr>
          <a:xfrm>
            <a:off x="1316674" y="5056801"/>
            <a:ext cx="504322" cy="39747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cxnSp>
        <p:nvCxnSpPr>
          <p:cNvPr id="72" name="AutoShape 61"/>
          <p:cNvCxnSpPr>
            <a:cxnSpLocks noChangeShapeType="1"/>
            <a:stCxn id="6" idx="2"/>
            <a:endCxn id="70" idx="0"/>
          </p:cNvCxnSpPr>
          <p:nvPr/>
        </p:nvCxnSpPr>
        <p:spPr bwMode="auto">
          <a:xfrm flipH="1">
            <a:off x="1571172" y="4395881"/>
            <a:ext cx="422280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99" name="Text Box 53"/>
          <p:cNvSpPr txBox="1">
            <a:spLocks noChangeArrowheads="1"/>
          </p:cNvSpPr>
          <p:nvPr/>
        </p:nvSpPr>
        <p:spPr bwMode="auto">
          <a:xfrm>
            <a:off x="1408537" y="5130449"/>
            <a:ext cx="354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E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cxnSp>
        <p:nvCxnSpPr>
          <p:cNvPr id="100" name="AutoShape 64"/>
          <p:cNvCxnSpPr>
            <a:cxnSpLocks noChangeShapeType="1"/>
            <a:stCxn id="8" idx="2"/>
            <a:endCxn id="57" idx="0"/>
          </p:cNvCxnSpPr>
          <p:nvPr/>
        </p:nvCxnSpPr>
        <p:spPr bwMode="auto">
          <a:xfrm flipH="1">
            <a:off x="2353659" y="5125238"/>
            <a:ext cx="597509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03" name="Text Box 53"/>
          <p:cNvSpPr txBox="1">
            <a:spLocks noChangeArrowheads="1"/>
          </p:cNvSpPr>
          <p:nvPr/>
        </p:nvSpPr>
        <p:spPr bwMode="auto">
          <a:xfrm>
            <a:off x="2197776" y="6174357"/>
            <a:ext cx="354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E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04" name="Text Box 53"/>
          <p:cNvSpPr txBox="1">
            <a:spLocks noChangeArrowheads="1"/>
          </p:cNvSpPr>
          <p:nvPr/>
        </p:nvSpPr>
        <p:spPr bwMode="auto">
          <a:xfrm>
            <a:off x="3002123" y="6174357"/>
            <a:ext cx="348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S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05" name="Text Box 53"/>
          <p:cNvSpPr txBox="1">
            <a:spLocks noChangeArrowheads="1"/>
          </p:cNvSpPr>
          <p:nvPr/>
        </p:nvSpPr>
        <p:spPr bwMode="auto">
          <a:xfrm>
            <a:off x="3749362" y="6174357"/>
            <a:ext cx="348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S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06" name="Rectangle 50"/>
          <p:cNvSpPr>
            <a:spLocks noChangeArrowheads="1"/>
          </p:cNvSpPr>
          <p:nvPr/>
        </p:nvSpPr>
        <p:spPr bwMode="auto">
          <a:xfrm>
            <a:off x="4926015" y="4799117"/>
            <a:ext cx="3000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07" name="Text Box 51"/>
          <p:cNvSpPr txBox="1">
            <a:spLocks noChangeArrowheads="1"/>
          </p:cNvSpPr>
          <p:nvPr/>
        </p:nvSpPr>
        <p:spPr bwMode="auto">
          <a:xfrm>
            <a:off x="5724128" y="4069760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108" name="Text Box 53"/>
          <p:cNvSpPr txBox="1">
            <a:spLocks noChangeArrowheads="1"/>
          </p:cNvSpPr>
          <p:nvPr/>
        </p:nvSpPr>
        <p:spPr bwMode="auto">
          <a:xfrm>
            <a:off x="6693953" y="4799117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109" name="Text Box 54"/>
          <p:cNvSpPr txBox="1">
            <a:spLocks noChangeArrowheads="1"/>
          </p:cNvSpPr>
          <p:nvPr/>
        </p:nvSpPr>
        <p:spPr bwMode="auto">
          <a:xfrm>
            <a:off x="5789811" y="4799117"/>
            <a:ext cx="579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b="1" dirty="0" smtClean="0">
                <a:solidFill>
                  <a:schemeClr val="accent1"/>
                </a:solidFill>
              </a:rPr>
              <a:t>then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10" name="Rectangle 57"/>
          <p:cNvSpPr>
            <a:spLocks noChangeArrowheads="1"/>
          </p:cNvSpPr>
          <p:nvPr/>
        </p:nvSpPr>
        <p:spPr bwMode="auto">
          <a:xfrm>
            <a:off x="6726042" y="5832109"/>
            <a:ext cx="5790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then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11" name="Rectangle 58"/>
          <p:cNvSpPr>
            <a:spLocks noChangeArrowheads="1"/>
          </p:cNvSpPr>
          <p:nvPr/>
        </p:nvSpPr>
        <p:spPr bwMode="auto">
          <a:xfrm>
            <a:off x="6186512" y="5832109"/>
            <a:ext cx="3000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if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12" name="Rectangle 59"/>
          <p:cNvSpPr>
            <a:spLocks noChangeArrowheads="1"/>
          </p:cNvSpPr>
          <p:nvPr/>
        </p:nvSpPr>
        <p:spPr bwMode="auto">
          <a:xfrm>
            <a:off x="7164288" y="4797152"/>
            <a:ext cx="5212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600" b="1" dirty="0" smtClean="0">
                <a:solidFill>
                  <a:schemeClr val="accent1"/>
                </a:solidFill>
              </a:rPr>
              <a:t>else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cxnSp>
        <p:nvCxnSpPr>
          <p:cNvPr id="113" name="AutoShape 60"/>
          <p:cNvCxnSpPr>
            <a:cxnSpLocks noChangeShapeType="1"/>
            <a:stCxn id="107" idx="2"/>
            <a:endCxn id="106" idx="0"/>
          </p:cNvCxnSpPr>
          <p:nvPr/>
        </p:nvCxnSpPr>
        <p:spPr bwMode="auto">
          <a:xfrm flipH="1">
            <a:off x="5076056" y="4408314"/>
            <a:ext cx="787694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14" name="AutoShape 61"/>
          <p:cNvCxnSpPr>
            <a:cxnSpLocks noChangeShapeType="1"/>
            <a:stCxn id="107" idx="2"/>
            <a:endCxn id="109" idx="0"/>
          </p:cNvCxnSpPr>
          <p:nvPr/>
        </p:nvCxnSpPr>
        <p:spPr bwMode="auto">
          <a:xfrm>
            <a:off x="5863750" y="4408314"/>
            <a:ext cx="215564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15" name="AutoShape 62"/>
          <p:cNvCxnSpPr>
            <a:cxnSpLocks noChangeShapeType="1"/>
            <a:stCxn id="107" idx="2"/>
            <a:endCxn id="108" idx="0"/>
          </p:cNvCxnSpPr>
          <p:nvPr/>
        </p:nvCxnSpPr>
        <p:spPr bwMode="auto">
          <a:xfrm>
            <a:off x="5863750" y="4408314"/>
            <a:ext cx="969825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16" name="AutoShape 63"/>
          <p:cNvCxnSpPr>
            <a:cxnSpLocks noChangeShapeType="1"/>
            <a:stCxn id="108" idx="2"/>
            <a:endCxn id="111" idx="0"/>
          </p:cNvCxnSpPr>
          <p:nvPr/>
        </p:nvCxnSpPr>
        <p:spPr bwMode="auto">
          <a:xfrm flipH="1">
            <a:off x="6336553" y="5137671"/>
            <a:ext cx="497022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17" name="AutoShape 64"/>
          <p:cNvCxnSpPr>
            <a:cxnSpLocks noChangeShapeType="1"/>
            <a:stCxn id="108" idx="2"/>
            <a:endCxn id="110" idx="0"/>
          </p:cNvCxnSpPr>
          <p:nvPr/>
        </p:nvCxnSpPr>
        <p:spPr bwMode="auto">
          <a:xfrm>
            <a:off x="6833575" y="5137671"/>
            <a:ext cx="181970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18" name="AutoShape 65"/>
          <p:cNvCxnSpPr>
            <a:cxnSpLocks noChangeShapeType="1"/>
            <a:stCxn id="107" idx="2"/>
            <a:endCxn id="112" idx="0"/>
          </p:cNvCxnSpPr>
          <p:nvPr/>
        </p:nvCxnSpPr>
        <p:spPr bwMode="auto">
          <a:xfrm>
            <a:off x="5863750" y="4408314"/>
            <a:ext cx="1561187" cy="3888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19" name="Text Box 53"/>
          <p:cNvSpPr txBox="1">
            <a:spLocks noChangeArrowheads="1"/>
          </p:cNvSpPr>
          <p:nvPr/>
        </p:nvSpPr>
        <p:spPr bwMode="auto">
          <a:xfrm>
            <a:off x="6472306" y="5832109"/>
            <a:ext cx="285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E</a:t>
            </a:r>
            <a:endParaRPr lang="en-US" sz="1600" dirty="0">
              <a:cs typeface="+mj-cs"/>
            </a:endParaRPr>
          </a:p>
        </p:txBody>
      </p:sp>
      <p:sp>
        <p:nvSpPr>
          <p:cNvPr id="120" name="Text Box 53"/>
          <p:cNvSpPr txBox="1">
            <a:spLocks noChangeArrowheads="1"/>
          </p:cNvSpPr>
          <p:nvPr/>
        </p:nvSpPr>
        <p:spPr bwMode="auto">
          <a:xfrm>
            <a:off x="7276332" y="5832109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121" name="Text Box 53"/>
          <p:cNvSpPr txBox="1">
            <a:spLocks noChangeArrowheads="1"/>
          </p:cNvSpPr>
          <p:nvPr/>
        </p:nvSpPr>
        <p:spPr bwMode="auto">
          <a:xfrm>
            <a:off x="7661680" y="4797152"/>
            <a:ext cx="279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S</a:t>
            </a:r>
            <a:endParaRPr lang="en-US" sz="1600" dirty="0">
              <a:cs typeface="+mj-cs"/>
            </a:endParaRPr>
          </a:p>
        </p:txBody>
      </p:sp>
      <p:sp>
        <p:nvSpPr>
          <p:cNvPr id="122" name="משולש שווה שוקיים 121"/>
          <p:cNvSpPr/>
          <p:nvPr/>
        </p:nvSpPr>
        <p:spPr>
          <a:xfrm>
            <a:off x="6372256" y="6122196"/>
            <a:ext cx="504000" cy="396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sp>
        <p:nvSpPr>
          <p:cNvPr id="123" name="משולש שווה שוקיים 122"/>
          <p:cNvSpPr/>
          <p:nvPr/>
        </p:nvSpPr>
        <p:spPr>
          <a:xfrm>
            <a:off x="7164344" y="6122196"/>
            <a:ext cx="504000" cy="396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sp>
        <p:nvSpPr>
          <p:cNvPr id="124" name="משולש שווה שוקיים 123"/>
          <p:cNvSpPr/>
          <p:nvPr/>
        </p:nvSpPr>
        <p:spPr>
          <a:xfrm>
            <a:off x="7552838" y="5087239"/>
            <a:ext cx="504000" cy="3960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cxnSp>
        <p:nvCxnSpPr>
          <p:cNvPr id="125" name="AutoShape 65"/>
          <p:cNvCxnSpPr>
            <a:cxnSpLocks noChangeShapeType="1"/>
            <a:stCxn id="107" idx="2"/>
            <a:endCxn id="121" idx="0"/>
          </p:cNvCxnSpPr>
          <p:nvPr/>
        </p:nvCxnSpPr>
        <p:spPr bwMode="auto">
          <a:xfrm>
            <a:off x="5863750" y="4408314"/>
            <a:ext cx="1937552" cy="3888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26" name="Text Box 53"/>
          <p:cNvSpPr txBox="1">
            <a:spLocks noChangeArrowheads="1"/>
          </p:cNvSpPr>
          <p:nvPr/>
        </p:nvSpPr>
        <p:spPr bwMode="auto">
          <a:xfrm>
            <a:off x="5310751" y="4799117"/>
            <a:ext cx="28565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>
                <a:cs typeface="+mj-cs"/>
              </a:rPr>
              <a:t>E</a:t>
            </a:r>
            <a:endParaRPr lang="en-US" sz="1600" dirty="0">
              <a:cs typeface="+mj-cs"/>
            </a:endParaRPr>
          </a:p>
        </p:txBody>
      </p:sp>
      <p:sp>
        <p:nvSpPr>
          <p:cNvPr id="127" name="משולש שווה שוקיים 126"/>
          <p:cNvSpPr/>
          <p:nvPr/>
        </p:nvSpPr>
        <p:spPr>
          <a:xfrm>
            <a:off x="5199081" y="5069234"/>
            <a:ext cx="504322" cy="397475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he-IL" sz="2000" dirty="0" smtClean="0">
              <a:solidFill>
                <a:schemeClr val="tx1"/>
              </a:solidFill>
            </a:endParaRPr>
          </a:p>
        </p:txBody>
      </p:sp>
      <p:cxnSp>
        <p:nvCxnSpPr>
          <p:cNvPr id="128" name="AutoShape 61"/>
          <p:cNvCxnSpPr>
            <a:cxnSpLocks noChangeShapeType="1"/>
            <a:stCxn id="107" idx="2"/>
            <a:endCxn id="126" idx="0"/>
          </p:cNvCxnSpPr>
          <p:nvPr/>
        </p:nvCxnSpPr>
        <p:spPr bwMode="auto">
          <a:xfrm flipH="1">
            <a:off x="5453579" y="4408314"/>
            <a:ext cx="410171" cy="390803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29" name="Text Box 53"/>
          <p:cNvSpPr txBox="1">
            <a:spLocks noChangeArrowheads="1"/>
          </p:cNvSpPr>
          <p:nvPr/>
        </p:nvSpPr>
        <p:spPr bwMode="auto">
          <a:xfrm>
            <a:off x="5290944" y="5142882"/>
            <a:ext cx="354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E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cxnSp>
        <p:nvCxnSpPr>
          <p:cNvPr id="130" name="AutoShape 64"/>
          <p:cNvCxnSpPr>
            <a:cxnSpLocks noChangeShapeType="1"/>
            <a:stCxn id="108" idx="2"/>
            <a:endCxn id="119" idx="0"/>
          </p:cNvCxnSpPr>
          <p:nvPr/>
        </p:nvCxnSpPr>
        <p:spPr bwMode="auto">
          <a:xfrm flipH="1">
            <a:off x="6615134" y="5137671"/>
            <a:ext cx="218441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31" name="Text Box 53"/>
          <p:cNvSpPr txBox="1">
            <a:spLocks noChangeArrowheads="1"/>
          </p:cNvSpPr>
          <p:nvPr/>
        </p:nvSpPr>
        <p:spPr bwMode="auto">
          <a:xfrm>
            <a:off x="6459251" y="6186790"/>
            <a:ext cx="354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E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sp>
        <p:nvSpPr>
          <p:cNvPr id="132" name="Text Box 53"/>
          <p:cNvSpPr txBox="1">
            <a:spLocks noChangeArrowheads="1"/>
          </p:cNvSpPr>
          <p:nvPr/>
        </p:nvSpPr>
        <p:spPr bwMode="auto">
          <a:xfrm>
            <a:off x="7263598" y="6186790"/>
            <a:ext cx="348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S</a:t>
            </a:r>
            <a:r>
              <a:rPr lang="en-US" sz="1600" baseline="-25000" dirty="0" smtClean="0"/>
              <a:t>1</a:t>
            </a:r>
            <a:endParaRPr lang="en-US" sz="1600" baseline="-25000" dirty="0"/>
          </a:p>
        </p:txBody>
      </p:sp>
      <p:sp>
        <p:nvSpPr>
          <p:cNvPr id="133" name="Text Box 53"/>
          <p:cNvSpPr txBox="1">
            <a:spLocks noChangeArrowheads="1"/>
          </p:cNvSpPr>
          <p:nvPr/>
        </p:nvSpPr>
        <p:spPr bwMode="auto">
          <a:xfrm>
            <a:off x="7643455" y="5151833"/>
            <a:ext cx="3481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600" dirty="0" smtClean="0"/>
              <a:t>S</a:t>
            </a:r>
            <a:r>
              <a:rPr lang="en-US" sz="1600" baseline="-25000" dirty="0" smtClean="0"/>
              <a:t>2</a:t>
            </a:r>
            <a:endParaRPr lang="en-US" sz="1600" baseline="-25000" dirty="0"/>
          </a:p>
        </p:txBody>
      </p:sp>
      <p:cxnSp>
        <p:nvCxnSpPr>
          <p:cNvPr id="138" name="AutoShape 65"/>
          <p:cNvCxnSpPr>
            <a:cxnSpLocks noChangeShapeType="1"/>
            <a:stCxn id="8" idx="2"/>
            <a:endCxn id="58" idx="0"/>
          </p:cNvCxnSpPr>
          <p:nvPr/>
        </p:nvCxnSpPr>
        <p:spPr bwMode="auto">
          <a:xfrm>
            <a:off x="2951168" y="5125238"/>
            <a:ext cx="203311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141" name="AutoShape 64"/>
          <p:cNvCxnSpPr>
            <a:cxnSpLocks noChangeShapeType="1"/>
            <a:stCxn id="108" idx="2"/>
            <a:endCxn id="120" idx="0"/>
          </p:cNvCxnSpPr>
          <p:nvPr/>
        </p:nvCxnSpPr>
        <p:spPr bwMode="auto">
          <a:xfrm>
            <a:off x="6833575" y="5137671"/>
            <a:ext cx="582379" cy="69443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44" name="Text Box 48"/>
          <p:cNvSpPr txBox="1">
            <a:spLocks noChangeArrowheads="1"/>
          </p:cNvSpPr>
          <p:nvPr/>
        </p:nvSpPr>
        <p:spPr bwMode="auto">
          <a:xfrm>
            <a:off x="1050085" y="3645024"/>
            <a:ext cx="32175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5" name="Text Box 48"/>
          <p:cNvSpPr txBox="1">
            <a:spLocks noChangeArrowheads="1"/>
          </p:cNvSpPr>
          <p:nvPr/>
        </p:nvSpPr>
        <p:spPr bwMode="auto">
          <a:xfrm>
            <a:off x="4932040" y="3645024"/>
            <a:ext cx="321754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ext Box 114"/>
          <p:cNvSpPr txBox="1">
            <a:spLocks noChangeArrowheads="1"/>
          </p:cNvSpPr>
          <p:nvPr/>
        </p:nvSpPr>
        <p:spPr bwMode="auto">
          <a:xfrm>
            <a:off x="2699792" y="1268760"/>
            <a:ext cx="3240360" cy="175432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pt-BR" b="1" i="1" dirty="0" smtClean="0">
                <a:latin typeface="Times New Roman" pitchFamily="18" charset="0"/>
                <a:cs typeface="Times New Roman" pitchFamily="18" charset="0"/>
              </a:rPr>
              <a:t>Unambiguous grammar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M | U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M </a:t>
            </a: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 other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pt-BR" dirty="0" smtClean="0">
                <a:latin typeface="Times New Roman" pitchFamily="18" charset="0"/>
                <a:cs typeface="Times New Roman" pitchFamily="18" charset="0"/>
              </a:rPr>
            </a:b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S </a:t>
            </a:r>
            <a:endParaRPr lang="pt-BR" dirty="0">
              <a:latin typeface="Times New Roman" pitchFamily="18" charset="0"/>
              <a:cs typeface="Times New Roman" pitchFamily="18" charset="0"/>
            </a:endParaRPr>
          </a:p>
          <a:p>
            <a:pPr algn="l" rtl="0"/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|</a:t>
            </a:r>
            <a:r>
              <a:rPr lang="pt-BR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pt-BR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 U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3059832" y="3203684"/>
            <a:ext cx="303159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 if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else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הסבר מלבני 68"/>
          <p:cNvSpPr/>
          <p:nvPr/>
        </p:nvSpPr>
        <p:spPr>
          <a:xfrm>
            <a:off x="6012160" y="1484784"/>
            <a:ext cx="2160240" cy="432048"/>
          </a:xfrm>
          <a:prstGeom prst="wedgeRectCallout">
            <a:avLst>
              <a:gd name="adj1" fmla="val -90728"/>
              <a:gd name="adj2" fmla="val 6874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Matched statements</a:t>
            </a:r>
            <a:endParaRPr lang="he-IL" b="1" dirty="0" smtClean="0">
              <a:solidFill>
                <a:schemeClr val="accent1"/>
              </a:solidFill>
            </a:endParaRPr>
          </a:p>
        </p:txBody>
      </p:sp>
      <p:sp>
        <p:nvSpPr>
          <p:cNvPr id="73" name="הסבר מלבני 72"/>
          <p:cNvSpPr/>
          <p:nvPr/>
        </p:nvSpPr>
        <p:spPr>
          <a:xfrm>
            <a:off x="6012160" y="2348880"/>
            <a:ext cx="2376264" cy="432048"/>
          </a:xfrm>
          <a:prstGeom prst="wedgeRectCallout">
            <a:avLst>
              <a:gd name="adj1" fmla="val -91285"/>
              <a:gd name="adj2" fmla="val 561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Unmatched statements</a:t>
            </a:r>
            <a:endParaRPr lang="he-IL" b="1" dirty="0" smtClean="0">
              <a:solidFill>
                <a:schemeClr val="accent1"/>
              </a:solidFill>
            </a:endParaRPr>
          </a:p>
        </p:txBody>
      </p:sp>
      <p:grpSp>
        <p:nvGrpSpPr>
          <p:cNvPr id="79" name="קבוצה 78"/>
          <p:cNvGrpSpPr/>
          <p:nvPr/>
        </p:nvGrpSpPr>
        <p:grpSpPr>
          <a:xfrm>
            <a:off x="5148064" y="4293096"/>
            <a:ext cx="2808312" cy="2160240"/>
            <a:chOff x="5148064" y="4293096"/>
            <a:chExt cx="2808312" cy="2160240"/>
          </a:xfrm>
        </p:grpSpPr>
        <p:cxnSp>
          <p:nvCxnSpPr>
            <p:cNvPr id="75" name="מחבר ישר 74"/>
            <p:cNvCxnSpPr/>
            <p:nvPr/>
          </p:nvCxnSpPr>
          <p:spPr>
            <a:xfrm flipV="1">
              <a:off x="5148064" y="4365104"/>
              <a:ext cx="2736304" cy="20882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מחבר ישר 75"/>
            <p:cNvCxnSpPr/>
            <p:nvPr/>
          </p:nvCxnSpPr>
          <p:spPr>
            <a:xfrm flipH="1" flipV="1">
              <a:off x="5148064" y="4293096"/>
              <a:ext cx="2808312" cy="21602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4" descr="https://encrypted-tbn1.gstatic.com/images?q=tbn:ANd9GcT_NfumM0CT3olSnj8P0F5INlshvqY2YBtmbQ6uuo4WHSpnX_f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740" y="0"/>
            <a:ext cx="597067" cy="774574"/>
          </a:xfrm>
          <a:prstGeom prst="rect">
            <a:avLst/>
          </a:prstGeom>
          <a:noFill/>
        </p:spPr>
      </p:pic>
      <p:sp>
        <p:nvSpPr>
          <p:cNvPr id="81" name="TextBox 80"/>
          <p:cNvSpPr txBox="1"/>
          <p:nvPr/>
        </p:nvSpPr>
        <p:spPr>
          <a:xfrm>
            <a:off x="8316416" y="764704"/>
            <a:ext cx="7681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p. 174</a:t>
            </a:r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Broad kinds of parsers 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Parsers for arbitrary grammars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sym typeface="Symbol" pitchFamily="18" charset="2"/>
              </a:rPr>
              <a:t>Earley’s</a:t>
            </a:r>
            <a:r>
              <a:rPr lang="en-US" sz="2000" dirty="0" smtClean="0">
                <a:sym typeface="Symbol" pitchFamily="18" charset="2"/>
              </a:rPr>
              <a:t> method, CYK method O(n</a:t>
            </a:r>
            <a:r>
              <a:rPr lang="en-US" sz="2000" baseline="30000" dirty="0" smtClean="0">
                <a:sym typeface="Symbol" pitchFamily="18" charset="2"/>
              </a:rPr>
              <a:t>3</a:t>
            </a:r>
            <a:r>
              <a:rPr lang="en-US" sz="2000" dirty="0" smtClean="0">
                <a:sym typeface="Symbol" pitchFamily="18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Not used in practice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Top-Down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Construct parse tree in a top-down matter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Find the leftmost derivation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Predictive: for every non-terminal and k-tokens </a:t>
            </a:r>
            <a:r>
              <a:rPr lang="en-US" sz="2000" b="1" dirty="0" smtClean="0">
                <a:sym typeface="Symbol" pitchFamily="18" charset="2"/>
              </a:rPr>
              <a:t>predict</a:t>
            </a:r>
            <a:r>
              <a:rPr lang="en-US" sz="2000" dirty="0" smtClean="0">
                <a:sym typeface="Symbol" pitchFamily="18" charset="2"/>
              </a:rPr>
              <a:t> the next production LL(k)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Preorder tree traversal</a:t>
            </a:r>
          </a:p>
          <a:p>
            <a:pPr>
              <a:lnSpc>
                <a:spcPct val="90000"/>
              </a:lnSpc>
            </a:pPr>
            <a:r>
              <a:rPr lang="en-US" sz="2400" dirty="0" smtClean="0">
                <a:sym typeface="Symbol" pitchFamily="18" charset="2"/>
              </a:rPr>
              <a:t>Bottom-Up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Construct parse tree in a bottom-up manner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Find the rightmost derivation in a reverse order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sym typeface="Symbol" pitchFamily="18" charset="2"/>
              </a:rPr>
              <a:t>For every potential right hand side and k-tokens decide when a production is found LR(k)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>
                <a:sym typeface="Symbol" pitchFamily="18" charset="2"/>
              </a:rPr>
              <a:t>Postorder</a:t>
            </a:r>
            <a:r>
              <a:rPr lang="en-US" sz="2000" dirty="0" smtClean="0">
                <a:sym typeface="Symbol" pitchFamily="18" charset="2"/>
              </a:rPr>
              <a:t> tree traversal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6489C5-3DB5-44A1-BC47-678D59E23D19}" type="slidenum">
              <a:rPr lang="he-IL" altLang="en-US" smtClean="0"/>
              <a:pPr/>
              <a:t>28</a:t>
            </a:fld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vs. bottom-up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</a:p>
          <a:p>
            <a:pPr lvl="1"/>
            <a:r>
              <a:rPr lang="en-US" dirty="0" smtClean="0"/>
              <a:t>Beginning with the start symbol, try to guess the productions to apply to end up at the user's program</a:t>
            </a:r>
          </a:p>
          <a:p>
            <a:r>
              <a:rPr lang="en-US" dirty="0" smtClean="0"/>
              <a:t>Bottom-up parsing</a:t>
            </a:r>
          </a:p>
          <a:p>
            <a:pPr lvl="1"/>
            <a:r>
              <a:rPr lang="en-US" dirty="0" smtClean="0"/>
              <a:t>Beginning with the user's program, try to apply productions in reverse to convert the program back into the start symbol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29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role of syntax analysis</a:t>
            </a:r>
          </a:p>
          <a:p>
            <a:r>
              <a:rPr lang="en-US" dirty="0" smtClean="0"/>
              <a:t>Context-free grammars</a:t>
            </a:r>
          </a:p>
          <a:p>
            <a:pPr lvl="1"/>
            <a:r>
              <a:rPr lang="en-US" dirty="0" smtClean="0"/>
              <a:t>Basic definitions</a:t>
            </a:r>
          </a:p>
          <a:p>
            <a:pPr lvl="1"/>
            <a:r>
              <a:rPr lang="en-US" dirty="0" smtClean="0"/>
              <a:t>Ambiguities</a:t>
            </a:r>
          </a:p>
          <a:p>
            <a:r>
              <a:rPr lang="en-US" dirty="0" smtClean="0"/>
              <a:t>Top-down parsing</a:t>
            </a:r>
          </a:p>
          <a:p>
            <a:pPr lvl="1"/>
            <a:r>
              <a:rPr lang="en-US" dirty="0" smtClean="0"/>
              <a:t>Predictive parsing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Next time: bottom-up parsing method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</a:t>
            </a:fld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30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40022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372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1" name="Rectangle 73"/>
          <p:cNvSpPr>
            <a:spLocks noChangeArrowheads="1"/>
          </p:cNvSpPr>
          <p:nvPr/>
        </p:nvSpPr>
        <p:spPr bwMode="auto">
          <a:xfrm>
            <a:off x="2628278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F</a:t>
            </a:r>
          </a:p>
        </p:txBody>
      </p:sp>
      <p:cxnSp>
        <p:nvCxnSpPr>
          <p:cNvPr id="12" name="AutoShape 75"/>
          <p:cNvCxnSpPr>
            <a:cxnSpLocks noChangeShapeType="1"/>
            <a:stCxn id="11" idx="2"/>
            <a:endCxn id="10" idx="0"/>
          </p:cNvCxnSpPr>
          <p:nvPr/>
        </p:nvCxnSpPr>
        <p:spPr bwMode="auto">
          <a:xfrm>
            <a:off x="2766391" y="5661248"/>
            <a:ext cx="0" cy="199256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  <a:endCxn id="9" idx="0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  <a:endCxn id="8" idx="0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2628278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18" name="AutoShape 75"/>
          <p:cNvCxnSpPr>
            <a:cxnSpLocks noChangeShapeType="1"/>
            <a:stCxn id="17" idx="2"/>
            <a:endCxn id="11" idx="0"/>
          </p:cNvCxnSpPr>
          <p:nvPr/>
        </p:nvCxnSpPr>
        <p:spPr bwMode="auto">
          <a:xfrm>
            <a:off x="2766391" y="5101952"/>
            <a:ext cx="0" cy="254496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20" name="AutoShape 75"/>
          <p:cNvCxnSpPr>
            <a:cxnSpLocks noChangeShapeType="1"/>
            <a:stCxn id="19" idx="2"/>
            <a:endCxn id="17" idx="0"/>
          </p:cNvCxnSpPr>
          <p:nvPr/>
        </p:nvCxnSpPr>
        <p:spPr bwMode="auto">
          <a:xfrm flipH="1">
            <a:off x="2766391" y="4597896"/>
            <a:ext cx="879738" cy="199256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1" name="AutoShape 75"/>
          <p:cNvCxnSpPr>
            <a:cxnSpLocks noChangeShapeType="1"/>
            <a:stCxn id="19" idx="2"/>
            <a:endCxn id="13" idx="0"/>
          </p:cNvCxnSpPr>
          <p:nvPr/>
        </p:nvCxnSpPr>
        <p:spPr bwMode="auto">
          <a:xfrm>
            <a:off x="3646129" y="4597896"/>
            <a:ext cx="892119" cy="758552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2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23" name="AutoShape 75"/>
          <p:cNvCxnSpPr>
            <a:cxnSpLocks noChangeShapeType="1"/>
            <a:stCxn id="22" idx="2"/>
            <a:endCxn id="19" idx="0"/>
          </p:cNvCxnSpPr>
          <p:nvPr/>
        </p:nvCxnSpPr>
        <p:spPr bwMode="auto">
          <a:xfrm>
            <a:off x="3646129" y="4021832"/>
            <a:ext cx="0" cy="271264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4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25" name="AutoShape 75"/>
          <p:cNvCxnSpPr>
            <a:cxnSpLocks noChangeShapeType="1"/>
            <a:stCxn id="24" idx="2"/>
            <a:endCxn id="15" idx="0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6" name="AutoShape 75"/>
          <p:cNvCxnSpPr>
            <a:cxnSpLocks noChangeShapeType="1"/>
            <a:stCxn id="19" idx="2"/>
            <a:endCxn id="6" idx="0"/>
          </p:cNvCxnSpPr>
          <p:nvPr/>
        </p:nvCxnSpPr>
        <p:spPr bwMode="auto">
          <a:xfrm flipH="1">
            <a:off x="3646128" y="4597896"/>
            <a:ext cx="1" cy="1262608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7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28" name="AutoShape 75"/>
          <p:cNvCxnSpPr>
            <a:cxnSpLocks noChangeShapeType="1"/>
            <a:stCxn id="27" idx="2"/>
            <a:endCxn id="22" idx="0"/>
          </p:cNvCxnSpPr>
          <p:nvPr/>
        </p:nvCxnSpPr>
        <p:spPr bwMode="auto">
          <a:xfrm flipH="1">
            <a:off x="3646129" y="3445768"/>
            <a:ext cx="1748565" cy="271264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9" name="AutoShape 75"/>
          <p:cNvCxnSpPr>
            <a:cxnSpLocks noChangeShapeType="1"/>
            <a:stCxn id="27" idx="2"/>
            <a:endCxn id="24" idx="0"/>
          </p:cNvCxnSpPr>
          <p:nvPr/>
        </p:nvCxnSpPr>
        <p:spPr bwMode="auto">
          <a:xfrm>
            <a:off x="5394694" y="3445768"/>
            <a:ext cx="908289" cy="1348407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0" name="AutoShape 75"/>
          <p:cNvCxnSpPr>
            <a:cxnSpLocks noChangeShapeType="1"/>
            <a:stCxn id="27" idx="2"/>
            <a:endCxn id="7" idx="0"/>
          </p:cNvCxnSpPr>
          <p:nvPr/>
        </p:nvCxnSpPr>
        <p:spPr bwMode="auto">
          <a:xfrm flipH="1">
            <a:off x="5394693" y="3445768"/>
            <a:ext cx="1" cy="2414736"/>
          </a:xfrm>
          <a:prstGeom prst="straightConnector1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31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36" name="הסבר מלבני 35"/>
          <p:cNvSpPr/>
          <p:nvPr/>
        </p:nvSpPr>
        <p:spPr>
          <a:xfrm>
            <a:off x="4067944" y="1340768"/>
            <a:ext cx="1728192" cy="1080120"/>
          </a:xfrm>
          <a:prstGeom prst="wedgeRectCallout">
            <a:avLst>
              <a:gd name="adj1" fmla="val -210881"/>
              <a:gd name="adj2" fmla="val -20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We need this rule to get the *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37" name="Text Box 53"/>
          <p:cNvSpPr txBox="1">
            <a:spLocks noChangeArrowheads="1"/>
          </p:cNvSpPr>
          <p:nvPr/>
        </p:nvSpPr>
        <p:spPr bwMode="auto">
          <a:xfrm>
            <a:off x="351413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58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E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32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E</a:t>
            </a:r>
            <a:endParaRPr lang="en-US" sz="1400" b="1" dirty="0"/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T</a:t>
            </a:r>
            <a:endParaRPr lang="en-US" sz="1400" b="1" dirty="0"/>
          </a:p>
        </p:txBody>
      </p: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44" name="AutoShape 75"/>
          <p:cNvCxnSpPr>
            <a:cxnSpLocks noChangeShapeType="1"/>
            <a:stCxn id="43" idx="2"/>
            <a:endCxn id="38" idx="0"/>
          </p:cNvCxnSpPr>
          <p:nvPr/>
        </p:nvCxnSpPr>
        <p:spPr bwMode="auto">
          <a:xfrm flipH="1">
            <a:off x="3646129" y="3445768"/>
            <a:ext cx="1748565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45" name="AutoShape 75"/>
          <p:cNvCxnSpPr>
            <a:cxnSpLocks noChangeShapeType="1"/>
            <a:stCxn id="43" idx="2"/>
            <a:endCxn id="40" idx="0"/>
          </p:cNvCxnSpPr>
          <p:nvPr/>
        </p:nvCxnSpPr>
        <p:spPr bwMode="auto">
          <a:xfrm>
            <a:off x="5394694" y="3445768"/>
            <a:ext cx="908289" cy="134840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46" name="AutoShape 75"/>
          <p:cNvCxnSpPr>
            <a:cxnSpLocks noChangeShapeType="1"/>
            <a:stCxn id="43" idx="2"/>
            <a:endCxn id="17" idx="0"/>
          </p:cNvCxnSpPr>
          <p:nvPr/>
        </p:nvCxnSpPr>
        <p:spPr bwMode="auto">
          <a:xfrm flipH="1">
            <a:off x="5394693" y="3445768"/>
            <a:ext cx="1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33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1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1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1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/>
              <a:t>F</a:t>
            </a:r>
          </a:p>
        </p:txBody>
      </p:sp>
      <p:sp>
        <p:nvSpPr>
          <p:cNvPr id="30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T</a:t>
            </a:r>
            <a:endParaRPr lang="en-US" sz="1400" b="1" dirty="0"/>
          </a:p>
        </p:txBody>
      </p: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39" name="AutoShape 75"/>
          <p:cNvCxnSpPr>
            <a:cxnSpLocks noChangeShapeType="1"/>
            <a:stCxn id="38" idx="2"/>
            <a:endCxn id="30" idx="0"/>
          </p:cNvCxnSpPr>
          <p:nvPr/>
        </p:nvCxnSpPr>
        <p:spPr bwMode="auto">
          <a:xfrm>
            <a:off x="3646129" y="4021832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41" name="AutoShape 75"/>
          <p:cNvCxnSpPr>
            <a:cxnSpLocks noChangeShapeType="1"/>
            <a:stCxn id="40" idx="2"/>
            <a:endCxn id="25" idx="0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3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44" name="AutoShape 75"/>
          <p:cNvCxnSpPr>
            <a:cxnSpLocks noChangeShapeType="1"/>
            <a:stCxn id="43" idx="2"/>
            <a:endCxn id="38" idx="0"/>
          </p:cNvCxnSpPr>
          <p:nvPr/>
        </p:nvCxnSpPr>
        <p:spPr bwMode="auto">
          <a:xfrm flipH="1">
            <a:off x="3646129" y="3445768"/>
            <a:ext cx="1748565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45" name="AutoShape 75"/>
          <p:cNvCxnSpPr>
            <a:cxnSpLocks noChangeShapeType="1"/>
            <a:stCxn id="43" idx="2"/>
            <a:endCxn id="40" idx="0"/>
          </p:cNvCxnSpPr>
          <p:nvPr/>
        </p:nvCxnSpPr>
        <p:spPr bwMode="auto">
          <a:xfrm>
            <a:off x="5394694" y="3445768"/>
            <a:ext cx="908289" cy="134840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46" name="AutoShape 75"/>
          <p:cNvCxnSpPr>
            <a:cxnSpLocks noChangeShapeType="1"/>
            <a:stCxn id="43" idx="2"/>
            <a:endCxn id="17" idx="0"/>
          </p:cNvCxnSpPr>
          <p:nvPr/>
        </p:nvCxnSpPr>
        <p:spPr bwMode="auto">
          <a:xfrm flipH="1">
            <a:off x="5394693" y="3445768"/>
            <a:ext cx="1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34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21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23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4" name="Rectangle 69"/>
          <p:cNvSpPr>
            <a:spLocks noChangeArrowheads="1"/>
          </p:cNvSpPr>
          <p:nvPr/>
        </p:nvSpPr>
        <p:spPr bwMode="auto">
          <a:xfrm>
            <a:off x="440022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6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9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/>
              <a:t>F</a:t>
            </a:r>
          </a:p>
        </p:txBody>
      </p:sp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/>
              <a:t>F</a:t>
            </a:r>
          </a:p>
        </p:txBody>
      </p:sp>
      <p:cxnSp>
        <p:nvCxnSpPr>
          <p:cNvPr id="33" name="AutoShape 75"/>
          <p:cNvCxnSpPr>
            <a:cxnSpLocks noChangeShapeType="1"/>
            <a:stCxn id="32" idx="2"/>
            <a:endCxn id="23" idx="0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4" name="Rectangle 73"/>
          <p:cNvSpPr>
            <a:spLocks noChangeArrowheads="1"/>
          </p:cNvSpPr>
          <p:nvPr/>
        </p:nvSpPr>
        <p:spPr bwMode="auto">
          <a:xfrm>
            <a:off x="2627784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T</a:t>
            </a:r>
            <a:endParaRPr lang="en-US" sz="1400" b="1" dirty="0"/>
          </a:p>
        </p:txBody>
      </p:sp>
      <p:sp>
        <p:nvSpPr>
          <p:cNvPr id="36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37" name="AutoShape 75"/>
          <p:cNvCxnSpPr>
            <a:cxnSpLocks noChangeShapeType="1"/>
            <a:stCxn id="36" idx="2"/>
            <a:endCxn id="34" idx="0"/>
          </p:cNvCxnSpPr>
          <p:nvPr/>
        </p:nvCxnSpPr>
        <p:spPr bwMode="auto">
          <a:xfrm flipH="1">
            <a:off x="2765897" y="4597896"/>
            <a:ext cx="880232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42" name="AutoShape 75"/>
          <p:cNvCxnSpPr>
            <a:cxnSpLocks noChangeShapeType="1"/>
            <a:stCxn id="36" idx="2"/>
            <a:endCxn id="29" idx="0"/>
          </p:cNvCxnSpPr>
          <p:nvPr/>
        </p:nvCxnSpPr>
        <p:spPr bwMode="auto">
          <a:xfrm>
            <a:off x="3646129" y="4597896"/>
            <a:ext cx="892119" cy="758552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7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48" name="AutoShape 75"/>
          <p:cNvCxnSpPr>
            <a:cxnSpLocks noChangeShapeType="1"/>
            <a:stCxn id="47" idx="2"/>
            <a:endCxn id="36" idx="0"/>
          </p:cNvCxnSpPr>
          <p:nvPr/>
        </p:nvCxnSpPr>
        <p:spPr bwMode="auto">
          <a:xfrm>
            <a:off x="3646129" y="4021832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9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50" name="AutoShape 75"/>
          <p:cNvCxnSpPr>
            <a:cxnSpLocks noChangeShapeType="1"/>
            <a:stCxn id="49" idx="2"/>
            <a:endCxn id="32" idx="0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1" name="AutoShape 75"/>
          <p:cNvCxnSpPr>
            <a:cxnSpLocks noChangeShapeType="1"/>
            <a:stCxn id="36" idx="2"/>
            <a:endCxn id="21" idx="0"/>
          </p:cNvCxnSpPr>
          <p:nvPr/>
        </p:nvCxnSpPr>
        <p:spPr bwMode="auto">
          <a:xfrm flipH="1">
            <a:off x="3646128" y="4597896"/>
            <a:ext cx="1" cy="126260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52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53" name="AutoShape 75"/>
          <p:cNvCxnSpPr>
            <a:cxnSpLocks noChangeShapeType="1"/>
            <a:stCxn id="52" idx="2"/>
            <a:endCxn id="47" idx="0"/>
          </p:cNvCxnSpPr>
          <p:nvPr/>
        </p:nvCxnSpPr>
        <p:spPr bwMode="auto">
          <a:xfrm flipH="1">
            <a:off x="3646129" y="3445768"/>
            <a:ext cx="1748565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4" name="AutoShape 75"/>
          <p:cNvCxnSpPr>
            <a:cxnSpLocks noChangeShapeType="1"/>
            <a:stCxn id="52" idx="2"/>
            <a:endCxn id="49" idx="0"/>
          </p:cNvCxnSpPr>
          <p:nvPr/>
        </p:nvCxnSpPr>
        <p:spPr bwMode="auto">
          <a:xfrm>
            <a:off x="5394694" y="3445768"/>
            <a:ext cx="908289" cy="134840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5" name="AutoShape 75"/>
          <p:cNvCxnSpPr>
            <a:cxnSpLocks noChangeShapeType="1"/>
            <a:stCxn id="52" idx="2"/>
            <a:endCxn id="22" idx="0"/>
          </p:cNvCxnSpPr>
          <p:nvPr/>
        </p:nvCxnSpPr>
        <p:spPr bwMode="auto">
          <a:xfrm flipH="1">
            <a:off x="5394693" y="3445768"/>
            <a:ext cx="1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35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440022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2628372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Rectangle 73"/>
          <p:cNvSpPr>
            <a:spLocks noChangeArrowheads="1"/>
          </p:cNvSpPr>
          <p:nvPr/>
        </p:nvSpPr>
        <p:spPr bwMode="auto">
          <a:xfrm>
            <a:off x="2628278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/>
              <a:t>F</a:t>
            </a:r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43" name="AutoShape 75"/>
          <p:cNvCxnSpPr>
            <a:cxnSpLocks noChangeShapeType="1"/>
            <a:stCxn id="41" idx="2"/>
            <a:endCxn id="35" idx="0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4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45" name="AutoShape 75"/>
          <p:cNvCxnSpPr>
            <a:cxnSpLocks noChangeShapeType="1"/>
            <a:stCxn id="44" idx="2"/>
            <a:endCxn id="30" idx="0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6" name="Rectangle 73"/>
          <p:cNvSpPr>
            <a:spLocks noChangeArrowheads="1"/>
          </p:cNvSpPr>
          <p:nvPr/>
        </p:nvSpPr>
        <p:spPr bwMode="auto">
          <a:xfrm>
            <a:off x="2628278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56" name="AutoShape 75"/>
          <p:cNvCxnSpPr>
            <a:cxnSpLocks noChangeShapeType="1"/>
            <a:stCxn id="46" idx="2"/>
            <a:endCxn id="39" idx="0"/>
          </p:cNvCxnSpPr>
          <p:nvPr/>
        </p:nvCxnSpPr>
        <p:spPr bwMode="auto">
          <a:xfrm>
            <a:off x="2766391" y="5101952"/>
            <a:ext cx="0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57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58" name="AutoShape 75"/>
          <p:cNvCxnSpPr>
            <a:cxnSpLocks noChangeShapeType="1"/>
            <a:stCxn id="57" idx="2"/>
            <a:endCxn id="46" idx="0"/>
          </p:cNvCxnSpPr>
          <p:nvPr/>
        </p:nvCxnSpPr>
        <p:spPr bwMode="auto">
          <a:xfrm flipH="1">
            <a:off x="2766391" y="4597896"/>
            <a:ext cx="879738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9" name="AutoShape 75"/>
          <p:cNvCxnSpPr>
            <a:cxnSpLocks noChangeShapeType="1"/>
            <a:stCxn id="57" idx="2"/>
            <a:endCxn id="41" idx="0"/>
          </p:cNvCxnSpPr>
          <p:nvPr/>
        </p:nvCxnSpPr>
        <p:spPr bwMode="auto">
          <a:xfrm>
            <a:off x="3646129" y="4597896"/>
            <a:ext cx="892119" cy="758552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0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61" name="AutoShape 75"/>
          <p:cNvCxnSpPr>
            <a:cxnSpLocks noChangeShapeType="1"/>
            <a:stCxn id="60" idx="2"/>
            <a:endCxn id="57" idx="0"/>
          </p:cNvCxnSpPr>
          <p:nvPr/>
        </p:nvCxnSpPr>
        <p:spPr bwMode="auto">
          <a:xfrm>
            <a:off x="3646129" y="4021832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63" name="AutoShape 75"/>
          <p:cNvCxnSpPr>
            <a:cxnSpLocks noChangeShapeType="1"/>
            <a:stCxn id="62" idx="2"/>
            <a:endCxn id="44" idx="0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4" name="AutoShape 75"/>
          <p:cNvCxnSpPr>
            <a:cxnSpLocks noChangeShapeType="1"/>
            <a:stCxn id="57" idx="2"/>
            <a:endCxn id="27" idx="0"/>
          </p:cNvCxnSpPr>
          <p:nvPr/>
        </p:nvCxnSpPr>
        <p:spPr bwMode="auto">
          <a:xfrm flipH="1">
            <a:off x="3646128" y="4597896"/>
            <a:ext cx="1" cy="126260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5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66" name="AutoShape 75"/>
          <p:cNvCxnSpPr>
            <a:cxnSpLocks noChangeShapeType="1"/>
            <a:stCxn id="65" idx="2"/>
            <a:endCxn id="60" idx="0"/>
          </p:cNvCxnSpPr>
          <p:nvPr/>
        </p:nvCxnSpPr>
        <p:spPr bwMode="auto">
          <a:xfrm flipH="1">
            <a:off x="3646129" y="3445768"/>
            <a:ext cx="1748565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7" name="AutoShape 75"/>
          <p:cNvCxnSpPr>
            <a:cxnSpLocks noChangeShapeType="1"/>
            <a:stCxn id="65" idx="2"/>
            <a:endCxn id="62" idx="0"/>
          </p:cNvCxnSpPr>
          <p:nvPr/>
        </p:nvCxnSpPr>
        <p:spPr bwMode="auto">
          <a:xfrm>
            <a:off x="5394694" y="3445768"/>
            <a:ext cx="908289" cy="134840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8" name="AutoShape 75"/>
          <p:cNvCxnSpPr>
            <a:cxnSpLocks noChangeShapeType="1"/>
            <a:stCxn id="65" idx="2"/>
            <a:endCxn id="28" idx="0"/>
          </p:cNvCxnSpPr>
          <p:nvPr/>
        </p:nvCxnSpPr>
        <p:spPr bwMode="auto">
          <a:xfrm flipH="1">
            <a:off x="5394693" y="3445768"/>
            <a:ext cx="1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Top-down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36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27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8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30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5" name="Rectangle 69"/>
          <p:cNvSpPr>
            <a:spLocks noChangeArrowheads="1"/>
          </p:cNvSpPr>
          <p:nvPr/>
        </p:nvSpPr>
        <p:spPr bwMode="auto">
          <a:xfrm>
            <a:off x="440022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38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9" name="Rectangle 73"/>
          <p:cNvSpPr>
            <a:spLocks noChangeArrowheads="1"/>
          </p:cNvSpPr>
          <p:nvPr/>
        </p:nvSpPr>
        <p:spPr bwMode="auto">
          <a:xfrm>
            <a:off x="2628772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/>
              <a:t>F</a:t>
            </a:r>
          </a:p>
        </p:txBody>
      </p:sp>
      <p:cxnSp>
        <p:nvCxnSpPr>
          <p:cNvPr id="40" name="AutoShape 75"/>
          <p:cNvCxnSpPr>
            <a:cxnSpLocks noChangeShapeType="1"/>
            <a:stCxn id="39" idx="2"/>
            <a:endCxn id="38" idx="0"/>
          </p:cNvCxnSpPr>
          <p:nvPr/>
        </p:nvCxnSpPr>
        <p:spPr bwMode="auto">
          <a:xfrm>
            <a:off x="2766885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43" name="AutoShape 75"/>
          <p:cNvCxnSpPr>
            <a:cxnSpLocks noChangeShapeType="1"/>
            <a:stCxn id="41" idx="2"/>
            <a:endCxn id="35" idx="0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4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45" name="AutoShape 75"/>
          <p:cNvCxnSpPr>
            <a:cxnSpLocks noChangeShapeType="1"/>
            <a:stCxn id="44" idx="2"/>
            <a:endCxn id="30" idx="0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46" name="Rectangle 73"/>
          <p:cNvSpPr>
            <a:spLocks noChangeArrowheads="1"/>
          </p:cNvSpPr>
          <p:nvPr/>
        </p:nvSpPr>
        <p:spPr bwMode="auto">
          <a:xfrm>
            <a:off x="2627784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56" name="AutoShape 75"/>
          <p:cNvCxnSpPr>
            <a:cxnSpLocks noChangeShapeType="1"/>
            <a:stCxn id="46" idx="2"/>
            <a:endCxn id="39" idx="0"/>
          </p:cNvCxnSpPr>
          <p:nvPr/>
        </p:nvCxnSpPr>
        <p:spPr bwMode="auto">
          <a:xfrm>
            <a:off x="2765897" y="5101952"/>
            <a:ext cx="988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57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58" name="AutoShape 75"/>
          <p:cNvCxnSpPr>
            <a:cxnSpLocks noChangeShapeType="1"/>
            <a:stCxn id="57" idx="2"/>
            <a:endCxn id="46" idx="0"/>
          </p:cNvCxnSpPr>
          <p:nvPr/>
        </p:nvCxnSpPr>
        <p:spPr bwMode="auto">
          <a:xfrm flipH="1">
            <a:off x="2765897" y="4597896"/>
            <a:ext cx="880232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9" name="AutoShape 75"/>
          <p:cNvCxnSpPr>
            <a:cxnSpLocks noChangeShapeType="1"/>
            <a:stCxn id="57" idx="2"/>
            <a:endCxn id="41" idx="0"/>
          </p:cNvCxnSpPr>
          <p:nvPr/>
        </p:nvCxnSpPr>
        <p:spPr bwMode="auto">
          <a:xfrm>
            <a:off x="3646129" y="4597896"/>
            <a:ext cx="892119" cy="758552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0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61" name="AutoShape 75"/>
          <p:cNvCxnSpPr>
            <a:cxnSpLocks noChangeShapeType="1"/>
            <a:stCxn id="60" idx="2"/>
            <a:endCxn id="57" idx="0"/>
          </p:cNvCxnSpPr>
          <p:nvPr/>
        </p:nvCxnSpPr>
        <p:spPr bwMode="auto">
          <a:xfrm>
            <a:off x="3646129" y="4021832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2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63" name="AutoShape 75"/>
          <p:cNvCxnSpPr>
            <a:cxnSpLocks noChangeShapeType="1"/>
            <a:stCxn id="62" idx="2"/>
            <a:endCxn id="44" idx="0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4" name="AutoShape 75"/>
          <p:cNvCxnSpPr>
            <a:cxnSpLocks noChangeShapeType="1"/>
            <a:stCxn id="57" idx="2"/>
            <a:endCxn id="27" idx="0"/>
          </p:cNvCxnSpPr>
          <p:nvPr/>
        </p:nvCxnSpPr>
        <p:spPr bwMode="auto">
          <a:xfrm flipH="1">
            <a:off x="3646128" y="4597896"/>
            <a:ext cx="1" cy="126260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5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66" name="AutoShape 75"/>
          <p:cNvCxnSpPr>
            <a:cxnSpLocks noChangeShapeType="1"/>
            <a:stCxn id="65" idx="2"/>
            <a:endCxn id="60" idx="0"/>
          </p:cNvCxnSpPr>
          <p:nvPr/>
        </p:nvCxnSpPr>
        <p:spPr bwMode="auto">
          <a:xfrm flipH="1">
            <a:off x="3646129" y="3445768"/>
            <a:ext cx="1748565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7" name="AutoShape 75"/>
          <p:cNvCxnSpPr>
            <a:cxnSpLocks noChangeShapeType="1"/>
            <a:stCxn id="65" idx="2"/>
            <a:endCxn id="62" idx="0"/>
          </p:cNvCxnSpPr>
          <p:nvPr/>
        </p:nvCxnSpPr>
        <p:spPr bwMode="auto">
          <a:xfrm>
            <a:off x="5394694" y="3445768"/>
            <a:ext cx="908289" cy="134840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8" name="AutoShape 75"/>
          <p:cNvCxnSpPr>
            <a:cxnSpLocks noChangeShapeType="1"/>
            <a:stCxn id="65" idx="2"/>
            <a:endCxn id="28" idx="0"/>
          </p:cNvCxnSpPr>
          <p:nvPr/>
        </p:nvCxnSpPr>
        <p:spPr bwMode="auto">
          <a:xfrm flipH="1">
            <a:off x="5394693" y="3445768"/>
            <a:ext cx="1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37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38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39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bigger picture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>
            <a:normAutofit/>
          </a:bodyPr>
          <a:lstStyle/>
          <a:p>
            <a:r>
              <a:rPr lang="en-US" dirty="0" smtClean="0"/>
              <a:t>Compilers include different kinds of program analyses each further constrains the set of legal programs</a:t>
            </a:r>
          </a:p>
          <a:p>
            <a:pPr lvl="1"/>
            <a:r>
              <a:rPr lang="en-US" dirty="0" smtClean="0"/>
              <a:t>Lexical constraints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Syntax constraints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Semantic constraints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“Logical” constraints</a:t>
            </a:r>
            <a:br>
              <a:rPr lang="en-US" dirty="0" smtClean="0"/>
            </a:br>
            <a:r>
              <a:rPr lang="en-US" sz="2000" dirty="0" smtClean="0"/>
              <a:t>(Verifying Compiler grand challenge)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</a:t>
            </a:fld>
            <a:endParaRPr lang="he-IL"/>
          </a:p>
        </p:txBody>
      </p:sp>
      <p:sp>
        <p:nvSpPr>
          <p:cNvPr id="6" name="הסבר מלבני 5"/>
          <p:cNvSpPr/>
          <p:nvPr/>
        </p:nvSpPr>
        <p:spPr>
          <a:xfrm>
            <a:off x="5364088" y="2420888"/>
            <a:ext cx="3600400" cy="504056"/>
          </a:xfrm>
          <a:prstGeom prst="wedgeRectCallout">
            <a:avLst>
              <a:gd name="adj1" fmla="val -87839"/>
              <a:gd name="adj2" fmla="val 717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Program consists of legal tokens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הסבר מלבני 7"/>
          <p:cNvSpPr/>
          <p:nvPr/>
        </p:nvSpPr>
        <p:spPr>
          <a:xfrm>
            <a:off x="5364088" y="3092963"/>
            <a:ext cx="3600400" cy="720080"/>
          </a:xfrm>
          <a:prstGeom prst="wedgeRectCallout">
            <a:avLst>
              <a:gd name="adj1" fmla="val -88327"/>
              <a:gd name="adj2" fmla="val 679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Program included in a given context-free language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10" name="הסבר מלבני 9"/>
          <p:cNvSpPr/>
          <p:nvPr/>
        </p:nvSpPr>
        <p:spPr>
          <a:xfrm>
            <a:off x="5364088" y="3981062"/>
            <a:ext cx="3600400" cy="1008112"/>
          </a:xfrm>
          <a:prstGeom prst="wedgeRectCallout">
            <a:avLst>
              <a:gd name="adj1" fmla="val -77962"/>
              <a:gd name="adj2" fmla="val 420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Type checking, legal inheritance graph, variables initialized before used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11" name="הסבר מלבני 10"/>
          <p:cNvSpPr/>
          <p:nvPr/>
        </p:nvSpPr>
        <p:spPr>
          <a:xfrm>
            <a:off x="5364088" y="5157192"/>
            <a:ext cx="3600400" cy="1152128"/>
          </a:xfrm>
          <a:prstGeom prst="wedgeRectCallout">
            <a:avLst>
              <a:gd name="adj1" fmla="val -79257"/>
              <a:gd name="adj2" fmla="val 11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Memory safety: null dereference, array-out-of-bounds access, data races, assertion violation</a:t>
            </a:r>
            <a:endParaRPr lang="he-IL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40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T</a:t>
            </a:r>
            <a:endParaRPr lang="en-US" sz="1400" b="1" dirty="0"/>
          </a:p>
        </p:txBody>
      </p:sp>
      <p:cxnSp>
        <p:nvCxnSpPr>
          <p:cNvPr id="18" name="AutoShape 75"/>
          <p:cNvCxnSpPr>
            <a:cxnSpLocks noChangeShapeType="1"/>
            <a:stCxn id="17" idx="2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41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18" name="AutoShape 75"/>
          <p:cNvCxnSpPr>
            <a:cxnSpLocks noChangeShapeType="1"/>
            <a:stCxn id="17" idx="2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2628772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/>
              <a:t>F</a:t>
            </a:r>
          </a:p>
        </p:txBody>
      </p:sp>
      <p:cxnSp>
        <p:nvCxnSpPr>
          <p:cNvPr id="20" name="AutoShape 75"/>
          <p:cNvCxnSpPr>
            <a:cxnSpLocks noChangeShapeType="1"/>
            <a:stCxn id="19" idx="2"/>
          </p:cNvCxnSpPr>
          <p:nvPr/>
        </p:nvCxnSpPr>
        <p:spPr bwMode="auto">
          <a:xfrm>
            <a:off x="2766885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42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18" name="AutoShape 75"/>
          <p:cNvCxnSpPr>
            <a:cxnSpLocks noChangeShapeType="1"/>
            <a:stCxn id="17" idx="2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2628772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20" name="AutoShape 75"/>
          <p:cNvCxnSpPr>
            <a:cxnSpLocks noChangeShapeType="1"/>
            <a:stCxn id="19" idx="2"/>
          </p:cNvCxnSpPr>
          <p:nvPr/>
        </p:nvCxnSpPr>
        <p:spPr bwMode="auto">
          <a:xfrm>
            <a:off x="2766885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2627784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T</a:t>
            </a:r>
            <a:endParaRPr lang="en-US" sz="1400" b="1" dirty="0"/>
          </a:p>
        </p:txBody>
      </p:sp>
      <p:cxnSp>
        <p:nvCxnSpPr>
          <p:cNvPr id="26" name="AutoShape 75"/>
          <p:cNvCxnSpPr>
            <a:cxnSpLocks noChangeShapeType="1"/>
            <a:stCxn id="25" idx="2"/>
          </p:cNvCxnSpPr>
          <p:nvPr/>
        </p:nvCxnSpPr>
        <p:spPr bwMode="auto">
          <a:xfrm>
            <a:off x="2765897" y="5101952"/>
            <a:ext cx="988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43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18" name="AutoShape 75"/>
          <p:cNvCxnSpPr>
            <a:cxnSpLocks noChangeShapeType="1"/>
            <a:stCxn id="17" idx="2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2628772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20" name="AutoShape 75"/>
          <p:cNvCxnSpPr>
            <a:cxnSpLocks noChangeShapeType="1"/>
            <a:stCxn id="19" idx="2"/>
          </p:cNvCxnSpPr>
          <p:nvPr/>
        </p:nvCxnSpPr>
        <p:spPr bwMode="auto">
          <a:xfrm>
            <a:off x="2766885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T</a:t>
            </a:r>
            <a:endParaRPr lang="en-US" sz="1400" b="1" dirty="0"/>
          </a:p>
        </p:txBody>
      </p:sp>
      <p:cxnSp>
        <p:nvCxnSpPr>
          <p:cNvPr id="22" name="AutoShape 75"/>
          <p:cNvCxnSpPr>
            <a:cxnSpLocks noChangeShapeType="1"/>
            <a:stCxn id="21" idx="2"/>
          </p:cNvCxnSpPr>
          <p:nvPr/>
        </p:nvCxnSpPr>
        <p:spPr bwMode="auto">
          <a:xfrm flipH="1">
            <a:off x="2765897" y="4597896"/>
            <a:ext cx="880232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3" name="AutoShape 75"/>
          <p:cNvCxnSpPr>
            <a:cxnSpLocks noChangeShapeType="1"/>
            <a:stCxn id="21" idx="2"/>
          </p:cNvCxnSpPr>
          <p:nvPr/>
        </p:nvCxnSpPr>
        <p:spPr bwMode="auto">
          <a:xfrm>
            <a:off x="3646129" y="4597896"/>
            <a:ext cx="892119" cy="758552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4" name="AutoShape 75"/>
          <p:cNvCxnSpPr>
            <a:cxnSpLocks noChangeShapeType="1"/>
            <a:stCxn id="21" idx="2"/>
          </p:cNvCxnSpPr>
          <p:nvPr/>
        </p:nvCxnSpPr>
        <p:spPr bwMode="auto">
          <a:xfrm flipH="1">
            <a:off x="3646128" y="4597896"/>
            <a:ext cx="1" cy="126260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2627784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26" name="AutoShape 75"/>
          <p:cNvCxnSpPr>
            <a:cxnSpLocks noChangeShapeType="1"/>
            <a:stCxn id="25" idx="2"/>
          </p:cNvCxnSpPr>
          <p:nvPr/>
        </p:nvCxnSpPr>
        <p:spPr bwMode="auto">
          <a:xfrm>
            <a:off x="2765897" y="5101952"/>
            <a:ext cx="988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44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18" name="AutoShape 75"/>
          <p:cNvCxnSpPr>
            <a:cxnSpLocks noChangeShapeType="1"/>
            <a:stCxn id="17" idx="2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2628772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20" name="AutoShape 75"/>
          <p:cNvCxnSpPr>
            <a:cxnSpLocks noChangeShapeType="1"/>
            <a:stCxn id="19" idx="2"/>
          </p:cNvCxnSpPr>
          <p:nvPr/>
        </p:nvCxnSpPr>
        <p:spPr bwMode="auto">
          <a:xfrm>
            <a:off x="2766885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22" name="AutoShape 75"/>
          <p:cNvCxnSpPr>
            <a:cxnSpLocks noChangeShapeType="1"/>
            <a:stCxn id="21" idx="2"/>
          </p:cNvCxnSpPr>
          <p:nvPr/>
        </p:nvCxnSpPr>
        <p:spPr bwMode="auto">
          <a:xfrm flipH="1">
            <a:off x="2765897" y="4597896"/>
            <a:ext cx="880232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3" name="AutoShape 75"/>
          <p:cNvCxnSpPr>
            <a:cxnSpLocks noChangeShapeType="1"/>
            <a:stCxn id="21" idx="2"/>
          </p:cNvCxnSpPr>
          <p:nvPr/>
        </p:nvCxnSpPr>
        <p:spPr bwMode="auto">
          <a:xfrm>
            <a:off x="3646129" y="4597896"/>
            <a:ext cx="892119" cy="758552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4" name="AutoShape 75"/>
          <p:cNvCxnSpPr>
            <a:cxnSpLocks noChangeShapeType="1"/>
            <a:stCxn id="21" idx="2"/>
          </p:cNvCxnSpPr>
          <p:nvPr/>
        </p:nvCxnSpPr>
        <p:spPr bwMode="auto">
          <a:xfrm flipH="1">
            <a:off x="3646128" y="4597896"/>
            <a:ext cx="1" cy="126260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2627784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26" name="AutoShape 75"/>
          <p:cNvCxnSpPr>
            <a:cxnSpLocks noChangeShapeType="1"/>
            <a:stCxn id="25" idx="2"/>
          </p:cNvCxnSpPr>
          <p:nvPr/>
        </p:nvCxnSpPr>
        <p:spPr bwMode="auto">
          <a:xfrm>
            <a:off x="2765897" y="5101952"/>
            <a:ext cx="988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1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E</a:t>
            </a:r>
            <a:endParaRPr lang="en-US" sz="1400" b="1" dirty="0"/>
          </a:p>
        </p:txBody>
      </p:sp>
      <p:cxnSp>
        <p:nvCxnSpPr>
          <p:cNvPr id="32" name="AutoShape 75"/>
          <p:cNvCxnSpPr>
            <a:cxnSpLocks noChangeShapeType="1"/>
            <a:stCxn id="31" idx="2"/>
          </p:cNvCxnSpPr>
          <p:nvPr/>
        </p:nvCxnSpPr>
        <p:spPr bwMode="auto">
          <a:xfrm>
            <a:off x="3646129" y="4021832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Bottom-up parsing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45</a:t>
            </a:fld>
            <a:endParaRPr lang="he-IL" dirty="0"/>
          </a:p>
        </p:txBody>
      </p:sp>
      <p:sp>
        <p:nvSpPr>
          <p:cNvPr id="5" name="Text Box 48"/>
          <p:cNvSpPr txBox="1">
            <a:spLocks noChangeArrowheads="1"/>
          </p:cNvSpPr>
          <p:nvPr/>
        </p:nvSpPr>
        <p:spPr bwMode="auto">
          <a:xfrm>
            <a:off x="179512" y="1196752"/>
            <a:ext cx="2735263" cy="22891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algn="l" rtl="0" eaLnBrk="0" hangingPunct="0"/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Unambiguous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grammar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F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id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num</a:t>
            </a:r>
          </a:p>
          <a:p>
            <a:pPr marL="457200" indent="-457200" algn="l" rtl="0" eaLnBrk="0" hangingPunct="0"/>
            <a:r>
              <a:rPr lang="en-US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 E )</a:t>
            </a:r>
          </a:p>
        </p:txBody>
      </p:sp>
      <p:sp>
        <p:nvSpPr>
          <p:cNvPr id="6" name="Text Box 53"/>
          <p:cNvSpPr txBox="1">
            <a:spLocks noChangeArrowheads="1"/>
          </p:cNvSpPr>
          <p:nvPr/>
        </p:nvSpPr>
        <p:spPr bwMode="auto">
          <a:xfrm>
            <a:off x="3508911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400" b="1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5257476" y="5860504"/>
            <a:ext cx="2744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*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6166739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4397803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0" name="Rectangle 74"/>
          <p:cNvSpPr>
            <a:spLocks noChangeArrowheads="1"/>
          </p:cNvSpPr>
          <p:nvPr/>
        </p:nvSpPr>
        <p:spPr bwMode="auto">
          <a:xfrm>
            <a:off x="2628866" y="5860504"/>
            <a:ext cx="2760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440013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4" name="AutoShape 75"/>
          <p:cNvCxnSpPr>
            <a:cxnSpLocks noChangeShapeType="1"/>
            <a:stCxn id="13" idx="2"/>
          </p:cNvCxnSpPr>
          <p:nvPr/>
        </p:nvCxnSpPr>
        <p:spPr bwMode="auto">
          <a:xfrm>
            <a:off x="453824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5" name="Rectangle 73"/>
          <p:cNvSpPr>
            <a:spLocks noChangeArrowheads="1"/>
          </p:cNvSpPr>
          <p:nvPr/>
        </p:nvSpPr>
        <p:spPr bwMode="auto">
          <a:xfrm>
            <a:off x="6166645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16" name="AutoShape 75"/>
          <p:cNvCxnSpPr>
            <a:cxnSpLocks noChangeShapeType="1"/>
            <a:stCxn id="15" idx="2"/>
          </p:cNvCxnSpPr>
          <p:nvPr/>
        </p:nvCxnSpPr>
        <p:spPr bwMode="auto">
          <a:xfrm>
            <a:off x="6304758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7" name="Rectangle 73"/>
          <p:cNvSpPr>
            <a:spLocks noChangeArrowheads="1"/>
          </p:cNvSpPr>
          <p:nvPr/>
        </p:nvSpPr>
        <p:spPr bwMode="auto">
          <a:xfrm>
            <a:off x="6161758" y="4794175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18" name="AutoShape 75"/>
          <p:cNvCxnSpPr>
            <a:cxnSpLocks noChangeShapeType="1"/>
            <a:stCxn id="17" idx="2"/>
          </p:cNvCxnSpPr>
          <p:nvPr/>
        </p:nvCxnSpPr>
        <p:spPr bwMode="auto">
          <a:xfrm>
            <a:off x="6302983" y="5101952"/>
            <a:ext cx="1775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19" name="Rectangle 73"/>
          <p:cNvSpPr>
            <a:spLocks noChangeArrowheads="1"/>
          </p:cNvSpPr>
          <p:nvPr/>
        </p:nvSpPr>
        <p:spPr bwMode="auto">
          <a:xfrm>
            <a:off x="2628772" y="535644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/>
              <a:t>F</a:t>
            </a:r>
          </a:p>
        </p:txBody>
      </p:sp>
      <p:cxnSp>
        <p:nvCxnSpPr>
          <p:cNvPr id="20" name="AutoShape 75"/>
          <p:cNvCxnSpPr>
            <a:cxnSpLocks noChangeShapeType="1"/>
            <a:stCxn id="19" idx="2"/>
          </p:cNvCxnSpPr>
          <p:nvPr/>
        </p:nvCxnSpPr>
        <p:spPr bwMode="auto">
          <a:xfrm>
            <a:off x="2766885" y="5661248"/>
            <a:ext cx="0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1" name="Rectangle 73"/>
          <p:cNvSpPr>
            <a:spLocks noChangeArrowheads="1"/>
          </p:cNvSpPr>
          <p:nvPr/>
        </p:nvSpPr>
        <p:spPr bwMode="auto">
          <a:xfrm>
            <a:off x="3508016" y="4293096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22" name="AutoShape 75"/>
          <p:cNvCxnSpPr>
            <a:cxnSpLocks noChangeShapeType="1"/>
            <a:stCxn id="21" idx="2"/>
          </p:cNvCxnSpPr>
          <p:nvPr/>
        </p:nvCxnSpPr>
        <p:spPr bwMode="auto">
          <a:xfrm flipH="1">
            <a:off x="2765897" y="4597896"/>
            <a:ext cx="880232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3" name="AutoShape 75"/>
          <p:cNvCxnSpPr>
            <a:cxnSpLocks noChangeShapeType="1"/>
            <a:stCxn id="21" idx="2"/>
          </p:cNvCxnSpPr>
          <p:nvPr/>
        </p:nvCxnSpPr>
        <p:spPr bwMode="auto">
          <a:xfrm>
            <a:off x="3646129" y="4597896"/>
            <a:ext cx="892119" cy="758552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4" name="AutoShape 75"/>
          <p:cNvCxnSpPr>
            <a:cxnSpLocks noChangeShapeType="1"/>
            <a:stCxn id="21" idx="2"/>
          </p:cNvCxnSpPr>
          <p:nvPr/>
        </p:nvCxnSpPr>
        <p:spPr bwMode="auto">
          <a:xfrm flipH="1">
            <a:off x="3646128" y="4597896"/>
            <a:ext cx="1" cy="1262608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5" name="Rectangle 73"/>
          <p:cNvSpPr>
            <a:spLocks noChangeArrowheads="1"/>
          </p:cNvSpPr>
          <p:nvPr/>
        </p:nvSpPr>
        <p:spPr bwMode="auto">
          <a:xfrm>
            <a:off x="2627784" y="479715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</a:t>
            </a:r>
            <a:endParaRPr lang="en-US" sz="1400" dirty="0"/>
          </a:p>
        </p:txBody>
      </p:sp>
      <p:cxnSp>
        <p:nvCxnSpPr>
          <p:cNvPr id="26" name="AutoShape 75"/>
          <p:cNvCxnSpPr>
            <a:cxnSpLocks noChangeShapeType="1"/>
            <a:stCxn id="25" idx="2"/>
          </p:cNvCxnSpPr>
          <p:nvPr/>
        </p:nvCxnSpPr>
        <p:spPr bwMode="auto">
          <a:xfrm>
            <a:off x="2765897" y="5101952"/>
            <a:ext cx="988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27" name="Rectangle 73"/>
          <p:cNvSpPr>
            <a:spLocks noChangeArrowheads="1"/>
          </p:cNvSpPr>
          <p:nvPr/>
        </p:nvSpPr>
        <p:spPr bwMode="auto">
          <a:xfrm>
            <a:off x="5256581" y="3140968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b="1" dirty="0" smtClean="0"/>
              <a:t>E</a:t>
            </a:r>
            <a:endParaRPr lang="en-US" sz="1400" b="1" dirty="0"/>
          </a:p>
        </p:txBody>
      </p:sp>
      <p:cxnSp>
        <p:nvCxnSpPr>
          <p:cNvPr id="28" name="AutoShape 75"/>
          <p:cNvCxnSpPr>
            <a:cxnSpLocks noChangeShapeType="1"/>
            <a:stCxn id="27" idx="2"/>
          </p:cNvCxnSpPr>
          <p:nvPr/>
        </p:nvCxnSpPr>
        <p:spPr bwMode="auto">
          <a:xfrm flipH="1">
            <a:off x="3646129" y="3445768"/>
            <a:ext cx="1748565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29" name="AutoShape 75"/>
          <p:cNvCxnSpPr>
            <a:cxnSpLocks noChangeShapeType="1"/>
            <a:stCxn id="27" idx="2"/>
          </p:cNvCxnSpPr>
          <p:nvPr/>
        </p:nvCxnSpPr>
        <p:spPr bwMode="auto">
          <a:xfrm>
            <a:off x="5394694" y="3445768"/>
            <a:ext cx="908289" cy="134840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0" name="AutoShape 75"/>
          <p:cNvCxnSpPr>
            <a:cxnSpLocks noChangeShapeType="1"/>
            <a:stCxn id="27" idx="2"/>
          </p:cNvCxnSpPr>
          <p:nvPr/>
        </p:nvCxnSpPr>
        <p:spPr bwMode="auto">
          <a:xfrm flipH="1">
            <a:off x="5394693" y="3445768"/>
            <a:ext cx="1" cy="241473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1" name="Rectangle 73"/>
          <p:cNvSpPr>
            <a:spLocks noChangeArrowheads="1"/>
          </p:cNvSpPr>
          <p:nvPr/>
        </p:nvSpPr>
        <p:spPr bwMode="auto">
          <a:xfrm>
            <a:off x="3508016" y="3717032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32" name="AutoShape 75"/>
          <p:cNvCxnSpPr>
            <a:cxnSpLocks noChangeShapeType="1"/>
            <a:stCxn id="31" idx="2"/>
          </p:cNvCxnSpPr>
          <p:nvPr/>
        </p:nvCxnSpPr>
        <p:spPr bwMode="auto">
          <a:xfrm>
            <a:off x="3646129" y="4021832"/>
            <a:ext cx="0" cy="271264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top-down parsing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Top-down parsing begins with virtually no</a:t>
            </a:r>
          </a:p>
          <a:p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Begins with just the start symbol, which matches </a:t>
            </a:r>
            <a:r>
              <a:rPr lang="en-US" i="1" dirty="0" smtClean="0"/>
              <a:t>every program</a:t>
            </a:r>
          </a:p>
          <a:p>
            <a:r>
              <a:rPr lang="en-US" dirty="0" smtClean="0"/>
              <a:t>How can we know which productions to apply?</a:t>
            </a:r>
          </a:p>
          <a:p>
            <a:r>
              <a:rPr lang="en-US" dirty="0" smtClean="0"/>
              <a:t>In general, we can‘t</a:t>
            </a:r>
          </a:p>
          <a:p>
            <a:pPr lvl="1"/>
            <a:r>
              <a:rPr lang="en-US" dirty="0" smtClean="0"/>
              <a:t>There are some grammars for which the best we can do is guess and backtrack if we're wrong</a:t>
            </a:r>
          </a:p>
          <a:p>
            <a:r>
              <a:rPr lang="en-US" dirty="0" smtClean="0"/>
              <a:t>If we have to guess, how do we do it?</a:t>
            </a:r>
          </a:p>
          <a:p>
            <a:pPr lvl="1"/>
            <a:r>
              <a:rPr lang="en-US" dirty="0" smtClean="0"/>
              <a:t>Parsing as a search algorithm</a:t>
            </a:r>
          </a:p>
          <a:p>
            <a:pPr lvl="1"/>
            <a:r>
              <a:rPr lang="en-US" dirty="0" smtClean="0"/>
              <a:t>Too expensive in theory (exponential worst-case time) and practice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46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parsing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Given a grammar G and a word w attempt to derive w using G</a:t>
            </a:r>
          </a:p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Apply production to leftmost </a:t>
            </a:r>
            <a:r>
              <a:rPr lang="en-US" dirty="0" err="1" smtClean="0"/>
              <a:t>nonterminal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Pick production rule based on next input token</a:t>
            </a:r>
          </a:p>
          <a:p>
            <a:r>
              <a:rPr lang="en-US" dirty="0" smtClean="0"/>
              <a:t>General grammar</a:t>
            </a:r>
          </a:p>
          <a:p>
            <a:pPr lvl="1"/>
            <a:r>
              <a:rPr lang="en-US" dirty="0" smtClean="0"/>
              <a:t>More than one option for choosing the next production based on a token</a:t>
            </a:r>
          </a:p>
          <a:p>
            <a:r>
              <a:rPr lang="en-US" dirty="0" smtClean="0"/>
              <a:t>Restricted grammars (LL)</a:t>
            </a:r>
          </a:p>
          <a:p>
            <a:pPr lvl="1"/>
            <a:r>
              <a:rPr lang="en-US" dirty="0" smtClean="0"/>
              <a:t>Know exactly which single rule to apply</a:t>
            </a:r>
          </a:p>
          <a:p>
            <a:pPr lvl="1"/>
            <a:r>
              <a:rPr lang="en-US" dirty="0" smtClean="0"/>
              <a:t>May require some </a:t>
            </a:r>
            <a:r>
              <a:rPr lang="en-US" dirty="0" err="1" smtClean="0"/>
              <a:t>lookahead</a:t>
            </a:r>
            <a:r>
              <a:rPr lang="en-US" dirty="0" smtClean="0"/>
              <a:t> to decide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47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expressions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48</a:t>
            </a:fld>
            <a:endParaRPr lang="he-IL" dirty="0"/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3131840" y="2276872"/>
            <a:ext cx="239905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not ( not true or false )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8"/>
          <p:cNvSpPr/>
          <p:nvPr/>
        </p:nvSpPr>
        <p:spPr>
          <a:xfrm>
            <a:off x="827584" y="3861048"/>
            <a:ext cx="25816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E  =&gt;  </a:t>
            </a:r>
            <a:endParaRPr lang="en-US" dirty="0" smtClean="0"/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</a:t>
            </a:r>
            <a:r>
              <a:rPr lang="en-US" dirty="0"/>
              <a:t>E  =&gt; </a:t>
            </a:r>
          </a:p>
          <a:p>
            <a:pPr algn="l" rtl="0"/>
            <a:r>
              <a:rPr lang="en-US" dirty="0"/>
              <a:t>not </a:t>
            </a:r>
            <a:r>
              <a:rPr lang="en-US" dirty="0" smtClean="0"/>
              <a:t>( E </a:t>
            </a:r>
            <a:r>
              <a:rPr lang="en-US" dirty="0"/>
              <a:t>OP E ) =&gt;</a:t>
            </a:r>
          </a:p>
          <a:p>
            <a:pPr algn="l" rtl="0"/>
            <a:r>
              <a:rPr lang="en-US" dirty="0"/>
              <a:t>not (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E OP E ) =&gt;</a:t>
            </a:r>
          </a:p>
          <a:p>
            <a:pPr algn="l" rtl="0"/>
            <a:r>
              <a:rPr lang="en-US" dirty="0"/>
              <a:t>not ( not LIT OP E ) =&gt;</a:t>
            </a:r>
          </a:p>
          <a:p>
            <a:pPr algn="l" rtl="0"/>
            <a:r>
              <a:rPr lang="en-US" dirty="0"/>
              <a:t>not ( not </a:t>
            </a:r>
            <a:r>
              <a:rPr lang="en-US" dirty="0">
                <a:solidFill>
                  <a:srgbClr val="FF0000"/>
                </a:solidFill>
              </a:rPr>
              <a:t>true</a:t>
            </a:r>
            <a:r>
              <a:rPr lang="en-US" dirty="0"/>
              <a:t> OP E ) =&gt;</a:t>
            </a:r>
          </a:p>
          <a:p>
            <a:pPr algn="l" rtl="0"/>
            <a:r>
              <a:rPr lang="en-US" dirty="0"/>
              <a:t>not ( not true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E ) =&gt;</a:t>
            </a:r>
          </a:p>
          <a:p>
            <a:pPr algn="l" rtl="0"/>
            <a:r>
              <a:rPr lang="en-US" dirty="0"/>
              <a:t>not ( not true or LIT ) =&gt;</a:t>
            </a:r>
          </a:p>
          <a:p>
            <a:pPr algn="l" rtl="0"/>
            <a:r>
              <a:rPr lang="en-US" dirty="0"/>
              <a:t>not ( not true or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)</a:t>
            </a:r>
          </a:p>
        </p:txBody>
      </p:sp>
      <p:sp>
        <p:nvSpPr>
          <p:cNvPr id="24" name="Rectangle 73"/>
          <p:cNvSpPr>
            <a:spLocks noChangeArrowheads="1"/>
          </p:cNvSpPr>
          <p:nvPr/>
        </p:nvSpPr>
        <p:spPr bwMode="auto">
          <a:xfrm>
            <a:off x="5146721" y="3899520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not</a:t>
            </a:r>
            <a:endParaRPr lang="en-US" sz="1400" dirty="0"/>
          </a:p>
        </p:txBody>
      </p:sp>
      <p:sp>
        <p:nvSpPr>
          <p:cNvPr id="26" name="Rectangle 73"/>
          <p:cNvSpPr>
            <a:spLocks noChangeArrowheads="1"/>
          </p:cNvSpPr>
          <p:nvPr/>
        </p:nvSpPr>
        <p:spPr bwMode="auto">
          <a:xfrm>
            <a:off x="6514873" y="3844280"/>
            <a:ext cx="28245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29" name="Rectangle 73"/>
          <p:cNvSpPr>
            <a:spLocks noChangeArrowheads="1"/>
          </p:cNvSpPr>
          <p:nvPr/>
        </p:nvSpPr>
        <p:spPr bwMode="auto">
          <a:xfrm>
            <a:off x="5878608" y="3340224"/>
            <a:ext cx="276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cxnSp>
        <p:nvCxnSpPr>
          <p:cNvPr id="30" name="AutoShape 75"/>
          <p:cNvCxnSpPr>
            <a:cxnSpLocks noChangeShapeType="1"/>
            <a:stCxn id="29" idx="2"/>
            <a:endCxn id="24" idx="0"/>
          </p:cNvCxnSpPr>
          <p:nvPr/>
        </p:nvCxnSpPr>
        <p:spPr bwMode="auto">
          <a:xfrm flipH="1">
            <a:off x="5364088" y="3645024"/>
            <a:ext cx="652633" cy="25449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31" name="AutoShape 75"/>
          <p:cNvCxnSpPr>
            <a:cxnSpLocks noChangeShapeType="1"/>
            <a:stCxn id="29" idx="2"/>
            <a:endCxn id="26" idx="0"/>
          </p:cNvCxnSpPr>
          <p:nvPr/>
        </p:nvCxnSpPr>
        <p:spPr bwMode="auto">
          <a:xfrm>
            <a:off x="6016721" y="3645024"/>
            <a:ext cx="639377" cy="199256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38" name="Rectangle 73"/>
          <p:cNvSpPr>
            <a:spLocks noChangeArrowheads="1"/>
          </p:cNvSpPr>
          <p:nvPr/>
        </p:nvSpPr>
        <p:spPr bwMode="auto">
          <a:xfrm>
            <a:off x="5610802" y="4492352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(</a:t>
            </a:r>
            <a:endParaRPr lang="en-US" sz="1400" dirty="0"/>
          </a:p>
        </p:txBody>
      </p:sp>
      <p:sp>
        <p:nvSpPr>
          <p:cNvPr id="39" name="Rectangle 73"/>
          <p:cNvSpPr>
            <a:spLocks noChangeArrowheads="1"/>
          </p:cNvSpPr>
          <p:nvPr/>
        </p:nvSpPr>
        <p:spPr bwMode="auto">
          <a:xfrm>
            <a:off x="6026018" y="4492352"/>
            <a:ext cx="2728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6580343" y="4492352"/>
            <a:ext cx="39626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OP</a:t>
            </a:r>
            <a:endParaRPr lang="en-US" sz="1400" dirty="0"/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7079214" y="4492352"/>
            <a:ext cx="2728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E</a:t>
            </a:r>
            <a:endParaRPr lang="en-US" sz="1400" dirty="0"/>
          </a:p>
        </p:txBody>
      </p:sp>
      <p:sp>
        <p:nvSpPr>
          <p:cNvPr id="42" name="Rectangle 73"/>
          <p:cNvSpPr>
            <a:spLocks noChangeArrowheads="1"/>
          </p:cNvSpPr>
          <p:nvPr/>
        </p:nvSpPr>
        <p:spPr bwMode="auto">
          <a:xfrm>
            <a:off x="7522985" y="4492352"/>
            <a:ext cx="2391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)</a:t>
            </a:r>
            <a:endParaRPr lang="en-US" sz="1400" dirty="0"/>
          </a:p>
        </p:txBody>
      </p:sp>
      <p:cxnSp>
        <p:nvCxnSpPr>
          <p:cNvPr id="43" name="AutoShape 75"/>
          <p:cNvCxnSpPr>
            <a:cxnSpLocks noChangeShapeType="1"/>
            <a:stCxn id="26" idx="2"/>
            <a:endCxn id="42" idx="0"/>
          </p:cNvCxnSpPr>
          <p:nvPr/>
        </p:nvCxnSpPr>
        <p:spPr bwMode="auto">
          <a:xfrm>
            <a:off x="6656098" y="4152057"/>
            <a:ext cx="986471" cy="340295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47" name="AutoShape 75"/>
          <p:cNvCxnSpPr>
            <a:cxnSpLocks noChangeShapeType="1"/>
            <a:stCxn id="26" idx="2"/>
            <a:endCxn id="41" idx="0"/>
          </p:cNvCxnSpPr>
          <p:nvPr/>
        </p:nvCxnSpPr>
        <p:spPr bwMode="auto">
          <a:xfrm>
            <a:off x="6656098" y="4152057"/>
            <a:ext cx="559532" cy="340295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0" name="AutoShape 75"/>
          <p:cNvCxnSpPr>
            <a:cxnSpLocks noChangeShapeType="1"/>
            <a:stCxn id="26" idx="2"/>
            <a:endCxn id="40" idx="0"/>
          </p:cNvCxnSpPr>
          <p:nvPr/>
        </p:nvCxnSpPr>
        <p:spPr bwMode="auto">
          <a:xfrm>
            <a:off x="6656098" y="4152057"/>
            <a:ext cx="122376" cy="340295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3" name="AutoShape 75"/>
          <p:cNvCxnSpPr>
            <a:cxnSpLocks noChangeShapeType="1"/>
            <a:stCxn id="26" idx="2"/>
            <a:endCxn id="39" idx="0"/>
          </p:cNvCxnSpPr>
          <p:nvPr/>
        </p:nvCxnSpPr>
        <p:spPr bwMode="auto">
          <a:xfrm flipH="1">
            <a:off x="6162434" y="4152057"/>
            <a:ext cx="493664" cy="340295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56" name="AutoShape 75"/>
          <p:cNvCxnSpPr>
            <a:cxnSpLocks noChangeShapeType="1"/>
            <a:stCxn id="26" idx="2"/>
            <a:endCxn id="38" idx="0"/>
          </p:cNvCxnSpPr>
          <p:nvPr/>
        </p:nvCxnSpPr>
        <p:spPr bwMode="auto">
          <a:xfrm flipH="1">
            <a:off x="5730386" y="4152057"/>
            <a:ext cx="925712" cy="340295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0" name="Rectangle 73"/>
          <p:cNvSpPr>
            <a:spLocks noChangeArrowheads="1"/>
          </p:cNvSpPr>
          <p:nvPr/>
        </p:nvSpPr>
        <p:spPr bwMode="auto">
          <a:xfrm>
            <a:off x="5722785" y="4996408"/>
            <a:ext cx="43473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not</a:t>
            </a:r>
            <a:endParaRPr lang="en-US" sz="1400" dirty="0"/>
          </a:p>
        </p:txBody>
      </p:sp>
      <p:sp>
        <p:nvSpPr>
          <p:cNvPr id="61" name="Rectangle 73"/>
          <p:cNvSpPr>
            <a:spLocks noChangeArrowheads="1"/>
          </p:cNvSpPr>
          <p:nvPr/>
        </p:nvSpPr>
        <p:spPr bwMode="auto">
          <a:xfrm>
            <a:off x="6201194" y="4996408"/>
            <a:ext cx="3930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LIT</a:t>
            </a:r>
            <a:endParaRPr lang="en-US" sz="1400" dirty="0"/>
          </a:p>
        </p:txBody>
      </p:sp>
      <p:cxnSp>
        <p:nvCxnSpPr>
          <p:cNvPr id="62" name="AutoShape 75"/>
          <p:cNvCxnSpPr>
            <a:cxnSpLocks noChangeShapeType="1"/>
            <a:stCxn id="39" idx="2"/>
            <a:endCxn id="60" idx="0"/>
          </p:cNvCxnSpPr>
          <p:nvPr/>
        </p:nvCxnSpPr>
        <p:spPr bwMode="auto">
          <a:xfrm flipH="1">
            <a:off x="5940152" y="4800129"/>
            <a:ext cx="222282" cy="19627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65" name="AutoShape 75"/>
          <p:cNvCxnSpPr>
            <a:cxnSpLocks noChangeShapeType="1"/>
            <a:stCxn id="39" idx="2"/>
            <a:endCxn id="61" idx="0"/>
          </p:cNvCxnSpPr>
          <p:nvPr/>
        </p:nvCxnSpPr>
        <p:spPr bwMode="auto">
          <a:xfrm>
            <a:off x="6162434" y="4800129"/>
            <a:ext cx="235289" cy="19627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69" name="Rectangle 73"/>
          <p:cNvSpPr>
            <a:spLocks noChangeArrowheads="1"/>
          </p:cNvSpPr>
          <p:nvPr/>
        </p:nvSpPr>
        <p:spPr bwMode="auto">
          <a:xfrm>
            <a:off x="6612529" y="4996408"/>
            <a:ext cx="3417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or</a:t>
            </a:r>
            <a:endParaRPr lang="en-US" sz="1400" dirty="0"/>
          </a:p>
        </p:txBody>
      </p:sp>
      <p:cxnSp>
        <p:nvCxnSpPr>
          <p:cNvPr id="70" name="AutoShape 75"/>
          <p:cNvCxnSpPr>
            <a:cxnSpLocks noChangeShapeType="1"/>
            <a:stCxn id="40" idx="2"/>
            <a:endCxn id="69" idx="0"/>
          </p:cNvCxnSpPr>
          <p:nvPr/>
        </p:nvCxnSpPr>
        <p:spPr bwMode="auto">
          <a:xfrm>
            <a:off x="6778474" y="4800129"/>
            <a:ext cx="4936" cy="19627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7019101" y="4996408"/>
            <a:ext cx="39305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LIT</a:t>
            </a:r>
            <a:endParaRPr lang="en-US" sz="1400" dirty="0"/>
          </a:p>
        </p:txBody>
      </p:sp>
      <p:cxnSp>
        <p:nvCxnSpPr>
          <p:cNvPr id="75" name="AutoShape 75"/>
          <p:cNvCxnSpPr>
            <a:cxnSpLocks noChangeShapeType="1"/>
            <a:stCxn id="41" idx="2"/>
            <a:endCxn id="74" idx="0"/>
          </p:cNvCxnSpPr>
          <p:nvPr/>
        </p:nvCxnSpPr>
        <p:spPr bwMode="auto">
          <a:xfrm>
            <a:off x="7215630" y="4800129"/>
            <a:ext cx="0" cy="196279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6151500" y="5572472"/>
            <a:ext cx="4924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true</a:t>
            </a:r>
            <a:endParaRPr lang="en-US" sz="1400" dirty="0"/>
          </a:p>
        </p:txBody>
      </p:sp>
      <p:sp>
        <p:nvSpPr>
          <p:cNvPr id="80" name="Rectangle 73"/>
          <p:cNvSpPr>
            <a:spLocks noChangeArrowheads="1"/>
          </p:cNvSpPr>
          <p:nvPr/>
        </p:nvSpPr>
        <p:spPr bwMode="auto">
          <a:xfrm>
            <a:off x="6953538" y="5572472"/>
            <a:ext cx="5241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 eaLnBrk="0" hangingPunct="0"/>
            <a:r>
              <a:rPr lang="en-US" sz="1400" dirty="0" smtClean="0"/>
              <a:t>false</a:t>
            </a:r>
            <a:endParaRPr lang="en-US" sz="1400" dirty="0"/>
          </a:p>
        </p:txBody>
      </p:sp>
      <p:cxnSp>
        <p:nvCxnSpPr>
          <p:cNvPr id="81" name="AutoShape 75"/>
          <p:cNvCxnSpPr>
            <a:cxnSpLocks noChangeShapeType="1"/>
            <a:stCxn id="74" idx="2"/>
            <a:endCxn id="80" idx="0"/>
          </p:cNvCxnSpPr>
          <p:nvPr/>
        </p:nvCxnSpPr>
        <p:spPr bwMode="auto">
          <a:xfrm flipH="1">
            <a:off x="7215629" y="5304185"/>
            <a:ext cx="1" cy="26828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cxnSp>
        <p:nvCxnSpPr>
          <p:cNvPr id="84" name="AutoShape 75"/>
          <p:cNvCxnSpPr>
            <a:cxnSpLocks noChangeShapeType="1"/>
            <a:stCxn id="61" idx="2"/>
            <a:endCxn id="79" idx="0"/>
          </p:cNvCxnSpPr>
          <p:nvPr/>
        </p:nvCxnSpPr>
        <p:spPr bwMode="auto">
          <a:xfrm flipH="1">
            <a:off x="6397722" y="5304185"/>
            <a:ext cx="1" cy="268287"/>
          </a:xfrm>
          <a:prstGeom prst="straightConnector1">
            <a:avLst/>
          </a:prstGeom>
          <a:noFill/>
          <a:ln w="19050">
            <a:solidFill>
              <a:schemeClr val="accent4"/>
            </a:solidFill>
            <a:round/>
            <a:headEnd/>
            <a:tailEnd/>
          </a:ln>
          <a:effectLst/>
        </p:spPr>
      </p:cxnSp>
      <p:sp>
        <p:nvSpPr>
          <p:cNvPr id="87" name="הסבר מלבני 86"/>
          <p:cNvSpPr/>
          <p:nvPr/>
        </p:nvSpPr>
        <p:spPr>
          <a:xfrm>
            <a:off x="971600" y="2348880"/>
            <a:ext cx="1728192" cy="1080120"/>
          </a:xfrm>
          <a:prstGeom prst="wedgeRectCallout">
            <a:avLst>
              <a:gd name="adj1" fmla="val -32172"/>
              <a:gd name="adj2" fmla="val 9359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production to apply known from next token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88" name="Text Box 48"/>
          <p:cNvSpPr txBox="1">
            <a:spLocks noChangeArrowheads="1"/>
          </p:cNvSpPr>
          <p:nvPr/>
        </p:nvSpPr>
        <p:spPr bwMode="auto">
          <a:xfrm>
            <a:off x="1043608" y="1196752"/>
            <a:ext cx="2736304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cs typeface="Courier New" pitchFamily="49" charset="0"/>
              </a:rPr>
              <a:t>E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LIT | (E OP E) |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not</a:t>
            </a:r>
            <a:r>
              <a:rPr lang="en-US" dirty="0" smtClean="0">
                <a:cs typeface="Courier New" pitchFamily="49" charset="0"/>
                <a:sym typeface="Math C"/>
              </a:rPr>
              <a:t> E</a:t>
            </a: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cs typeface="Courier New" pitchFamily="49" charset="0"/>
                <a:sym typeface="Math C"/>
              </a:rPr>
              <a:t>LIT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true</a:t>
            </a:r>
            <a:r>
              <a:rPr lang="en-US" dirty="0" smtClean="0">
                <a:solidFill>
                  <a:srgbClr val="FFFF00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cs typeface="Courier New" pitchFamily="49" charset="0"/>
                <a:sym typeface="Math C"/>
              </a:rPr>
              <a:t>|</a:t>
            </a:r>
            <a:r>
              <a:rPr lang="en-US" dirty="0" smtClean="0">
                <a:solidFill>
                  <a:srgbClr val="FFFF00"/>
                </a:solidFill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false</a:t>
            </a:r>
          </a:p>
          <a:p>
            <a:pPr marL="68580" indent="0" algn="l" rtl="0">
              <a:buNone/>
            </a:pPr>
            <a:r>
              <a:rPr lang="en-US" dirty="0" smtClean="0">
                <a:cs typeface="Courier New" pitchFamily="49" charset="0"/>
                <a:sym typeface="Math C"/>
              </a:rPr>
              <a:t>OP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and</a:t>
            </a:r>
            <a:r>
              <a:rPr lang="en-US" dirty="0" smtClean="0">
                <a:cs typeface="Courier New" pitchFamily="49" charset="0"/>
                <a:sym typeface="Math C"/>
              </a:rPr>
              <a:t> |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or</a:t>
            </a:r>
            <a:r>
              <a:rPr lang="en-US" dirty="0" smtClean="0">
                <a:cs typeface="Courier New" pitchFamily="49" charset="0"/>
                <a:sym typeface="Math C"/>
              </a:rPr>
              <a:t> | </a:t>
            </a:r>
            <a:r>
              <a:rPr lang="en-US" b="1" dirty="0" err="1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xor</a:t>
            </a:r>
            <a:endParaRPr lang="en-US" b="1" dirty="0">
              <a:solidFill>
                <a:schemeClr val="accent1"/>
              </a:solidFill>
              <a:cs typeface="Courier New" pitchFamily="49" charset="0"/>
              <a:sym typeface="Math 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 parsing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a function for every </a:t>
            </a:r>
            <a:r>
              <a:rPr lang="en-US" dirty="0" err="1" smtClean="0"/>
              <a:t>nonterminal</a:t>
            </a:r>
            <a:endParaRPr lang="en-US" dirty="0" smtClean="0"/>
          </a:p>
          <a:p>
            <a:r>
              <a:rPr lang="en-US" dirty="0" smtClean="0"/>
              <a:t>Every function work as follows</a:t>
            </a:r>
          </a:p>
          <a:p>
            <a:pPr lvl="1"/>
            <a:r>
              <a:rPr lang="en-US" dirty="0" smtClean="0"/>
              <a:t>Find applicable production rule</a:t>
            </a:r>
          </a:p>
          <a:p>
            <a:pPr lvl="1"/>
            <a:r>
              <a:rPr lang="en-US" dirty="0" smtClean="0"/>
              <a:t>Terminal function checks match with next input token</a:t>
            </a:r>
          </a:p>
          <a:p>
            <a:pPr lvl="1"/>
            <a:r>
              <a:rPr lang="en-US" dirty="0" err="1" smtClean="0"/>
              <a:t>Nonterminal</a:t>
            </a:r>
            <a:r>
              <a:rPr lang="en-US" dirty="0" smtClean="0"/>
              <a:t> function calls (recursively) other functions</a:t>
            </a:r>
          </a:p>
          <a:p>
            <a:r>
              <a:rPr lang="en-US" dirty="0" smtClean="0"/>
              <a:t>If there are several applicable productions for a </a:t>
            </a:r>
            <a:r>
              <a:rPr lang="en-US" dirty="0" err="1" smtClean="0"/>
              <a:t>nonterminal</a:t>
            </a:r>
            <a:r>
              <a:rPr lang="en-US" dirty="0" smtClean="0"/>
              <a:t>, use </a:t>
            </a:r>
            <a:r>
              <a:rPr lang="en-US" dirty="0" err="1" smtClean="0"/>
              <a:t>lookahead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49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syntax analysis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2924944"/>
            <a:ext cx="8229600" cy="320121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Recover structure from stream of </a:t>
            </a:r>
            <a:r>
              <a:rPr lang="en-US" i="1" dirty="0" smtClean="0">
                <a:solidFill>
                  <a:schemeClr val="tx2"/>
                </a:solidFill>
              </a:rPr>
              <a:t>tokens</a:t>
            </a:r>
          </a:p>
          <a:p>
            <a:pPr lvl="1"/>
            <a:r>
              <a:rPr lang="en-US" i="1" dirty="0" smtClean="0">
                <a:solidFill>
                  <a:srgbClr val="7030A0"/>
                </a:solidFill>
              </a:rPr>
              <a:t>Parse tree / abstract syntax tree</a:t>
            </a:r>
            <a:endParaRPr lang="en-US" dirty="0" smtClean="0"/>
          </a:p>
          <a:p>
            <a:r>
              <a:rPr lang="en-US" dirty="0" smtClean="0"/>
              <a:t>Error reporting (recovery)</a:t>
            </a:r>
          </a:p>
          <a:p>
            <a:r>
              <a:rPr lang="en-US" dirty="0" smtClean="0"/>
              <a:t>Other possible tasks</a:t>
            </a:r>
          </a:p>
          <a:p>
            <a:pPr lvl="1"/>
            <a:r>
              <a:rPr lang="en-US" dirty="0" smtClean="0"/>
              <a:t>Syntax directed translation (one pass compilers)</a:t>
            </a:r>
          </a:p>
          <a:p>
            <a:pPr lvl="1"/>
            <a:r>
              <a:rPr lang="en-US" dirty="0" smtClean="0"/>
              <a:t>Create symbol table</a:t>
            </a:r>
          </a:p>
          <a:p>
            <a:pPr lvl="1"/>
            <a:r>
              <a:rPr lang="en-US" dirty="0" smtClean="0"/>
              <a:t>Create pretty-printed version of the program, e.g., Auto Formatting function in Eclipse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5</a:t>
            </a:fld>
            <a:endParaRPr lang="he-IL"/>
          </a:p>
        </p:txBody>
      </p:sp>
      <p:grpSp>
        <p:nvGrpSpPr>
          <p:cNvPr id="5" name="קבוצה 12"/>
          <p:cNvGrpSpPr/>
          <p:nvPr/>
        </p:nvGrpSpPr>
        <p:grpSpPr>
          <a:xfrm>
            <a:off x="179512" y="1303600"/>
            <a:ext cx="8775700" cy="1477328"/>
            <a:chOff x="179512" y="2023680"/>
            <a:chExt cx="8775700" cy="1477328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79512" y="2023680"/>
              <a:ext cx="1392238" cy="132343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kumimoji="1" lang="en-US" sz="2000" dirty="0" smtClean="0">
                  <a:cs typeface="Tahoma" pitchFamily="34" charset="0"/>
                </a:rPr>
                <a:t>High-level</a:t>
              </a:r>
              <a:r>
                <a:rPr kumimoji="1" lang="en-US" sz="2400" dirty="0">
                  <a:cs typeface="Tahoma" pitchFamily="34" charset="0"/>
                </a:rPr>
                <a:t/>
              </a:r>
              <a:br>
                <a:rPr kumimoji="1" lang="en-US" sz="2400" dirty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>Language</a:t>
              </a:r>
              <a:br>
                <a:rPr lang="en-US" sz="2000" dirty="0" smtClean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/>
              </a:r>
              <a:br>
                <a:rPr lang="en-US" sz="2000" dirty="0" smtClean="0">
                  <a:cs typeface="Tahoma" pitchFamily="34" charset="0"/>
                </a:rPr>
              </a:br>
              <a:r>
                <a:rPr lang="en-US" sz="2000" dirty="0" smtClean="0">
                  <a:cs typeface="Tahoma" pitchFamily="34" charset="0"/>
                </a:rPr>
                <a:t>(scheme)</a:t>
              </a:r>
              <a:endParaRPr lang="en-US" sz="2000" dirty="0">
                <a:cs typeface="Tahoma" pitchFamily="34" charset="0"/>
              </a:endParaRPr>
            </a:p>
          </p:txBody>
        </p: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261350" y="2023680"/>
              <a:ext cx="1693862" cy="1477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2000" dirty="0" smtClean="0"/>
                <a:t>Executable </a:t>
              </a:r>
              <a:endParaRPr lang="en-US" sz="2000" dirty="0"/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sz="2000" dirty="0" smtClean="0"/>
                <a:t>Code</a:t>
              </a:r>
              <a:br>
                <a:rPr lang="en-US" sz="2000" dirty="0" smtClean="0"/>
              </a:br>
              <a:r>
                <a:rPr lang="en-US" sz="2000" dirty="0" smtClean="0"/>
                <a:t/>
              </a:r>
              <a:br>
                <a:rPr lang="en-US" sz="2000" dirty="0" smtClean="0"/>
              </a:br>
              <a:endParaRPr lang="en-US" sz="2000" dirty="0"/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809688" y="2023680"/>
              <a:ext cx="76200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200" dirty="0"/>
                <a:t>Lexical</a:t>
              </a:r>
              <a:br>
                <a:rPr lang="en-US" sz="1200" dirty="0"/>
              </a:br>
              <a:r>
                <a:rPr lang="en-US" sz="1200" dirty="0"/>
                <a:t>Analysis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684405" y="2023680"/>
              <a:ext cx="779463" cy="1447800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200" dirty="0">
                  <a:solidFill>
                    <a:schemeClr val="tx2"/>
                  </a:solidFill>
                </a:rPr>
                <a:t>Syntax Analysis</a:t>
              </a:r>
            </a:p>
            <a:p>
              <a:pPr algn="l" rtl="0" eaLnBrk="0" hangingPunct="0">
                <a:spcBef>
                  <a:spcPct val="50000"/>
                </a:spcBef>
              </a:pPr>
              <a:r>
                <a:rPr lang="en-US" sz="1200" dirty="0">
                  <a:solidFill>
                    <a:schemeClr val="tx2"/>
                  </a:solidFill>
                </a:rPr>
                <a:t>Parsing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3576585" y="2023680"/>
              <a:ext cx="59055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200"/>
                <a:t>AST</a:t>
              </a:r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4279852" y="2023680"/>
              <a:ext cx="74295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200"/>
                <a:t>Symbol</a:t>
              </a:r>
              <a:br>
                <a:rPr lang="en-US" sz="1200"/>
              </a:br>
              <a:r>
                <a:rPr lang="en-US" sz="1200"/>
                <a:t>Table</a:t>
              </a:r>
              <a:br>
                <a:rPr lang="en-US" sz="1200"/>
              </a:br>
              <a:r>
                <a:rPr lang="en-US" sz="1200"/>
                <a:t>etc.</a:t>
              </a:r>
            </a:p>
          </p:txBody>
        </p:sp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5135519" y="2023680"/>
              <a:ext cx="70485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200"/>
                <a:t>Inter.</a:t>
              </a:r>
              <a:br>
                <a:rPr lang="en-US" sz="1200"/>
              </a:br>
              <a:r>
                <a:rPr lang="en-US" sz="1200"/>
                <a:t>Rep.</a:t>
              </a:r>
              <a:br>
                <a:rPr lang="en-US" sz="1200"/>
              </a:br>
              <a:r>
                <a:rPr lang="en-US" sz="1200"/>
                <a:t>(IR)</a:t>
              </a: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5953088" y="2023680"/>
              <a:ext cx="1066800" cy="14478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l" rtl="0" eaLnBrk="0" hangingPunct="0">
                <a:spcBef>
                  <a:spcPct val="50000"/>
                </a:spcBef>
              </a:pPr>
              <a:r>
                <a:rPr lang="en-US" sz="1200"/>
                <a:t>Code</a:t>
              </a:r>
              <a:br>
                <a:rPr lang="en-US" sz="1200"/>
              </a:br>
              <a:r>
                <a:rPr lang="en-US" sz="1200"/>
                <a:t>Generation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tokens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5373216"/>
            <a:ext cx="8229600" cy="75294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Variable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current</a:t>
            </a:r>
            <a:r>
              <a:rPr lang="en-US" dirty="0" smtClean="0"/>
              <a:t> holds the current input token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50</a:t>
            </a:fld>
            <a:endParaRPr lang="he-IL" dirty="0"/>
          </a:p>
        </p:txBody>
      </p:sp>
      <p:sp>
        <p:nvSpPr>
          <p:cNvPr id="5" name="Rectangle 4"/>
          <p:cNvSpPr/>
          <p:nvPr/>
        </p:nvSpPr>
        <p:spPr>
          <a:xfrm>
            <a:off x="1141740" y="2610778"/>
            <a:ext cx="56388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match(token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t) {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(current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current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next_token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E30127"/>
                </a:solidFill>
                <a:latin typeface="Courier New" pitchFamily="49" charset="0"/>
                <a:cs typeface="Courier New" pitchFamily="49" charset="0"/>
              </a:rPr>
              <a:t>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1043608" y="1196752"/>
            <a:ext cx="2736304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cs typeface="Courier New" pitchFamily="49" charset="0"/>
              </a:rPr>
              <a:t>E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LIT | (E OP E) |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not</a:t>
            </a:r>
            <a:r>
              <a:rPr lang="en-US" dirty="0" smtClean="0">
                <a:cs typeface="Courier New" pitchFamily="49" charset="0"/>
                <a:sym typeface="Math C"/>
              </a:rPr>
              <a:t> E</a:t>
            </a: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cs typeface="Courier New" pitchFamily="49" charset="0"/>
                <a:sym typeface="Math C"/>
              </a:rPr>
              <a:t>LIT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true</a:t>
            </a:r>
            <a:r>
              <a:rPr lang="en-US" dirty="0" smtClean="0">
                <a:solidFill>
                  <a:srgbClr val="FFFF00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cs typeface="Courier New" pitchFamily="49" charset="0"/>
                <a:sym typeface="Math C"/>
              </a:rPr>
              <a:t>|</a:t>
            </a:r>
            <a:r>
              <a:rPr lang="en-US" dirty="0" smtClean="0">
                <a:solidFill>
                  <a:srgbClr val="FFFF00"/>
                </a:solidFill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false</a:t>
            </a:r>
          </a:p>
          <a:p>
            <a:pPr marL="68580" indent="0" algn="l" rtl="0">
              <a:buNone/>
            </a:pPr>
            <a:r>
              <a:rPr lang="en-US" dirty="0" smtClean="0">
                <a:cs typeface="Courier New" pitchFamily="49" charset="0"/>
                <a:sym typeface="Math C"/>
              </a:rPr>
              <a:t>OP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and</a:t>
            </a:r>
            <a:r>
              <a:rPr lang="en-US" dirty="0" smtClean="0">
                <a:cs typeface="Courier New" pitchFamily="49" charset="0"/>
                <a:sym typeface="Math C"/>
              </a:rPr>
              <a:t> |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or</a:t>
            </a:r>
            <a:r>
              <a:rPr lang="en-US" dirty="0" smtClean="0">
                <a:cs typeface="Courier New" pitchFamily="49" charset="0"/>
                <a:sym typeface="Math C"/>
              </a:rPr>
              <a:t> | </a:t>
            </a:r>
            <a:r>
              <a:rPr lang="en-US" b="1" dirty="0" err="1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xor</a:t>
            </a:r>
            <a:endParaRPr lang="en-US" b="1" dirty="0">
              <a:solidFill>
                <a:schemeClr val="accent1"/>
              </a:solidFill>
              <a:cs typeface="Courier New" pitchFamily="49" charset="0"/>
              <a:sym typeface="Math 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for </a:t>
            </a:r>
            <a:r>
              <a:rPr lang="en-US" dirty="0" err="1" smtClean="0"/>
              <a:t>nonterminals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51</a:t>
            </a:fld>
            <a:endParaRPr lang="he-IL" dirty="0"/>
          </a:p>
        </p:txBody>
      </p:sp>
      <p:sp>
        <p:nvSpPr>
          <p:cNvPr id="5" name="Rectangle 6"/>
          <p:cNvSpPr/>
          <p:nvPr/>
        </p:nvSpPr>
        <p:spPr>
          <a:xfrm>
            <a:off x="1031314" y="2667000"/>
            <a:ext cx="6493014" cy="258532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(current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 {TRUE, FALSE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})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LIT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  LIT();</a:t>
            </a:r>
            <a:endParaRPr lang="en-US" sz="1600" b="1" dirty="0"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else 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if (current == LPAREN)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E OP E 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match(LPAREN);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E(); OP(); E(); match(RPAREN);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 (current == NOT)	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sz="1600" dirty="0" smtClean="0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not E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match(NOT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 E();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error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1031314" y="5229200"/>
            <a:ext cx="6494400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LIT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(current 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TRUE) match(TRUE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if (current 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FALSE) match(FALSE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 rtl="0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else error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1043608" y="1196752"/>
            <a:ext cx="2736304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cs typeface="Courier New" pitchFamily="49" charset="0"/>
              </a:rPr>
              <a:t>E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LIT | (E OP E) |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not</a:t>
            </a:r>
            <a:r>
              <a:rPr lang="en-US" dirty="0" smtClean="0">
                <a:cs typeface="Courier New" pitchFamily="49" charset="0"/>
                <a:sym typeface="Math C"/>
              </a:rPr>
              <a:t> E</a:t>
            </a: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cs typeface="Courier New" pitchFamily="49" charset="0"/>
                <a:sym typeface="Math C"/>
              </a:rPr>
              <a:t>LIT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true</a:t>
            </a:r>
            <a:r>
              <a:rPr lang="en-US" dirty="0" smtClean="0">
                <a:solidFill>
                  <a:srgbClr val="FFFF00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cs typeface="Courier New" pitchFamily="49" charset="0"/>
                <a:sym typeface="Math C"/>
              </a:rPr>
              <a:t>|</a:t>
            </a:r>
            <a:r>
              <a:rPr lang="en-US" dirty="0" smtClean="0">
                <a:solidFill>
                  <a:srgbClr val="FFFF00"/>
                </a:solidFill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false</a:t>
            </a:r>
          </a:p>
          <a:p>
            <a:pPr marL="68580" indent="0" algn="l" rtl="0">
              <a:buNone/>
            </a:pPr>
            <a:r>
              <a:rPr lang="en-US" dirty="0" smtClean="0">
                <a:cs typeface="Courier New" pitchFamily="49" charset="0"/>
                <a:sym typeface="Math C"/>
              </a:rPr>
              <a:t>OP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and</a:t>
            </a:r>
            <a:r>
              <a:rPr lang="en-US" dirty="0" smtClean="0">
                <a:cs typeface="Courier New" pitchFamily="49" charset="0"/>
                <a:sym typeface="Math C"/>
              </a:rPr>
              <a:t> | </a:t>
            </a:r>
            <a:r>
              <a:rPr lang="en-US" b="1" dirty="0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or</a:t>
            </a:r>
            <a:r>
              <a:rPr lang="en-US" dirty="0" smtClean="0">
                <a:cs typeface="Courier New" pitchFamily="49" charset="0"/>
                <a:sym typeface="Math C"/>
              </a:rPr>
              <a:t> | </a:t>
            </a:r>
            <a:r>
              <a:rPr lang="en-US" b="1" dirty="0" err="1" smtClean="0">
                <a:solidFill>
                  <a:schemeClr val="accent1"/>
                </a:solidFill>
                <a:cs typeface="Courier New" pitchFamily="49" charset="0"/>
                <a:sym typeface="Math C"/>
              </a:rPr>
              <a:t>xor</a:t>
            </a:r>
            <a:endParaRPr lang="en-US" b="1" dirty="0">
              <a:solidFill>
                <a:schemeClr val="accent1"/>
              </a:solidFill>
              <a:cs typeface="Courier New" pitchFamily="49" charset="0"/>
              <a:sym typeface="Math 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via recursion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2573510"/>
            <a:ext cx="1744388" cy="2696123"/>
          </a:xfrm>
          <a:prstGeom prst="rect">
            <a:avLst/>
          </a:prstGeom>
          <a:noFill/>
          <a:ln w="9525" algn="ctr">
            <a:solidFill>
              <a:srgbClr val="92D05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E → LIT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    |  </a:t>
            </a:r>
            <a:r>
              <a:rPr lang="en-US" sz="1800" b="1" u="sng" dirty="0">
                <a:solidFill>
                  <a:srgbClr val="FF0000"/>
                </a:solidFill>
              </a:rPr>
              <a:t>(</a:t>
            </a:r>
            <a:r>
              <a:rPr lang="en-US" sz="1800" b="1" dirty="0">
                <a:solidFill>
                  <a:schemeClr val="tx1"/>
                </a:solidFill>
              </a:rPr>
              <a:t> E OP E </a:t>
            </a:r>
            <a:r>
              <a:rPr lang="en-US" sz="1800" b="1" u="sng" dirty="0">
                <a:solidFill>
                  <a:schemeClr val="tx1"/>
                </a:solidFill>
              </a:rPr>
              <a:t>)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    |  </a:t>
            </a:r>
            <a:r>
              <a:rPr lang="en-US" sz="1800" b="1" u="sng" dirty="0">
                <a:solidFill>
                  <a:srgbClr val="FF0000"/>
                </a:solidFill>
              </a:rPr>
              <a:t>not</a:t>
            </a:r>
            <a:r>
              <a:rPr lang="en-US" sz="1800" b="1" dirty="0">
                <a:solidFill>
                  <a:schemeClr val="tx1"/>
                </a:solidFill>
              </a:rPr>
              <a:t> E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LIT → </a:t>
            </a:r>
            <a:r>
              <a:rPr lang="en-US" sz="1800" b="1" u="sng" dirty="0">
                <a:solidFill>
                  <a:srgbClr val="FF0000"/>
                </a:solidFill>
              </a:rPr>
              <a:t>true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|  </a:t>
            </a:r>
            <a:r>
              <a:rPr lang="en-US" sz="1800" b="1" u="sng" dirty="0">
                <a:solidFill>
                  <a:srgbClr val="FF0000"/>
                </a:solidFill>
              </a:rPr>
              <a:t>false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OP → </a:t>
            </a:r>
            <a:r>
              <a:rPr lang="en-US" sz="1800" b="1" u="sng" dirty="0">
                <a:solidFill>
                  <a:srgbClr val="FF0000"/>
                </a:solidFill>
              </a:rPr>
              <a:t>and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|  </a:t>
            </a:r>
            <a:r>
              <a:rPr lang="en-US" sz="1800" b="1" u="sng" dirty="0">
                <a:solidFill>
                  <a:srgbClr val="FF0000"/>
                </a:solidFill>
              </a:rPr>
              <a:t>or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800" b="1" dirty="0">
                <a:solidFill>
                  <a:schemeClr val="tx1"/>
                </a:solidFill>
              </a:rPr>
              <a:t>       |  </a:t>
            </a:r>
            <a:r>
              <a:rPr lang="en-US" sz="1800" b="1" u="sng" dirty="0" err="1">
                <a:solidFill>
                  <a:srgbClr val="FF0000"/>
                </a:solidFill>
              </a:rPr>
              <a:t>xor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762250" y="1497390"/>
            <a:ext cx="6074099" cy="175432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E</a:t>
            </a:r>
            <a:r>
              <a:rPr lang="en-US" sz="1200" b="1" dirty="0">
                <a:solidFill>
                  <a:schemeClr val="tx1"/>
                </a:solidFill>
              </a:rPr>
              <a:t>() {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if </a:t>
            </a:r>
            <a:r>
              <a:rPr lang="en-US" sz="1200" b="1" dirty="0" smtClean="0">
                <a:solidFill>
                  <a:schemeClr val="tx1"/>
                </a:solidFill>
              </a:rPr>
              <a:t>(current </a:t>
            </a:r>
            <a:r>
              <a:rPr lang="en-US" sz="1200" b="1" dirty="0">
                <a:solidFill>
                  <a:schemeClr val="tx1"/>
                </a:solidFill>
                <a:sym typeface="Symbol" pitchFamily="18" charset="2"/>
              </a:rPr>
              <a:t> {TRUE, FALSE})		LIT();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  <a:sym typeface="Symbol" pitchFamily="18" charset="2"/>
              </a:rPr>
              <a:t>	else if </a:t>
            </a:r>
            <a:r>
              <a:rPr lang="en-US" sz="1200" b="1" dirty="0" smtClean="0">
                <a:solidFill>
                  <a:schemeClr val="tx1"/>
                </a:solidFill>
                <a:sym typeface="Symbol" pitchFamily="18" charset="2"/>
              </a:rPr>
              <a:t>(current == </a:t>
            </a:r>
            <a:r>
              <a:rPr lang="en-US" sz="1200" b="1" dirty="0">
                <a:solidFill>
                  <a:schemeClr val="tx1"/>
                </a:solidFill>
                <a:sym typeface="Symbol" pitchFamily="18" charset="2"/>
              </a:rPr>
              <a:t>LPAREN)</a:t>
            </a:r>
            <a:r>
              <a:rPr lang="en-US" sz="1200" b="1" dirty="0">
                <a:solidFill>
                  <a:schemeClr val="tx1"/>
                </a:solidFill>
              </a:rPr>
              <a:t>		match(LPARENT);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					E(); OP(); E();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					match(RPAREN);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else if </a:t>
            </a:r>
            <a:r>
              <a:rPr lang="en-US" sz="1200" b="1" dirty="0" smtClean="0">
                <a:solidFill>
                  <a:schemeClr val="tx1"/>
                </a:solidFill>
              </a:rPr>
              <a:t>(current == </a:t>
            </a:r>
            <a:r>
              <a:rPr lang="en-US" sz="1200" b="1" dirty="0">
                <a:solidFill>
                  <a:schemeClr val="tx1"/>
                </a:solidFill>
              </a:rPr>
              <a:t>NOT)		</a:t>
            </a:r>
            <a:r>
              <a:rPr lang="en-US" sz="1200" b="1" dirty="0" smtClean="0">
                <a:solidFill>
                  <a:schemeClr val="tx1"/>
                </a:solidFill>
              </a:rPr>
              <a:t>	match(NOT</a:t>
            </a:r>
            <a:r>
              <a:rPr lang="en-US" sz="1200" b="1" dirty="0">
                <a:solidFill>
                  <a:schemeClr val="tx1"/>
                </a:solidFill>
              </a:rPr>
              <a:t>); E();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else </a:t>
            </a:r>
            <a:r>
              <a:rPr lang="en-US" sz="1200" b="1" dirty="0" smtClean="0">
                <a:solidFill>
                  <a:schemeClr val="tx1"/>
                </a:solidFill>
              </a:rPr>
              <a:t>				error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}</a:t>
            </a:r>
            <a:endParaRPr lang="en-US" sz="14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08313" y="3608162"/>
            <a:ext cx="4915128" cy="11633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LIT</a:t>
            </a:r>
            <a:r>
              <a:rPr lang="en-US" sz="1200" b="1" dirty="0">
                <a:solidFill>
                  <a:schemeClr val="tx1"/>
                </a:solidFill>
              </a:rPr>
              <a:t>() {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if </a:t>
            </a:r>
            <a:r>
              <a:rPr lang="en-US" sz="1200" b="1" dirty="0" smtClean="0">
                <a:solidFill>
                  <a:schemeClr val="tx1"/>
                </a:solidFill>
              </a:rPr>
              <a:t>(current == </a:t>
            </a:r>
            <a:r>
              <a:rPr lang="en-US" sz="1200" b="1" dirty="0">
                <a:solidFill>
                  <a:schemeClr val="tx1"/>
                </a:solidFill>
              </a:rPr>
              <a:t>TRUE)	</a:t>
            </a:r>
            <a:r>
              <a:rPr lang="en-US" sz="1200" b="1" dirty="0" smtClean="0">
                <a:solidFill>
                  <a:schemeClr val="tx1"/>
                </a:solidFill>
              </a:rPr>
              <a:t>	match(TRUE</a:t>
            </a:r>
            <a:r>
              <a:rPr lang="en-US" sz="1200" b="1" dirty="0">
                <a:solidFill>
                  <a:schemeClr val="tx1"/>
                </a:solidFill>
              </a:rPr>
              <a:t>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else if </a:t>
            </a:r>
            <a:r>
              <a:rPr lang="en-US" sz="1200" b="1" dirty="0" smtClean="0">
                <a:solidFill>
                  <a:schemeClr val="tx1"/>
                </a:solidFill>
              </a:rPr>
              <a:t>(current == FALSE)		match(FALSE</a:t>
            </a:r>
            <a:r>
              <a:rPr lang="en-US" sz="1200" b="1" dirty="0">
                <a:solidFill>
                  <a:schemeClr val="tx1"/>
                </a:solidFill>
              </a:rPr>
              <a:t>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else			error;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97200" y="5244405"/>
            <a:ext cx="3852337" cy="13849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 smtClean="0">
                <a:solidFill>
                  <a:schemeClr val="tx1"/>
                </a:solidFill>
              </a:rPr>
              <a:t>OP</a:t>
            </a:r>
            <a:r>
              <a:rPr lang="en-US" sz="1200" b="1" dirty="0">
                <a:solidFill>
                  <a:schemeClr val="tx1"/>
                </a:solidFill>
              </a:rPr>
              <a:t>() {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if </a:t>
            </a:r>
            <a:r>
              <a:rPr lang="en-US" sz="1200" b="1" dirty="0" smtClean="0">
                <a:solidFill>
                  <a:schemeClr val="tx1"/>
                </a:solidFill>
              </a:rPr>
              <a:t>(current == </a:t>
            </a:r>
            <a:r>
              <a:rPr lang="en-US" sz="1200" b="1" dirty="0">
                <a:solidFill>
                  <a:schemeClr val="tx1"/>
                </a:solidFill>
              </a:rPr>
              <a:t>AND)	</a:t>
            </a:r>
            <a:r>
              <a:rPr lang="en-US" sz="1200" b="1" dirty="0" smtClean="0">
                <a:solidFill>
                  <a:schemeClr val="tx1"/>
                </a:solidFill>
              </a:rPr>
              <a:t>match(AND</a:t>
            </a:r>
            <a:r>
              <a:rPr lang="en-US" sz="1200" b="1" dirty="0">
                <a:solidFill>
                  <a:schemeClr val="tx1"/>
                </a:solidFill>
              </a:rPr>
              <a:t>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else if </a:t>
            </a:r>
            <a:r>
              <a:rPr lang="en-US" sz="1200" b="1" dirty="0" smtClean="0">
                <a:solidFill>
                  <a:schemeClr val="tx1"/>
                </a:solidFill>
              </a:rPr>
              <a:t>(current == </a:t>
            </a:r>
            <a:r>
              <a:rPr lang="en-US" sz="1200" b="1" dirty="0">
                <a:solidFill>
                  <a:schemeClr val="tx1"/>
                </a:solidFill>
              </a:rPr>
              <a:t>OR)	match(OR);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else if </a:t>
            </a:r>
            <a:r>
              <a:rPr lang="en-US" sz="1200" b="1" dirty="0" smtClean="0">
                <a:solidFill>
                  <a:schemeClr val="tx1"/>
                </a:solidFill>
              </a:rPr>
              <a:t>(current == </a:t>
            </a:r>
            <a:r>
              <a:rPr lang="en-US" sz="1200" b="1" dirty="0">
                <a:solidFill>
                  <a:schemeClr val="tx1"/>
                </a:solidFill>
              </a:rPr>
              <a:t>XOR)	match(XOR);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	else		</a:t>
            </a:r>
            <a:r>
              <a:rPr lang="en-US" sz="1200" b="1" dirty="0" smtClean="0">
                <a:solidFill>
                  <a:schemeClr val="tx1"/>
                </a:solidFill>
              </a:rPr>
              <a:t>error</a:t>
            </a:r>
            <a:r>
              <a:rPr lang="en-US" sz="1200" b="1" dirty="0">
                <a:solidFill>
                  <a:schemeClr val="tx1"/>
                </a:solidFill>
              </a:rPr>
              <a:t>;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sz="1200" b="1" dirty="0">
                <a:solidFill>
                  <a:schemeClr val="tx1"/>
                </a:solidFill>
              </a:rPr>
              <a:t>}	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115616" y="1844824"/>
            <a:ext cx="2592288" cy="936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35696" y="2132855"/>
            <a:ext cx="1872208" cy="9361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331640" y="2708919"/>
            <a:ext cx="2376264" cy="7200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403648" y="3789041"/>
            <a:ext cx="2592288" cy="144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1475656" y="4077073"/>
            <a:ext cx="2520279" cy="1440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1331640" y="4437112"/>
            <a:ext cx="2664296" cy="1152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187624" y="4797153"/>
            <a:ext cx="2808312" cy="10081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331640" y="5085184"/>
            <a:ext cx="2664296" cy="936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601663" y="1484784"/>
            <a:ext cx="2170137" cy="1027088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V="1">
            <a:off x="795338" y="3645023"/>
            <a:ext cx="2192486" cy="321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79439" y="4548634"/>
            <a:ext cx="2408386" cy="752574"/>
          </a:xfrm>
          <a:prstGeom prst="line">
            <a:avLst/>
          </a:prstGeom>
          <a:noFill/>
          <a:ln w="31750" cap="rnd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 flipH="1">
            <a:off x="3419872" y="1872108"/>
            <a:ext cx="4131866" cy="177291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3203847" y="1628800"/>
            <a:ext cx="4203427" cy="6290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 anchor="b"/>
          <a:lstStyle>
            <a:defPPr>
              <a:defRPr lang="he-IL"/>
            </a:defPPr>
            <a:lvl1pPr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  <a:lvl2pPr marL="4572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  <a:lvl3pPr marL="9144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3pPr>
            <a:lvl4pPr marL="13716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4pPr>
            <a:lvl5pPr marL="1828800" algn="r" rtl="1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9pPr>
          </a:lstStyle>
          <a:p>
            <a:endParaRPr lang="en-US" sz="2000"/>
          </a:p>
        </p:txBody>
      </p:sp>
    </p:spTree>
    <p:extLst>
      <p:ext uri="{BB962C8B-B14F-4D97-AF65-F5344CB8AC3E}">
        <p14:creationId xmlns="" xmlns:p14="http://schemas.microsoft.com/office/powerpoint/2010/main" val="422288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semantic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add an action to perform on each production rule</a:t>
            </a:r>
          </a:p>
          <a:p>
            <a:r>
              <a:rPr lang="en-US" dirty="0" smtClean="0"/>
              <a:t>Can build the parse tree</a:t>
            </a:r>
          </a:p>
          <a:p>
            <a:pPr lvl="1"/>
            <a:r>
              <a:rPr lang="en-US" dirty="0" smtClean="0"/>
              <a:t>Every function returns an object of type Node</a:t>
            </a:r>
          </a:p>
          <a:p>
            <a:pPr lvl="1"/>
            <a:r>
              <a:rPr lang="en-US" dirty="0" smtClean="0"/>
              <a:t>Every Node maintains a list of children</a:t>
            </a:r>
          </a:p>
          <a:p>
            <a:pPr lvl="1"/>
            <a:r>
              <a:rPr lang="en-US" dirty="0" smtClean="0"/>
              <a:t>Function calls can add new children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74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the parse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1675686"/>
            <a:ext cx="8458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Node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E() {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new Node(); </a:t>
            </a:r>
          </a:p>
          <a:p>
            <a:pPr algn="l" rtl="0"/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result.name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“E”;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(current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 {TRUE, FALSE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})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>
                <a:solidFill>
                  <a:srgbClr val="92D05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LIT</a:t>
            </a:r>
            <a:endParaRPr lang="en-US" b="1" dirty="0">
              <a:solidFill>
                <a:srgbClr val="92D05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LIT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;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else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Symbol" pitchFamily="18" charset="2"/>
              </a:rPr>
              <a:t>if (current == LPAREN</a:t>
            </a:r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) 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>
                <a:solidFill>
                  <a:srgbClr val="92D05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 E OP E )</a:t>
            </a:r>
            <a:endParaRPr lang="en-US" b="1" dirty="0">
              <a:solidFill>
                <a:srgbClr val="92D050"/>
              </a:solidFill>
              <a:latin typeface="Courier New" pitchFamily="49" charset="0"/>
              <a:cs typeface="Courier New" pitchFamily="49" charset="0"/>
              <a:sym typeface="Symbol" pitchFamily="18" charset="2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match(LPAREN)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b="1" dirty="0" smtClean="0">
                <a:solidFill>
                  <a:srgbClr val="CA0702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Symbol" pitchFamily="18" charset="2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match(RPAREN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 (current == NOT)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E </a:t>
            </a:r>
            <a:r>
              <a:rPr lang="en-US" dirty="0" smtClean="0">
                <a:solidFill>
                  <a:srgbClr val="92D050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not E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match(NOT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result.addChild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 rtl="0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else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error;</a:t>
            </a:r>
          </a:p>
          <a:p>
            <a:pPr algn="l" rtl="0"/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result;</a:t>
            </a:r>
          </a:p>
          <a:p>
            <a:pPr algn="l" rtl="0"/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86431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236240"/>
            <a:ext cx="7772400" cy="2316960"/>
          </a:xfrm>
        </p:spPr>
        <p:txBody>
          <a:bodyPr/>
          <a:lstStyle/>
          <a:p>
            <a:r>
              <a:rPr lang="en-US" dirty="0" smtClean="0"/>
              <a:t>How do you pick the right A-production?</a:t>
            </a:r>
          </a:p>
          <a:p>
            <a:r>
              <a:rPr lang="en-US" dirty="0" smtClean="0"/>
              <a:t>Generally – try them all and use backtracking</a:t>
            </a:r>
          </a:p>
          <a:p>
            <a:r>
              <a:rPr lang="en-US" dirty="0" smtClean="0"/>
              <a:t>In our case – use </a:t>
            </a:r>
            <a:r>
              <a:rPr lang="en-US" dirty="0" err="1" smtClean="0"/>
              <a:t>lookahead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493040"/>
            <a:ext cx="6781800" cy="252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A() {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choose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 A-production, A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(i=1; i≤ k; i++) {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is a nonterminal) 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call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procedure 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</a:t>
            </a:r>
            <a:r>
              <a:rPr lang="en-US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current)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advance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input;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else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report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error;</a:t>
            </a: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algn="l" rtl="0">
              <a:lnSpc>
                <a:spcPct val="80000"/>
              </a:lnSpc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940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2971800"/>
            <a:ext cx="7772400" cy="33837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function for </a:t>
            </a:r>
            <a:r>
              <a:rPr lang="en-US" sz="2400" dirty="0" err="1" smtClean="0"/>
              <a:t>indexed_elem</a:t>
            </a:r>
            <a:r>
              <a:rPr lang="en-US" sz="2400" dirty="0" smtClean="0"/>
              <a:t> will never be tried… </a:t>
            </a:r>
          </a:p>
          <a:p>
            <a:pPr lvl="1"/>
            <a:r>
              <a:rPr lang="en-US" sz="2000" dirty="0" smtClean="0"/>
              <a:t>What happens for input of the form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ID[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4234" y="1371600"/>
            <a:ext cx="4572000" cy="12034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  <a:sym typeface="Math C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7892" y="1432056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term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|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indexed_elem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indexed_elem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[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expr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]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9" name="כותרת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Problem 1: productions with common prefix</a:t>
            </a:r>
            <a:endParaRPr lang="he-IL" sz="3200" dirty="0"/>
          </a:p>
        </p:txBody>
      </p:sp>
    </p:spTree>
    <p:extLst>
      <p:ext uri="{BB962C8B-B14F-4D97-AF65-F5344CB8AC3E}">
        <p14:creationId xmlns="" xmlns:p14="http://schemas.microsoft.com/office/powerpoint/2010/main" val="401980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2: null productions 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2971800"/>
            <a:ext cx="7772400" cy="2209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S() { </a:t>
            </a:r>
          </a:p>
          <a:p>
            <a:pPr marL="6858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return A() &amp;&amp; match(token(‘a’)) &amp;&amp; match(token(‘b’));</a:t>
            </a:r>
          </a:p>
          <a:p>
            <a:pPr marL="68580" indent="0">
              <a:buNone/>
            </a:pPr>
            <a:r>
              <a:rPr lang="en-US" sz="1800" dirty="0" smtClean="0"/>
              <a:t>}</a:t>
            </a:r>
          </a:p>
          <a:p>
            <a:pPr marL="6858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A()  {</a:t>
            </a:r>
          </a:p>
          <a:p>
            <a:pPr marL="6858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return match(token(‘a’)) || 1;</a:t>
            </a:r>
          </a:p>
          <a:p>
            <a:pPr marL="68580" indent="0">
              <a:buNone/>
            </a:pPr>
            <a:r>
              <a:rPr lang="en-US" sz="1800" dirty="0" smtClean="0"/>
              <a:t>}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4234" y="1371600"/>
            <a:ext cx="4572000" cy="12034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  <a:sym typeface="Math C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7892" y="1432056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A </a:t>
            </a:r>
            <a:r>
              <a:rPr lang="en-US" dirty="0" err="1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a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 b</a:t>
            </a:r>
            <a:endParaRPr lang="en-US" dirty="0">
              <a:solidFill>
                <a:srgbClr val="FF0000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a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|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Symbol"/>
              </a:rPr>
              <a:t>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5394720"/>
            <a:ext cx="7772400" cy="1158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What happens for input “</a:t>
            </a:r>
            <a:r>
              <a:rPr lang="en-US" sz="2000" dirty="0" err="1" smtClean="0"/>
              <a:t>ab</a:t>
            </a:r>
            <a:r>
              <a:rPr lang="en-US" sz="2000" dirty="0" smtClean="0"/>
              <a:t>”?</a:t>
            </a:r>
          </a:p>
          <a:p>
            <a:r>
              <a:rPr lang="en-US" sz="2000" dirty="0" smtClean="0"/>
              <a:t>What happens if you flip order of alternatives and try “</a:t>
            </a:r>
            <a:r>
              <a:rPr lang="en-US" sz="2000" dirty="0" err="1" smtClean="0"/>
              <a:t>aab</a:t>
            </a:r>
            <a:r>
              <a:rPr lang="en-US" sz="2000" dirty="0" smtClean="0"/>
              <a:t>”?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1921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Problem 3: left recursion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4400" y="2971800"/>
            <a:ext cx="7772400" cy="22098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1800" dirty="0" err="1" smtClean="0"/>
              <a:t>int</a:t>
            </a:r>
            <a:r>
              <a:rPr lang="en-US" sz="1800" dirty="0" smtClean="0"/>
              <a:t> E() { </a:t>
            </a:r>
          </a:p>
          <a:p>
            <a:pPr marL="6858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return E() &amp;&amp; match(token(‘-’)) &amp;&amp; term();</a:t>
            </a:r>
          </a:p>
          <a:p>
            <a:pPr marL="68580" indent="0">
              <a:buNone/>
            </a:pPr>
            <a:r>
              <a:rPr lang="en-US" sz="1800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0" y="0"/>
            <a:ext cx="4572000" cy="120345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Font typeface="Wingdings"/>
              <a:buNone/>
            </a:pPr>
            <a:endParaRPr lang="en-US" sz="1800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  <a:sym typeface="Math C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7892" y="1432056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E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E - term | term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14400" y="5394720"/>
            <a:ext cx="7772400" cy="11584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000" dirty="0" smtClean="0"/>
              <a:t>What happens with this procedure?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Recursive descent parsers cannot handle left-recursive grammars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0" name="Picture 6" descr="https://encrypted-tbn3.gstatic.com/images?q=tbn:ANd9GcSJu7RdywfaY5_gaycihVne9WATN6MMlMMvC9vKwqhtybBzvvrtK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3" y="62716"/>
            <a:ext cx="576063" cy="723679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340345" y="755412"/>
            <a:ext cx="803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p. 127</a:t>
            </a:r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400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every production rule A</a:t>
            </a:r>
            <a:r>
              <a:rPr lang="en-US" dirty="0" smtClean="0">
                <a:sym typeface="Math C"/>
              </a:rPr>
              <a:t></a:t>
            </a:r>
            <a:r>
              <a:rPr lang="el-GR" dirty="0" smtClean="0">
                <a:sym typeface="Math C"/>
              </a:rPr>
              <a:t>α</a:t>
            </a:r>
            <a:r>
              <a:rPr lang="en-US" dirty="0" smtClean="0">
                <a:sym typeface="Math C"/>
              </a:rPr>
              <a:t> </a:t>
            </a:r>
          </a:p>
          <a:p>
            <a:pPr lvl="1"/>
            <a:r>
              <a:rPr lang="en-US" dirty="0" smtClean="0">
                <a:sym typeface="Math C"/>
              </a:rPr>
              <a:t>FIRST(</a:t>
            </a:r>
            <a:r>
              <a:rPr lang="el-GR" dirty="0">
                <a:sym typeface="Math C"/>
              </a:rPr>
              <a:t>α</a:t>
            </a:r>
            <a:r>
              <a:rPr lang="en-US" dirty="0" smtClean="0">
                <a:sym typeface="Math C"/>
              </a:rPr>
              <a:t>) = all terminals that </a:t>
            </a:r>
            <a:r>
              <a:rPr lang="el-GR" dirty="0">
                <a:sym typeface="Math C"/>
              </a:rPr>
              <a:t>α</a:t>
            </a:r>
            <a:r>
              <a:rPr lang="en-US" dirty="0" smtClean="0">
                <a:sym typeface="Math C"/>
              </a:rPr>
              <a:t> can start with </a:t>
            </a:r>
          </a:p>
          <a:p>
            <a:pPr lvl="1"/>
            <a:r>
              <a:rPr lang="en-US" dirty="0" smtClean="0">
                <a:sym typeface="Math C"/>
              </a:rPr>
              <a:t>Every token that can appear as first in </a:t>
            </a:r>
            <a:r>
              <a:rPr lang="el-GR" dirty="0">
                <a:sym typeface="Math C"/>
              </a:rPr>
              <a:t>α</a:t>
            </a:r>
            <a:r>
              <a:rPr lang="en-US" dirty="0" smtClean="0">
                <a:sym typeface="Math C"/>
              </a:rPr>
              <a:t> under some derivation for </a:t>
            </a:r>
            <a:r>
              <a:rPr lang="el-GR" dirty="0">
                <a:sym typeface="Math C"/>
              </a:rPr>
              <a:t>α</a:t>
            </a:r>
            <a:endParaRPr lang="en-US" dirty="0" smtClean="0">
              <a:sym typeface="Math C"/>
            </a:endParaRPr>
          </a:p>
          <a:p>
            <a:r>
              <a:rPr lang="en-US" dirty="0" smtClean="0">
                <a:sym typeface="Math C"/>
              </a:rPr>
              <a:t>In our Boolean expressions example</a:t>
            </a:r>
          </a:p>
          <a:p>
            <a:pPr lvl="1"/>
            <a:r>
              <a:rPr lang="en-US" dirty="0" smtClean="0">
                <a:sym typeface="Math C"/>
              </a:rPr>
              <a:t>FIRST( </a:t>
            </a:r>
            <a:r>
              <a:rPr lang="en-US" dirty="0" smtClean="0">
                <a:solidFill>
                  <a:schemeClr val="tx2"/>
                </a:solidFill>
                <a:sym typeface="Math C"/>
              </a:rPr>
              <a:t>LIT</a:t>
            </a:r>
            <a:r>
              <a:rPr lang="en-US" dirty="0" smtClean="0">
                <a:sym typeface="Math C"/>
              </a:rPr>
              <a:t> ) = { true, false }</a:t>
            </a:r>
          </a:p>
          <a:p>
            <a:pPr lvl="1"/>
            <a:r>
              <a:rPr lang="en-US" dirty="0" smtClean="0">
                <a:sym typeface="Math C"/>
              </a:rPr>
              <a:t>FIRST( </a:t>
            </a:r>
            <a:r>
              <a:rPr lang="en-US" dirty="0" smtClean="0">
                <a:solidFill>
                  <a:schemeClr val="tx2"/>
                </a:solidFill>
                <a:sym typeface="Math C"/>
              </a:rPr>
              <a:t>( E OP E )</a:t>
            </a:r>
            <a:r>
              <a:rPr lang="en-US" dirty="0" smtClean="0">
                <a:sym typeface="Math C"/>
              </a:rPr>
              <a:t> ) = { ‘(‘ }</a:t>
            </a:r>
          </a:p>
          <a:p>
            <a:pPr lvl="1"/>
            <a:r>
              <a:rPr lang="en-US" dirty="0" smtClean="0">
                <a:sym typeface="Math C"/>
              </a:rPr>
              <a:t>FIRST( </a:t>
            </a:r>
            <a:r>
              <a:rPr lang="en-US" dirty="0" smtClean="0">
                <a:solidFill>
                  <a:schemeClr val="tx2"/>
                </a:solidFill>
                <a:sym typeface="Math C"/>
              </a:rPr>
              <a:t>not E</a:t>
            </a:r>
            <a:r>
              <a:rPr lang="en-US" dirty="0" smtClean="0">
                <a:sym typeface="Math C"/>
              </a:rPr>
              <a:t> ) = { not }</a:t>
            </a:r>
            <a:endParaRPr lang="en-US" dirty="0">
              <a:sym typeface="Math C"/>
            </a:endParaRPr>
          </a:p>
          <a:p>
            <a:r>
              <a:rPr lang="en-US" dirty="0" smtClean="0">
                <a:sym typeface="Math C"/>
              </a:rPr>
              <a:t>No intersection between FIRST sets =&gt; can always pick a single rule</a:t>
            </a:r>
          </a:p>
          <a:p>
            <a:r>
              <a:rPr lang="en-US" dirty="0" smtClean="0">
                <a:sym typeface="Math C"/>
              </a:rPr>
              <a:t>If the FIRST sets intersect, may need longer </a:t>
            </a:r>
            <a:r>
              <a:rPr lang="en-US" dirty="0" err="1" smtClean="0">
                <a:sym typeface="Math C"/>
              </a:rPr>
              <a:t>lookahead</a:t>
            </a:r>
            <a:endParaRPr lang="en-US" dirty="0" smtClean="0">
              <a:sym typeface="Math C"/>
            </a:endParaRPr>
          </a:p>
          <a:p>
            <a:pPr lvl="1"/>
            <a:r>
              <a:rPr lang="en-US" dirty="0" smtClean="0">
                <a:sym typeface="Math C"/>
              </a:rPr>
              <a:t>LL(k) = class of grammars in which production rule can be determined using a </a:t>
            </a:r>
            <a:r>
              <a:rPr lang="en-US" dirty="0" err="1" smtClean="0">
                <a:sym typeface="Math C"/>
              </a:rPr>
              <a:t>lookahead</a:t>
            </a:r>
            <a:r>
              <a:rPr lang="en-US" dirty="0" smtClean="0">
                <a:sym typeface="Math C"/>
              </a:rPr>
              <a:t> of k tokens</a:t>
            </a:r>
          </a:p>
          <a:p>
            <a:pPr lvl="1"/>
            <a:r>
              <a:rPr lang="en-US" dirty="0" smtClean="0">
                <a:sym typeface="Math C"/>
              </a:rPr>
              <a:t>LL(1) is an important and useful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3597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tokens to abstract syntax trees</a:t>
            </a:r>
            <a:endParaRPr lang="he-IL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707904" y="1089025"/>
            <a:ext cx="17637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5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(7 * x)</a:t>
            </a:r>
          </a:p>
        </p:txBody>
      </p:sp>
      <p:graphicFrame>
        <p:nvGraphicFramePr>
          <p:cNvPr id="6" name="Group 76"/>
          <p:cNvGraphicFramePr>
            <a:graphicFrameLocks noGrp="1"/>
          </p:cNvGraphicFramePr>
          <p:nvPr/>
        </p:nvGraphicFramePr>
        <p:xfrm>
          <a:off x="1992313" y="3249613"/>
          <a:ext cx="5711825" cy="288925"/>
        </p:xfrm>
        <a:graphic>
          <a:graphicData uri="http://schemas.openxmlformats.org/drawingml/2006/table">
            <a:tbl>
              <a:tblPr rtl="1"/>
              <a:tblGrid>
                <a:gridCol w="815975"/>
                <a:gridCol w="815975"/>
                <a:gridCol w="815975"/>
                <a:gridCol w="815975"/>
                <a:gridCol w="815975"/>
                <a:gridCol w="815975"/>
                <a:gridCol w="815975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+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ahoma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Arial" pitchFamily="34" charset="0"/>
                        </a:rPr>
                        <a:t>num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20"/>
          <p:cNvSpPr>
            <a:spLocks noChangeArrowheads="1"/>
          </p:cNvSpPr>
          <p:nvPr/>
        </p:nvSpPr>
        <p:spPr bwMode="auto">
          <a:xfrm>
            <a:off x="4041775" y="1908175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1600"/>
              <a:t>Lexical </a:t>
            </a:r>
            <a:br>
              <a:rPr lang="en-US" sz="1600"/>
            </a:br>
            <a:r>
              <a:rPr lang="en-US" sz="1600"/>
              <a:t>Analyzer</a:t>
            </a:r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auto">
          <a:xfrm>
            <a:off x="4500563" y="1485900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87338" y="1125538"/>
            <a:ext cx="14970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i="1" dirty="0"/>
              <a:t>program text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287338" y="3178175"/>
            <a:ext cx="1511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i="1" dirty="0"/>
              <a:t>token stream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4498975" y="281781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12" name="Oval 25"/>
          <p:cNvSpPr>
            <a:spLocks noChangeArrowheads="1"/>
          </p:cNvSpPr>
          <p:nvPr/>
        </p:nvSpPr>
        <p:spPr bwMode="auto">
          <a:xfrm>
            <a:off x="4040188" y="4067175"/>
            <a:ext cx="11430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rtl="0" eaLnBrk="0" hangingPunct="0"/>
            <a:r>
              <a:rPr lang="en-US" sz="1600"/>
              <a:t>Parser</a:t>
            </a:r>
          </a:p>
        </p:txBody>
      </p:sp>
      <p:sp>
        <p:nvSpPr>
          <p:cNvPr id="13" name="AutoShape 26"/>
          <p:cNvSpPr>
            <a:spLocks noChangeArrowheads="1"/>
          </p:cNvSpPr>
          <p:nvPr/>
        </p:nvSpPr>
        <p:spPr bwMode="auto">
          <a:xfrm>
            <a:off x="4502150" y="368141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14" name="Text Box 27"/>
          <p:cNvSpPr txBox="1">
            <a:spLocks noChangeArrowheads="1"/>
          </p:cNvSpPr>
          <p:nvPr/>
        </p:nvSpPr>
        <p:spPr bwMode="auto">
          <a:xfrm>
            <a:off x="287338" y="3824288"/>
            <a:ext cx="1295400" cy="1739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 eaLnBrk="0" hangingPunct="0"/>
            <a:r>
              <a:rPr lang="pt-BR" dirty="0">
                <a:latin typeface="Times New Roman" pitchFamily="18" charset="0"/>
                <a:cs typeface="Times New Roman" pitchFamily="18" charset="0"/>
              </a:rPr>
              <a:t>Grammar: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</a:t>
            </a:r>
            <a:r>
              <a:rPr lang="pt-BR" dirty="0">
                <a:solidFill>
                  <a:srgbClr val="F02E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 rtl="0" eaLnBrk="0" hangingPunct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</a:t>
            </a:r>
          </a:p>
          <a:p>
            <a:pPr algn="l" rtl="0" eaLnBrk="0" hangingPunct="0"/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pt-BR" dirty="0" smtClean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pt-BR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*</a:t>
            </a:r>
            <a:r>
              <a:rPr lang="pt-BR" dirty="0">
                <a:solidFill>
                  <a:srgbClr val="FFC76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E</a:t>
            </a:r>
            <a:br>
              <a:rPr lang="pt-BR" dirty="0">
                <a:latin typeface="Times New Roman" pitchFamily="18" charset="0"/>
                <a:cs typeface="Times New Roman" pitchFamily="18" charset="0"/>
              </a:rPr>
            </a:br>
            <a:r>
              <a:rPr lang="pt-BR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pt-BR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 </a:t>
            </a:r>
            <a:r>
              <a:rPr lang="pt-BR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076704" y="5314950"/>
            <a:ext cx="1303339" cy="1430338"/>
            <a:chOff x="2568" y="3348"/>
            <a:chExt cx="821" cy="901"/>
          </a:xfrm>
        </p:grpSpPr>
        <p:sp>
          <p:nvSpPr>
            <p:cNvPr id="42" name="Text Box 55"/>
            <p:cNvSpPr txBox="1">
              <a:spLocks noChangeArrowheads="1"/>
            </p:cNvSpPr>
            <p:nvPr/>
          </p:nvSpPr>
          <p:spPr bwMode="auto">
            <a:xfrm>
              <a:off x="2808" y="3348"/>
              <a:ext cx="173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400" b="1" dirty="0" smtClean="0">
                  <a:solidFill>
                    <a:schemeClr val="accent1"/>
                  </a:solidFill>
                </a:rPr>
                <a:t>+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3" name="Text Box 56"/>
            <p:cNvSpPr txBox="1">
              <a:spLocks noChangeArrowheads="1"/>
            </p:cNvSpPr>
            <p:nvPr/>
          </p:nvSpPr>
          <p:spPr bwMode="auto">
            <a:xfrm>
              <a:off x="2568" y="3677"/>
              <a:ext cx="3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chemeClr val="accent1"/>
                  </a:solidFill>
                </a:rPr>
                <a:t>num</a:t>
              </a:r>
            </a:p>
          </p:txBody>
        </p:sp>
        <p:sp>
          <p:nvSpPr>
            <p:cNvPr id="44" name="Rectangle 57"/>
            <p:cNvSpPr>
              <a:spLocks noChangeArrowheads="1"/>
            </p:cNvSpPr>
            <p:nvPr/>
          </p:nvSpPr>
          <p:spPr bwMode="auto">
            <a:xfrm>
              <a:off x="2845" y="4055"/>
              <a:ext cx="33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400" b="1" dirty="0" smtClean="0">
                  <a:solidFill>
                    <a:schemeClr val="accent1"/>
                  </a:solidFill>
                </a:rPr>
                <a:t>num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>
              <a:off x="3184" y="4055"/>
              <a:ext cx="205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 eaLnBrk="0" hangingPunct="0"/>
              <a:r>
                <a:rPr lang="en-US" sz="1400" b="1" dirty="0" smtClean="0">
                  <a:solidFill>
                    <a:schemeClr val="accent1"/>
                  </a:solidFill>
                </a:rPr>
                <a:t>id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46" name="AutoShape 59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 flipH="1">
              <a:off x="2735" y="3542"/>
              <a:ext cx="159" cy="135"/>
            </a:xfrm>
            <a:prstGeom prst="straightConnector1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</p:spPr>
        </p:cxnSp>
        <p:cxnSp>
          <p:nvCxnSpPr>
            <p:cNvPr id="47" name="AutoShape 60"/>
            <p:cNvCxnSpPr>
              <a:cxnSpLocks noChangeShapeType="1"/>
              <a:stCxn id="42" idx="2"/>
              <a:endCxn id="50" idx="0"/>
            </p:cNvCxnSpPr>
            <p:nvPr/>
          </p:nvCxnSpPr>
          <p:spPr bwMode="auto">
            <a:xfrm>
              <a:off x="2894" y="3542"/>
              <a:ext cx="238" cy="187"/>
            </a:xfrm>
            <a:prstGeom prst="straightConnector1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</p:spPr>
        </p:cxnSp>
        <p:cxnSp>
          <p:nvCxnSpPr>
            <p:cNvPr id="48" name="AutoShape 61"/>
            <p:cNvCxnSpPr>
              <a:cxnSpLocks noChangeShapeType="1"/>
              <a:stCxn id="50" idx="2"/>
              <a:endCxn id="44" idx="0"/>
            </p:cNvCxnSpPr>
            <p:nvPr/>
          </p:nvCxnSpPr>
          <p:spPr bwMode="auto">
            <a:xfrm flipH="1">
              <a:off x="3014" y="3921"/>
              <a:ext cx="119" cy="134"/>
            </a:xfrm>
            <a:prstGeom prst="straightConnector1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</p:spPr>
        </p:cxnSp>
        <p:cxnSp>
          <p:nvCxnSpPr>
            <p:cNvPr id="49" name="AutoShape 62"/>
            <p:cNvCxnSpPr>
              <a:cxnSpLocks noChangeShapeType="1"/>
              <a:stCxn id="50" idx="2"/>
              <a:endCxn id="45" idx="0"/>
            </p:cNvCxnSpPr>
            <p:nvPr/>
          </p:nvCxnSpPr>
          <p:spPr bwMode="auto">
            <a:xfrm>
              <a:off x="3132" y="3921"/>
              <a:ext cx="154" cy="134"/>
            </a:xfrm>
            <a:prstGeom prst="straightConnector1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  <a:effectLst/>
          </p:spPr>
        </p:cxnSp>
        <p:sp>
          <p:nvSpPr>
            <p:cNvPr id="50" name="Text Box 63"/>
            <p:cNvSpPr txBox="1">
              <a:spLocks noChangeArrowheads="1"/>
            </p:cNvSpPr>
            <p:nvPr/>
          </p:nvSpPr>
          <p:spPr bwMode="auto">
            <a:xfrm>
              <a:off x="3044" y="3729"/>
              <a:ext cx="17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rtl="0"/>
              <a:r>
                <a:rPr lang="en-US" sz="1400" b="1" dirty="0">
                  <a:solidFill>
                    <a:schemeClr val="accent1"/>
                  </a:solidFill>
                </a:rPr>
                <a:t>*</a:t>
              </a:r>
            </a:p>
          </p:txBody>
        </p:sp>
      </p:grpSp>
      <p:sp>
        <p:nvSpPr>
          <p:cNvPr id="51" name="AutoShape 64"/>
          <p:cNvSpPr>
            <a:spLocks noChangeArrowheads="1"/>
          </p:cNvSpPr>
          <p:nvPr/>
        </p:nvSpPr>
        <p:spPr bwMode="auto">
          <a:xfrm>
            <a:off x="4498975" y="497681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5184068" y="5337212"/>
            <a:ext cx="22788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i="1" dirty="0"/>
              <a:t>Abstract </a:t>
            </a:r>
            <a:r>
              <a:rPr lang="en-US" i="1" dirty="0" smtClean="0"/>
              <a:t>Syntax Tree</a:t>
            </a:r>
            <a:endParaRPr lang="en-US" i="1" dirty="0"/>
          </a:p>
        </p:txBody>
      </p:sp>
      <p:sp>
        <p:nvSpPr>
          <p:cNvPr id="54" name="AutoShape 67"/>
          <p:cNvSpPr>
            <a:spLocks noChangeArrowheads="1"/>
          </p:cNvSpPr>
          <p:nvPr/>
        </p:nvSpPr>
        <p:spPr bwMode="auto">
          <a:xfrm rot="3033179">
            <a:off x="3833813" y="4779963"/>
            <a:ext cx="215900" cy="32385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rtl="0"/>
            <a:endParaRPr lang="he-IL"/>
          </a:p>
        </p:txBody>
      </p:sp>
      <p:sp>
        <p:nvSpPr>
          <p:cNvPr id="55" name="Text Box 68"/>
          <p:cNvSpPr txBox="1">
            <a:spLocks noChangeArrowheads="1"/>
          </p:cNvSpPr>
          <p:nvPr/>
        </p:nvSpPr>
        <p:spPr bwMode="auto">
          <a:xfrm>
            <a:off x="4659313" y="4960938"/>
            <a:ext cx="493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1200"/>
              <a:t>valid</a:t>
            </a:r>
          </a:p>
        </p:txBody>
      </p:sp>
      <p:sp>
        <p:nvSpPr>
          <p:cNvPr id="56" name="Text Box 70"/>
          <p:cNvSpPr txBox="1">
            <a:spLocks noChangeArrowheads="1"/>
          </p:cNvSpPr>
          <p:nvPr/>
        </p:nvSpPr>
        <p:spPr bwMode="auto">
          <a:xfrm>
            <a:off x="3260653" y="5013325"/>
            <a:ext cx="5795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rtl="0"/>
            <a:r>
              <a:rPr lang="en-US" sz="1200" dirty="0">
                <a:solidFill>
                  <a:srgbClr val="FF0000"/>
                </a:solidFill>
              </a:rPr>
              <a:t>syntax</a:t>
            </a:r>
            <a:br>
              <a:rPr lang="en-US" sz="1200" dirty="0">
                <a:solidFill>
                  <a:srgbClr val="FF0000"/>
                </a:solidFill>
              </a:rPr>
            </a:br>
            <a:r>
              <a:rPr lang="en-US" sz="12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9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6</a:t>
            </a:fld>
            <a:endParaRPr lang="he-IL" dirty="0"/>
          </a:p>
        </p:txBody>
      </p:sp>
      <p:sp>
        <p:nvSpPr>
          <p:cNvPr id="29" name="הסבר מלבני 28"/>
          <p:cNvSpPr/>
          <p:nvPr/>
        </p:nvSpPr>
        <p:spPr>
          <a:xfrm>
            <a:off x="5940152" y="1916832"/>
            <a:ext cx="2664296" cy="720080"/>
          </a:xfrm>
          <a:prstGeom prst="wedgeRectCallout">
            <a:avLst>
              <a:gd name="adj1" fmla="val -76294"/>
              <a:gd name="adj2" fmla="val 3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Regular expressions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Finite automata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30" name="הסבר מלבני 29"/>
          <p:cNvSpPr/>
          <p:nvPr/>
        </p:nvSpPr>
        <p:spPr>
          <a:xfrm>
            <a:off x="5940152" y="4149080"/>
            <a:ext cx="2664296" cy="720080"/>
          </a:xfrm>
          <a:prstGeom prst="wedgeRectCallout">
            <a:avLst>
              <a:gd name="adj1" fmla="val -76294"/>
              <a:gd name="adj2" fmla="val 3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Context-free grammars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Push-down automata</a:t>
            </a:r>
            <a:endParaRPr lang="he-IL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FIRST sets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no null productions </a:t>
            </a:r>
            <a:r>
              <a:rPr lang="en-US" dirty="0" smtClean="0">
                <a:cs typeface="Courier New" pitchFamily="49" charset="0"/>
                <a:sym typeface="Math C"/>
              </a:rPr>
              <a:t>A </a:t>
            </a:r>
            <a:r>
              <a:rPr lang="en-US" dirty="0" smtClean="0">
                <a:sym typeface="Math C"/>
              </a:rPr>
              <a:t></a:t>
            </a:r>
            <a:r>
              <a:rPr lang="en-US" dirty="0" smtClean="0"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cs typeface="Courier New" pitchFamily="49" charset="0"/>
                <a:sym typeface="Symbol"/>
              </a:rPr>
              <a:t>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Initially, for all </a:t>
            </a:r>
            <a:r>
              <a:rPr lang="en-US" dirty="0" err="1" smtClean="0"/>
              <a:t>nonterminals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, set</a:t>
            </a:r>
            <a:br>
              <a:rPr lang="en-US" dirty="0" smtClean="0"/>
            </a:br>
            <a:r>
              <a:rPr lang="en-US" dirty="0" smtClean="0"/>
              <a:t>FIRST(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) = { </a:t>
            </a:r>
            <a:r>
              <a:rPr lang="en-US" dirty="0" smtClean="0">
                <a:solidFill>
                  <a:schemeClr val="tx2"/>
                </a:solidFill>
              </a:rPr>
              <a:t>t</a:t>
            </a:r>
            <a:r>
              <a:rPr lang="en-US" dirty="0" smtClean="0"/>
              <a:t> |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Math C"/>
              </a:rPr>
              <a:t>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tx2"/>
                </a:solidFill>
              </a:rPr>
              <a:t>t</a:t>
            </a:r>
            <a:r>
              <a:rPr lang="en-US" i="1" dirty="0" err="1" smtClean="0"/>
              <a:t>ω</a:t>
            </a:r>
            <a:r>
              <a:rPr lang="en-US" i="1" dirty="0" smtClean="0"/>
              <a:t> for some ω 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Repeat the following until no changes occur:</a:t>
            </a:r>
            <a:br>
              <a:rPr lang="en-US" dirty="0" smtClean="0"/>
            </a:br>
            <a:r>
              <a:rPr lang="en-US" dirty="0" smtClean="0"/>
              <a:t>for each </a:t>
            </a:r>
            <a:r>
              <a:rPr lang="en-US" dirty="0" err="1" smtClean="0"/>
              <a:t>nonterminal</a:t>
            </a:r>
            <a:r>
              <a:rPr lang="en-US" dirty="0" smtClean="0"/>
              <a:t> A</a:t>
            </a:r>
            <a:br>
              <a:rPr lang="en-US" dirty="0" smtClean="0"/>
            </a:br>
            <a:r>
              <a:rPr lang="en-US" dirty="0" smtClean="0"/>
              <a:t>  for each production A </a:t>
            </a:r>
            <a:r>
              <a:rPr lang="en-US" dirty="0" smtClean="0">
                <a:sym typeface="Math C"/>
              </a:rPr>
              <a:t>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i="1" dirty="0" err="1" smtClean="0"/>
              <a:t>ω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/>
              <a:t>    set </a:t>
            </a:r>
            <a:r>
              <a:rPr lang="en-US" dirty="0" smtClean="0"/>
              <a:t>FIRST(A) = FIRST(A) ∪ FIRST(B)</a:t>
            </a:r>
          </a:p>
          <a:p>
            <a:r>
              <a:rPr lang="en-US" dirty="0" smtClean="0"/>
              <a:t>This is known a fixed-point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60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sets computation example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61</a:t>
            </a:fld>
            <a:endParaRPr lang="he-IL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772816"/>
            <a:ext cx="288032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STMT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if EXPR then STMT</a:t>
            </a:r>
          </a:p>
          <a:p>
            <a:pPr algn="l" rtl="0"/>
            <a:r>
              <a:rPr lang="en-US" dirty="0" smtClean="0"/>
              <a:t>            | while EXPR do STMT</a:t>
            </a:r>
          </a:p>
          <a:p>
            <a:pPr algn="l" rtl="0"/>
            <a:r>
              <a:rPr lang="en-US" dirty="0" smtClean="0"/>
              <a:t>            | EXPR ;</a:t>
            </a:r>
          </a:p>
          <a:p>
            <a:pPr algn="l" rtl="0"/>
            <a:r>
              <a:rPr lang="en-US" dirty="0" smtClean="0"/>
              <a:t>EXPR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TERM -&gt; id</a:t>
            </a:r>
          </a:p>
          <a:p>
            <a:pPr algn="l" rtl="0"/>
            <a:r>
              <a:rPr lang="en-US" dirty="0" smtClean="0"/>
              <a:t>            | zero? TERM</a:t>
            </a:r>
          </a:p>
          <a:p>
            <a:pPr algn="l" rtl="0"/>
            <a:r>
              <a:rPr lang="en-US" dirty="0" smtClean="0"/>
              <a:t>            | not EXPR</a:t>
            </a:r>
          </a:p>
          <a:p>
            <a:pPr algn="l" rtl="0"/>
            <a:r>
              <a:rPr lang="en-US" dirty="0" smtClean="0"/>
              <a:t>            | ++ id</a:t>
            </a:r>
          </a:p>
          <a:p>
            <a:pPr algn="l" rtl="0"/>
            <a:r>
              <a:rPr lang="en-US" dirty="0" smtClean="0"/>
              <a:t>            | -- id</a:t>
            </a:r>
          </a:p>
          <a:p>
            <a:pPr algn="l" rtl="0"/>
            <a:r>
              <a:rPr lang="en-US" dirty="0" smtClean="0"/>
              <a:t>TERM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id</a:t>
            </a:r>
          </a:p>
          <a:p>
            <a:pPr algn="l" rtl="0"/>
            <a:r>
              <a:rPr lang="en-US" dirty="0" smtClean="0"/>
              <a:t>           | constant</a:t>
            </a:r>
            <a:endParaRPr lang="he-IL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/>
        </p:nvGraphicFramePr>
        <p:xfrm>
          <a:off x="3707904" y="1988840"/>
          <a:ext cx="5015880" cy="163310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1960"/>
                <a:gridCol w="1671960"/>
                <a:gridCol w="1671960"/>
              </a:tblGrid>
              <a:tr h="316835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TERM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EXPR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STMT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341"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Initialization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62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288032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STMT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if EXPR then STMT</a:t>
            </a:r>
          </a:p>
          <a:p>
            <a:pPr algn="l" rtl="0"/>
            <a:r>
              <a:rPr lang="en-US" dirty="0" smtClean="0"/>
              <a:t>            | while EXPR do STMT</a:t>
            </a:r>
          </a:p>
          <a:p>
            <a:pPr algn="l" rtl="0"/>
            <a:r>
              <a:rPr lang="en-US" dirty="0" smtClean="0"/>
              <a:t>            | EXPR ;</a:t>
            </a:r>
          </a:p>
          <a:p>
            <a:pPr algn="l" rtl="0"/>
            <a:r>
              <a:rPr lang="en-US" dirty="0" smtClean="0"/>
              <a:t>EXPR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TERM -&gt; id</a:t>
            </a:r>
          </a:p>
          <a:p>
            <a:pPr algn="l" rtl="0"/>
            <a:r>
              <a:rPr lang="en-US" dirty="0" smtClean="0"/>
              <a:t>            | zero? TERM</a:t>
            </a:r>
          </a:p>
          <a:p>
            <a:pPr algn="l" rtl="0"/>
            <a:r>
              <a:rPr lang="en-US" dirty="0" smtClean="0"/>
              <a:t>            | not EXPR</a:t>
            </a:r>
          </a:p>
          <a:p>
            <a:pPr algn="l" rtl="0"/>
            <a:r>
              <a:rPr lang="en-US" dirty="0" smtClean="0"/>
              <a:t>            | ++ id</a:t>
            </a:r>
          </a:p>
          <a:p>
            <a:pPr algn="l" rtl="0"/>
            <a:r>
              <a:rPr lang="en-US" dirty="0" smtClean="0"/>
              <a:t>            | -- id</a:t>
            </a:r>
          </a:p>
          <a:p>
            <a:pPr algn="l" rtl="0"/>
            <a:r>
              <a:rPr lang="en-US" dirty="0" smtClean="0"/>
              <a:t>TERM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id</a:t>
            </a:r>
          </a:p>
          <a:p>
            <a:pPr algn="l" rtl="0"/>
            <a:r>
              <a:rPr lang="en-US" dirty="0" smtClean="0"/>
              <a:t>           | constant</a:t>
            </a:r>
            <a:endParaRPr lang="he-IL" dirty="0"/>
          </a:p>
        </p:txBody>
      </p:sp>
      <p:graphicFrame>
        <p:nvGraphicFramePr>
          <p:cNvPr id="10" name="טבלה 9"/>
          <p:cNvGraphicFramePr>
            <a:graphicFrameLocks noGrp="1"/>
          </p:cNvGraphicFramePr>
          <p:nvPr/>
        </p:nvGraphicFramePr>
        <p:xfrm>
          <a:off x="3707904" y="1988840"/>
          <a:ext cx="5015880" cy="1633101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1960"/>
                <a:gridCol w="1671960"/>
                <a:gridCol w="1671960"/>
              </a:tblGrid>
              <a:tr h="316835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TERM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EXPR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STMT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341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constant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zero?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++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while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Iterate 1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63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288032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STMT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if EXPR then STMT</a:t>
            </a:r>
          </a:p>
          <a:p>
            <a:pPr algn="l" rtl="0"/>
            <a:r>
              <a:rPr lang="en-US" dirty="0" smtClean="0"/>
              <a:t>            | while EXPR do STMT</a:t>
            </a:r>
          </a:p>
          <a:p>
            <a:pPr algn="l" rtl="0"/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00"/>
                </a:solidFill>
              </a:rPr>
              <a:t>EXPR</a:t>
            </a:r>
            <a:r>
              <a:rPr lang="en-US" dirty="0" smtClean="0"/>
              <a:t> ;</a:t>
            </a:r>
          </a:p>
          <a:p>
            <a:pPr algn="l" rtl="0"/>
            <a:r>
              <a:rPr lang="en-US" dirty="0" smtClean="0"/>
              <a:t>EXPR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TERM -&gt; id</a:t>
            </a:r>
          </a:p>
          <a:p>
            <a:pPr algn="l" rtl="0"/>
            <a:r>
              <a:rPr lang="en-US" dirty="0" smtClean="0"/>
              <a:t>            | zero? TERM</a:t>
            </a:r>
          </a:p>
          <a:p>
            <a:pPr algn="l" rtl="0"/>
            <a:r>
              <a:rPr lang="en-US" dirty="0" smtClean="0"/>
              <a:t>            | not EXPR</a:t>
            </a:r>
          </a:p>
          <a:p>
            <a:pPr algn="l" rtl="0"/>
            <a:r>
              <a:rPr lang="en-US" dirty="0" smtClean="0"/>
              <a:t>            | ++ id</a:t>
            </a:r>
          </a:p>
          <a:p>
            <a:pPr algn="l" rtl="0"/>
            <a:r>
              <a:rPr lang="en-US" dirty="0" smtClean="0"/>
              <a:t>            | -- id</a:t>
            </a:r>
          </a:p>
          <a:p>
            <a:pPr algn="l" rtl="0"/>
            <a:r>
              <a:rPr lang="en-US" dirty="0" smtClean="0"/>
              <a:t>TERM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id</a:t>
            </a:r>
          </a:p>
          <a:p>
            <a:pPr algn="l" rtl="0"/>
            <a:r>
              <a:rPr lang="en-US" dirty="0" smtClean="0"/>
              <a:t>           | constant</a:t>
            </a:r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3707904" y="1988840"/>
          <a:ext cx="5015880" cy="29004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1960"/>
                <a:gridCol w="1671960"/>
                <a:gridCol w="1671960"/>
              </a:tblGrid>
              <a:tr h="316835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TERM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EXPR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STMT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341">
                <a:tc rowSpan="2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constant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zero?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++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while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7341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zero?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++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--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Iterate 2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64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288032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STMT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if EXPR then STMT</a:t>
            </a:r>
          </a:p>
          <a:p>
            <a:pPr algn="l" rtl="0"/>
            <a:r>
              <a:rPr lang="en-US" dirty="0" smtClean="0"/>
              <a:t>            | while EXPR do STMT</a:t>
            </a:r>
          </a:p>
          <a:p>
            <a:pPr algn="l" rtl="0"/>
            <a:r>
              <a:rPr lang="en-US" dirty="0" smtClean="0"/>
              <a:t>            | EXPR ;</a:t>
            </a:r>
          </a:p>
          <a:p>
            <a:pPr algn="l" rtl="0"/>
            <a:r>
              <a:rPr lang="en-US" dirty="0" smtClean="0">
                <a:solidFill>
                  <a:srgbClr val="FF0000"/>
                </a:solidFill>
              </a:rPr>
              <a:t>EXPR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TERM</a:t>
            </a:r>
            <a:r>
              <a:rPr lang="en-US" dirty="0" smtClean="0"/>
              <a:t> -&gt; id</a:t>
            </a:r>
          </a:p>
          <a:p>
            <a:pPr algn="l" rtl="0"/>
            <a:r>
              <a:rPr lang="en-US" dirty="0" smtClean="0"/>
              <a:t>            | zero? TERM</a:t>
            </a:r>
          </a:p>
          <a:p>
            <a:pPr algn="l" rtl="0"/>
            <a:r>
              <a:rPr lang="en-US" dirty="0" smtClean="0"/>
              <a:t>            | not EXPR</a:t>
            </a:r>
          </a:p>
          <a:p>
            <a:pPr algn="l" rtl="0"/>
            <a:r>
              <a:rPr lang="en-US" dirty="0" smtClean="0"/>
              <a:t>            | ++ id</a:t>
            </a:r>
          </a:p>
          <a:p>
            <a:pPr algn="l" rtl="0"/>
            <a:r>
              <a:rPr lang="en-US" dirty="0" smtClean="0"/>
              <a:t>            | -- id</a:t>
            </a:r>
          </a:p>
          <a:p>
            <a:pPr algn="l" rtl="0"/>
            <a:r>
              <a:rPr lang="en-US" dirty="0" smtClean="0"/>
              <a:t>TERM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id</a:t>
            </a:r>
          </a:p>
          <a:p>
            <a:pPr algn="l" rtl="0"/>
            <a:r>
              <a:rPr lang="en-US" dirty="0" smtClean="0"/>
              <a:t>           | constant</a:t>
            </a:r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3707904" y="1988840"/>
          <a:ext cx="5015880" cy="290044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1960"/>
                <a:gridCol w="1671960"/>
                <a:gridCol w="1671960"/>
              </a:tblGrid>
              <a:tr h="316835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TERM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EXPR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STMT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341">
                <a:tc rowSpan="2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constant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zero?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++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while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7341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constant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zero?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++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--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Iterate 3 – fixed-point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65</a:t>
            </a:fld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772816"/>
            <a:ext cx="2880320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>
                <a:solidFill>
                  <a:srgbClr val="FF0000"/>
                </a:solidFill>
              </a:rPr>
              <a:t>STMT</a:t>
            </a:r>
            <a:r>
              <a:rPr lang="en-US" dirty="0" smtClean="0"/>
              <a:t>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if EXPR then STMT</a:t>
            </a:r>
          </a:p>
          <a:p>
            <a:pPr algn="l" rtl="0"/>
            <a:r>
              <a:rPr lang="en-US" dirty="0" smtClean="0"/>
              <a:t>            | while EXPR do STMT</a:t>
            </a:r>
          </a:p>
          <a:p>
            <a:pPr algn="l" rtl="0"/>
            <a:r>
              <a:rPr lang="en-US" dirty="0" smtClean="0"/>
              <a:t>            | </a:t>
            </a:r>
            <a:r>
              <a:rPr lang="en-US" dirty="0" smtClean="0">
                <a:solidFill>
                  <a:srgbClr val="FF0000"/>
                </a:solidFill>
              </a:rPr>
              <a:t>EXPR</a:t>
            </a:r>
            <a:r>
              <a:rPr lang="en-US" dirty="0" smtClean="0"/>
              <a:t> ;</a:t>
            </a:r>
          </a:p>
          <a:p>
            <a:pPr algn="l" rtl="0"/>
            <a:r>
              <a:rPr lang="en-US" dirty="0" smtClean="0"/>
              <a:t>EXPR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TERM -&gt; id</a:t>
            </a:r>
          </a:p>
          <a:p>
            <a:pPr algn="l" rtl="0"/>
            <a:r>
              <a:rPr lang="en-US" dirty="0" smtClean="0"/>
              <a:t>            | zero? TERM</a:t>
            </a:r>
          </a:p>
          <a:p>
            <a:pPr algn="l" rtl="0"/>
            <a:r>
              <a:rPr lang="en-US" dirty="0" smtClean="0"/>
              <a:t>            | not EXPR</a:t>
            </a:r>
          </a:p>
          <a:p>
            <a:pPr algn="l" rtl="0"/>
            <a:r>
              <a:rPr lang="en-US" dirty="0" smtClean="0"/>
              <a:t>            | ++ id</a:t>
            </a:r>
          </a:p>
          <a:p>
            <a:pPr algn="l" rtl="0"/>
            <a:r>
              <a:rPr lang="en-US" dirty="0" smtClean="0"/>
              <a:t>            | -- id</a:t>
            </a:r>
          </a:p>
          <a:p>
            <a:pPr algn="l" rtl="0"/>
            <a:r>
              <a:rPr lang="en-US" dirty="0" smtClean="0"/>
              <a:t>TERM </a:t>
            </a:r>
            <a:r>
              <a:rPr lang="en-US" dirty="0" smtClean="0"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/>
              <a:t> id</a:t>
            </a:r>
          </a:p>
          <a:p>
            <a:pPr algn="l" rtl="0"/>
            <a:r>
              <a:rPr lang="en-US" dirty="0" smtClean="0"/>
              <a:t>           | constant</a:t>
            </a:r>
            <a:endParaRPr lang="he-IL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3707904" y="1988840"/>
          <a:ext cx="5015880" cy="4167783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71960"/>
                <a:gridCol w="1671960"/>
                <a:gridCol w="1671960"/>
              </a:tblGrid>
              <a:tr h="316835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TERM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EXPR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STMT</a:t>
                      </a:r>
                      <a:endParaRPr lang="he-IL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341">
                <a:tc rowSpan="3"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constant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zero?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++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--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if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while</a:t>
                      </a:r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7341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constant</a:t>
                      </a:r>
                      <a:endParaRPr lang="he-IL" dirty="0" smtClean="0"/>
                    </a:p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zero?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Not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++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--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67341"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l" rtl="0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id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constant</a:t>
                      </a:r>
                      <a:endParaRPr lang="he-IL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do we do with </a:t>
            </a:r>
            <a:r>
              <a:rPr lang="en-US" dirty="0" err="1" smtClean="0"/>
              <a:t>nullable</a:t>
            </a:r>
            <a:r>
              <a:rPr lang="en-US" dirty="0" smtClean="0"/>
              <a:t> (</a:t>
            </a:r>
            <a:r>
              <a:rPr lang="en-US" dirty="0" smtClean="0">
                <a:cs typeface="Courier New" pitchFamily="49" charset="0"/>
                <a:sym typeface="Symbol"/>
              </a:rPr>
              <a:t></a:t>
            </a:r>
            <a:r>
              <a:rPr lang="en-US" dirty="0" smtClean="0"/>
              <a:t>) productions?</a:t>
            </a:r>
          </a:p>
          <a:p>
            <a:pPr lvl="1"/>
            <a:r>
              <a:rPr lang="en-US" dirty="0" smtClean="0"/>
              <a:t>A</a:t>
            </a:r>
            <a:r>
              <a:rPr lang="en-US" dirty="0" smtClean="0">
                <a:sym typeface="Math C"/>
              </a:rPr>
              <a:t>B C D   B</a:t>
            </a:r>
            <a:r>
              <a:rPr lang="en-US" dirty="0" smtClean="0">
                <a:cs typeface="Courier New" pitchFamily="49" charset="0"/>
                <a:sym typeface="Symbol"/>
              </a:rPr>
              <a:t> </a:t>
            </a:r>
            <a:r>
              <a:rPr lang="en-US" dirty="0" smtClean="0">
                <a:sym typeface="Math C"/>
              </a:rPr>
              <a:t>C</a:t>
            </a:r>
            <a:r>
              <a:rPr lang="en-US" dirty="0" smtClean="0">
                <a:cs typeface="Courier New" pitchFamily="49" charset="0"/>
                <a:sym typeface="Symbol"/>
              </a:rPr>
              <a:t> </a:t>
            </a:r>
            <a:endParaRPr lang="en-US" dirty="0" smtClean="0"/>
          </a:p>
          <a:p>
            <a:pPr lvl="1"/>
            <a:r>
              <a:rPr lang="en-US" dirty="0" smtClean="0"/>
              <a:t>Use what comes afterwards to predict the right production</a:t>
            </a:r>
          </a:p>
          <a:p>
            <a:r>
              <a:rPr lang="en-US" dirty="0" smtClean="0"/>
              <a:t>For </a:t>
            </a:r>
            <a:r>
              <a:rPr lang="en-US" dirty="0"/>
              <a:t>every production rule A</a:t>
            </a:r>
            <a:r>
              <a:rPr lang="en-US" dirty="0">
                <a:sym typeface="Math C"/>
              </a:rPr>
              <a:t></a:t>
            </a:r>
            <a:r>
              <a:rPr lang="el-GR" dirty="0">
                <a:sym typeface="Math C"/>
              </a:rPr>
              <a:t>α</a:t>
            </a:r>
            <a:r>
              <a:rPr lang="en-US" dirty="0">
                <a:sym typeface="Math C"/>
              </a:rPr>
              <a:t> </a:t>
            </a:r>
          </a:p>
          <a:p>
            <a:pPr lvl="1"/>
            <a:r>
              <a:rPr lang="en-US" dirty="0" smtClean="0"/>
              <a:t>FOLLOW(A) = set of tokens that can immediately follow A</a:t>
            </a:r>
            <a:endParaRPr lang="en-US" dirty="0"/>
          </a:p>
          <a:p>
            <a:r>
              <a:rPr lang="en-US" dirty="0" smtClean="0"/>
              <a:t>Can predict the alternative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 for a non-terminal N when the </a:t>
            </a:r>
            <a:r>
              <a:rPr lang="en-US" dirty="0" err="1" smtClean="0"/>
              <a:t>lookahead</a:t>
            </a:r>
            <a:r>
              <a:rPr lang="en-US" dirty="0" smtClean="0"/>
              <a:t> token is in the set</a:t>
            </a:r>
          </a:p>
          <a:p>
            <a:pPr lvl="1"/>
            <a:r>
              <a:rPr lang="en-US" dirty="0" smtClean="0"/>
              <a:t>FIRST(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sym typeface="Math B"/>
              </a:rPr>
              <a:t> (if </a:t>
            </a:r>
            <a:r>
              <a:rPr lang="en-US" dirty="0" err="1" smtClean="0">
                <a:sym typeface="Math B"/>
              </a:rPr>
              <a:t>A</a:t>
            </a:r>
            <a:r>
              <a:rPr lang="en-US" baseline="-25000" dirty="0" err="1" smtClean="0">
                <a:sym typeface="Math B"/>
              </a:rPr>
              <a:t>k</a:t>
            </a:r>
            <a:r>
              <a:rPr lang="en-US" dirty="0" smtClean="0">
                <a:sym typeface="Math B"/>
              </a:rPr>
              <a:t> is </a:t>
            </a:r>
            <a:r>
              <a:rPr lang="en-US" dirty="0" err="1" smtClean="0">
                <a:sym typeface="Math B"/>
              </a:rPr>
              <a:t>nullable</a:t>
            </a:r>
            <a:r>
              <a:rPr lang="en-US" dirty="0" smtClean="0">
                <a:sym typeface="Math B"/>
              </a:rPr>
              <a:t> then FOLLOW(N))</a:t>
            </a:r>
            <a:endParaRPr lang="en-US" dirty="0"/>
          </a:p>
        </p:txBody>
      </p:sp>
      <p:pic>
        <p:nvPicPr>
          <p:cNvPr id="5" name="Picture 4" descr="https://encrypted-tbn1.gstatic.com/images?q=tbn:ANd9GcT_NfumM0CT3olSnj8P0F5INlshvqY2YBtmbQ6uuo4WHSpnX_f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8740" y="0"/>
            <a:ext cx="597067" cy="77457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316416" y="764704"/>
            <a:ext cx="76815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p. 189</a:t>
            </a:r>
            <a:endParaRPr lang="he-IL" dirty="0"/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66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565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LL(k) grammars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grammar is in the class LL(K) when it can be derived via:</a:t>
            </a:r>
          </a:p>
          <a:p>
            <a:pPr lvl="1"/>
            <a:r>
              <a:rPr lang="en-US" dirty="0" smtClean="0"/>
              <a:t>Top-down derivation</a:t>
            </a:r>
          </a:p>
          <a:p>
            <a:pPr lvl="1"/>
            <a:r>
              <a:rPr lang="en-US" dirty="0" smtClean="0"/>
              <a:t>Scanning the input from left to right (L)</a:t>
            </a:r>
          </a:p>
          <a:p>
            <a:pPr lvl="1"/>
            <a:r>
              <a:rPr lang="en-US" dirty="0" smtClean="0"/>
              <a:t>Producing the leftmost derivation (L)</a:t>
            </a:r>
          </a:p>
          <a:p>
            <a:pPr lvl="1"/>
            <a:r>
              <a:rPr lang="en-US" dirty="0" smtClean="0"/>
              <a:t>With </a:t>
            </a:r>
            <a:r>
              <a:rPr lang="en-US" dirty="0" err="1" smtClean="0"/>
              <a:t>lookahead</a:t>
            </a:r>
            <a:r>
              <a:rPr lang="en-US" dirty="0" smtClean="0"/>
              <a:t> of k tokens (k)</a:t>
            </a:r>
          </a:p>
          <a:p>
            <a:pPr lvl="1"/>
            <a:r>
              <a:rPr lang="en-US" dirty="0" smtClean="0"/>
              <a:t>For every two productions A</a:t>
            </a:r>
            <a:r>
              <a:rPr lang="en-US" dirty="0" smtClean="0">
                <a:sym typeface="Math C"/>
              </a:rPr>
              <a:t></a:t>
            </a:r>
            <a:r>
              <a:rPr lang="el-GR" dirty="0" smtClean="0">
                <a:sym typeface="Math C"/>
              </a:rPr>
              <a:t>α</a:t>
            </a:r>
            <a:r>
              <a:rPr lang="en-US" dirty="0" smtClean="0">
                <a:sym typeface="Math C"/>
              </a:rPr>
              <a:t> and </a:t>
            </a:r>
            <a:r>
              <a:rPr lang="en-US" dirty="0" smtClean="0"/>
              <a:t>A</a:t>
            </a:r>
            <a:r>
              <a:rPr lang="en-US" dirty="0" smtClean="0">
                <a:sym typeface="Math C"/>
              </a:rPr>
              <a:t></a:t>
            </a:r>
            <a:r>
              <a:rPr lang="el-GR" dirty="0" smtClean="0">
                <a:sym typeface="Math C"/>
              </a:rPr>
              <a:t>β</a:t>
            </a:r>
            <a:r>
              <a:rPr lang="en-US" dirty="0" smtClean="0">
                <a:sym typeface="Math C"/>
              </a:rPr>
              <a:t> we have FIRST(</a:t>
            </a:r>
            <a:r>
              <a:rPr lang="el-GR" dirty="0" smtClean="0">
                <a:sym typeface="Math C"/>
              </a:rPr>
              <a:t>α</a:t>
            </a:r>
            <a:r>
              <a:rPr lang="en-US" dirty="0" smtClean="0">
                <a:sym typeface="Math C"/>
              </a:rPr>
              <a:t>) ∩ FIRST(</a:t>
            </a:r>
            <a:r>
              <a:rPr lang="el-GR" dirty="0" smtClean="0">
                <a:sym typeface="Math C"/>
              </a:rPr>
              <a:t>β</a:t>
            </a:r>
            <a:r>
              <a:rPr lang="en-US" dirty="0" smtClean="0">
                <a:sym typeface="Math C"/>
              </a:rPr>
              <a:t>) = {}</a:t>
            </a:r>
            <a:br>
              <a:rPr lang="en-US" dirty="0" smtClean="0">
                <a:sym typeface="Math C"/>
              </a:rPr>
            </a:br>
            <a:r>
              <a:rPr lang="en-US" dirty="0" smtClean="0">
                <a:sym typeface="Math C"/>
              </a:rPr>
              <a:t>and FIRST(A) ∩ FOLLOW(A) = {}</a:t>
            </a:r>
            <a:endParaRPr lang="en-US" dirty="0"/>
          </a:p>
          <a:p>
            <a:r>
              <a:rPr lang="en-US" dirty="0" smtClean="0"/>
              <a:t>A language is said to be LL(k) when it has an LL(k) grammar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67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4267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352800"/>
            <a:ext cx="7772400" cy="3002760"/>
          </a:xfrm>
        </p:spPr>
        <p:txBody>
          <a:bodyPr/>
          <a:lstStyle/>
          <a:p>
            <a:r>
              <a:rPr lang="en-US" dirty="0" smtClean="0"/>
              <a:t>FIRST(term) = { ID }</a:t>
            </a:r>
          </a:p>
          <a:p>
            <a:r>
              <a:rPr lang="en-US" dirty="0" smtClean="0"/>
              <a:t>FIRST(</a:t>
            </a:r>
            <a:r>
              <a:rPr lang="en-US" dirty="0" err="1" smtClean="0"/>
              <a:t>indexed_elem</a:t>
            </a:r>
            <a:r>
              <a:rPr lang="en-US" dirty="0" smtClean="0"/>
              <a:t>) = { ID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FIRST/FIRST conflict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6"/>
          <p:cNvSpPr/>
          <p:nvPr/>
        </p:nvSpPr>
        <p:spPr>
          <a:xfrm>
            <a:off x="1037892" y="1432056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term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|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indexed_elem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indexed_elem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[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expr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]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68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12458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left 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57864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Rewrite the grammar to be in LL(1)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51720" y="5949280"/>
            <a:ext cx="483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Intuition: just like factoring x*y + x*z into x*(</a:t>
            </a:r>
            <a:r>
              <a:rPr lang="en-US" dirty="0" err="1" smtClean="0"/>
              <a:t>y+z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4219600" y="3767492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Rounded Rectangle 6"/>
          <p:cNvSpPr/>
          <p:nvPr/>
        </p:nvSpPr>
        <p:spPr>
          <a:xfrm>
            <a:off x="1004746" y="2430016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term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|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indexed_elem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indexed_elem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[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expr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]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10" name="Rounded Rectangle 6"/>
          <p:cNvSpPr/>
          <p:nvPr/>
        </p:nvSpPr>
        <p:spPr>
          <a:xfrm>
            <a:off x="1004746" y="4446240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term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after_ID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After_ID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 [ </a:t>
            </a:r>
            <a:r>
              <a:rPr lang="en-US" dirty="0" err="1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expr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 ] |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Symbol"/>
              </a:rPr>
              <a:t> 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11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69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94182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grammar</a:t>
            </a:r>
            <a:endParaRPr lang="he-IL" dirty="0"/>
          </a:p>
        </p:txBody>
      </p:sp>
      <p:sp>
        <p:nvSpPr>
          <p:cNvPr id="6" name="הסבר מלבני 5"/>
          <p:cNvSpPr/>
          <p:nvPr/>
        </p:nvSpPr>
        <p:spPr>
          <a:xfrm>
            <a:off x="5436096" y="1916832"/>
            <a:ext cx="2664296" cy="504056"/>
          </a:xfrm>
          <a:prstGeom prst="wedgeRectCallout">
            <a:avLst>
              <a:gd name="adj1" fmla="val -151239"/>
              <a:gd name="adj2" fmla="val 12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shorthand for Statement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7" name="הסבר מלבני 6"/>
          <p:cNvSpPr/>
          <p:nvPr/>
        </p:nvSpPr>
        <p:spPr>
          <a:xfrm>
            <a:off x="5508104" y="2637487"/>
            <a:ext cx="2664296" cy="504056"/>
          </a:xfrm>
          <a:prstGeom prst="wedgeRectCallout">
            <a:avLst>
              <a:gd name="adj1" fmla="val -144236"/>
              <a:gd name="adj2" fmla="val -352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shorthand for Expression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8" name="הסבר מלבני 7"/>
          <p:cNvSpPr/>
          <p:nvPr/>
        </p:nvSpPr>
        <p:spPr>
          <a:xfrm>
            <a:off x="5580112" y="4149654"/>
            <a:ext cx="2664296" cy="719505"/>
          </a:xfrm>
          <a:prstGeom prst="wedgeRectCallout">
            <a:avLst>
              <a:gd name="adj1" fmla="val -146050"/>
              <a:gd name="adj2" fmla="val -1564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shorthand for List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(of expressions)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</a:t>
            </a:fld>
            <a:endParaRPr lang="he-IL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43608" y="1917407"/>
            <a:ext cx="2304256" cy="40318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S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;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S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id </a:t>
            </a:r>
            <a:r>
              <a:rPr lang="pt-BR" sz="3200" b="1" dirty="0">
                <a:solidFill>
                  <a:schemeClr val="accent1"/>
                </a:solidFill>
              </a:rPr>
              <a:t>:=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 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>
                <a:solidFill>
                  <a:schemeClr val="accent1"/>
                </a:solidFill>
              </a:rPr>
              <a:t>print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(</a:t>
            </a:r>
            <a:r>
              <a:rPr lang="pt-BR" sz="3200" dirty="0">
                <a:solidFill>
                  <a:schemeClr val="tx1"/>
                </a:solidFill>
              </a:rPr>
              <a:t>L</a:t>
            </a:r>
            <a:r>
              <a:rPr lang="pt-BR" sz="3200" b="1" dirty="0">
                <a:solidFill>
                  <a:schemeClr val="accent1"/>
                </a:solidFill>
              </a:rPr>
              <a:t>)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id</a:t>
            </a:r>
            <a:endParaRPr lang="pt-BR" sz="3200" b="1" dirty="0">
              <a:solidFill>
                <a:srgbClr val="F02E00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num</a:t>
            </a:r>
            <a:endParaRPr lang="pt-BR" sz="3200" b="1" dirty="0">
              <a:solidFill>
                <a:schemeClr val="accent1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+</a:t>
            </a:r>
            <a:r>
              <a:rPr lang="pt-BR" sz="3200" dirty="0" smtClean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L</a:t>
            </a:r>
            <a:r>
              <a:rPr lang="pt-BR" sz="3200" b="1" dirty="0">
                <a:solidFill>
                  <a:schemeClr val="accent1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037892" y="2514600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if E then S else S</a:t>
            </a:r>
          </a:p>
          <a:p>
            <a:pPr marL="68580" indent="0" algn="l" rtl="0">
              <a:buFont typeface="Wingdings"/>
              <a:buNone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   | if E then S </a:t>
            </a:r>
          </a:p>
          <a:p>
            <a:pPr marL="68580" indent="0" algn="l" rtl="0">
              <a:buFont typeface="Wingdings"/>
              <a:buNone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   | T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7892" y="4267200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if E then S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S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’ </a:t>
            </a:r>
          </a:p>
          <a:p>
            <a:pPr marL="68580" indent="0" algn="l" rtl="0">
              <a:buFont typeface="Wingdings"/>
              <a:buNone/>
            </a:pPr>
            <a:r>
              <a:rPr lang="en-US" dirty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   | T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S’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else S |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Symbol"/>
              </a:rPr>
              <a:t>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4252746" y="3767492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כותרת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factoring – another example</a:t>
            </a:r>
            <a:endParaRPr lang="he-IL" dirty="0"/>
          </a:p>
        </p:txBody>
      </p:sp>
      <p:sp>
        <p:nvSpPr>
          <p:cNvPr id="8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70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7423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352800"/>
            <a:ext cx="7772400" cy="3002760"/>
          </a:xfrm>
        </p:spPr>
        <p:txBody>
          <a:bodyPr/>
          <a:lstStyle/>
          <a:p>
            <a:r>
              <a:rPr lang="en-US" dirty="0" smtClean="0"/>
              <a:t>FIRST(S) = { a }		FOLLOW(S) = { } </a:t>
            </a:r>
          </a:p>
          <a:p>
            <a:r>
              <a:rPr lang="en-US" dirty="0" smtClean="0"/>
              <a:t>FIRST(A) = { a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}	FOLLOW(A) = { a }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FIRST/FOLLOW conflict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7892" y="1432056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A </a:t>
            </a:r>
            <a:r>
              <a:rPr lang="en-US" dirty="0" err="1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a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 b</a:t>
            </a:r>
            <a:endParaRPr lang="en-US" dirty="0">
              <a:solidFill>
                <a:srgbClr val="FF0000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ourier New" pitchFamily="49" charset="0"/>
                <a:sym typeface="Math C"/>
              </a:rPr>
              <a:t>a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|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Symbol"/>
              </a:rPr>
              <a:t>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71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0457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substitution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037892" y="1905000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b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a | 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Symbol"/>
              </a:rPr>
              <a:t>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191000" y="3276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37892" y="3886200"/>
            <a:ext cx="6810708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b | a b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76800" y="3276600"/>
            <a:ext cx="1747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Substitute A in 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4182813" y="4800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21019" y="5488289"/>
            <a:ext cx="6810708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S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a </a:t>
            </a: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after_A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</a:p>
          <a:p>
            <a:pPr marL="68580" indent="0" algn="l" rtl="0">
              <a:buFont typeface="Wingdings"/>
              <a:buNone/>
            </a:pPr>
            <a:r>
              <a:rPr lang="en-US" dirty="0" err="1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after_A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a b | b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8060" y="4816676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Left factoring</a:t>
            </a:r>
            <a:endParaRPr lang="en-US" dirty="0"/>
          </a:p>
        </p:txBody>
      </p:sp>
      <p:sp>
        <p:nvSpPr>
          <p:cNvPr id="12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72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6494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352800"/>
            <a:ext cx="7772400" cy="3002760"/>
          </a:xfrm>
        </p:spPr>
        <p:txBody>
          <a:bodyPr/>
          <a:lstStyle/>
          <a:p>
            <a:r>
              <a:rPr lang="en-US" dirty="0" smtClean="0"/>
              <a:t>Left recursion cannot be handled with a bounded </a:t>
            </a:r>
            <a:r>
              <a:rPr lang="en-US" dirty="0" err="1" smtClean="0"/>
              <a:t>lookahead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What can we do? </a:t>
            </a:r>
            <a:endParaRPr lang="en-US" dirty="0"/>
          </a:p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037892" y="1432056"/>
            <a:ext cx="6810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E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E - term | term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73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5564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recursion removal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276600"/>
            <a:ext cx="7772400" cy="1219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ym typeface="Math C"/>
              </a:rPr>
              <a:t>L(G</a:t>
            </a:r>
            <a:r>
              <a:rPr lang="en-US" sz="2400" baseline="-25000" dirty="0" smtClean="0">
                <a:sym typeface="Math C"/>
              </a:rPr>
              <a:t>1</a:t>
            </a:r>
            <a:r>
              <a:rPr lang="en-US" sz="2400" dirty="0" smtClean="0">
                <a:sym typeface="Math C"/>
              </a:rPr>
              <a:t>) = β, β</a:t>
            </a:r>
            <a:r>
              <a:rPr lang="el-GR" sz="2400" dirty="0" smtClean="0">
                <a:sym typeface="Math C"/>
              </a:rPr>
              <a:t>α</a:t>
            </a:r>
            <a:r>
              <a:rPr lang="en-US" sz="2400" dirty="0" smtClean="0">
                <a:sym typeface="Math C"/>
              </a:rPr>
              <a:t>, </a:t>
            </a:r>
            <a:r>
              <a:rPr lang="en-US" sz="2400" dirty="0">
                <a:sym typeface="Math C"/>
              </a:rPr>
              <a:t>β</a:t>
            </a:r>
            <a:r>
              <a:rPr lang="el-GR" sz="2400" dirty="0" smtClean="0">
                <a:sym typeface="Math C"/>
              </a:rPr>
              <a:t>αα</a:t>
            </a:r>
            <a:r>
              <a:rPr lang="en-US" sz="2400" dirty="0" smtClean="0">
                <a:sym typeface="Math C"/>
              </a:rPr>
              <a:t>, </a:t>
            </a:r>
            <a:r>
              <a:rPr lang="en-US" sz="2400" dirty="0">
                <a:sym typeface="Math C"/>
              </a:rPr>
              <a:t>β</a:t>
            </a:r>
            <a:r>
              <a:rPr lang="el-GR" sz="2400" dirty="0" smtClean="0">
                <a:sym typeface="Math C"/>
              </a:rPr>
              <a:t>ααα</a:t>
            </a:r>
            <a:r>
              <a:rPr lang="en-US" sz="2400" dirty="0" smtClean="0">
                <a:sym typeface="Math C"/>
              </a:rPr>
              <a:t>, …</a:t>
            </a:r>
          </a:p>
          <a:p>
            <a:r>
              <a:rPr lang="en-US" sz="2400" dirty="0" smtClean="0">
                <a:sym typeface="Math C"/>
              </a:rPr>
              <a:t>L(G</a:t>
            </a:r>
            <a:r>
              <a:rPr lang="en-US" sz="2400" baseline="-25000" dirty="0" smtClean="0">
                <a:sym typeface="Math C"/>
              </a:rPr>
              <a:t>2</a:t>
            </a:r>
            <a:r>
              <a:rPr lang="en-US" sz="2400" dirty="0" smtClean="0">
                <a:sym typeface="Math C"/>
              </a:rPr>
              <a:t>) = same</a:t>
            </a:r>
          </a:p>
          <a:p>
            <a:endParaRPr lang="en-US" sz="2400" dirty="0" smtClean="0">
              <a:sym typeface="Math C"/>
            </a:endParaRPr>
          </a:p>
          <a:p>
            <a:pPr lvl="1"/>
            <a:endParaRPr lang="en-US" sz="2000" dirty="0" smtClean="0"/>
          </a:p>
          <a:p>
            <a:pPr marL="68580" indent="0">
              <a:buNone/>
            </a:pP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037892" y="1600200"/>
            <a:ext cx="2619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sym typeface="Math C"/>
              </a:rPr>
              <a:t> </a:t>
            </a:r>
            <a:r>
              <a:rPr lang="en-US" dirty="0">
                <a:solidFill>
                  <a:schemeClr val="tx1"/>
                </a:solidFill>
                <a:sym typeface="Math C"/>
              </a:rPr>
              <a:t>N</a:t>
            </a:r>
            <a:r>
              <a:rPr lang="el-GR" dirty="0">
                <a:solidFill>
                  <a:schemeClr val="tx1"/>
                </a:solidFill>
                <a:sym typeface="Math C"/>
              </a:rPr>
              <a:t>α</a:t>
            </a:r>
            <a:r>
              <a:rPr lang="en-US" dirty="0">
                <a:solidFill>
                  <a:schemeClr val="tx1"/>
                </a:solidFill>
                <a:sym typeface="Math C"/>
              </a:rPr>
              <a:t> | </a:t>
            </a:r>
            <a:r>
              <a:rPr lang="el-GR" dirty="0">
                <a:solidFill>
                  <a:schemeClr val="tx1"/>
                </a:solidFill>
                <a:sym typeface="Math C"/>
              </a:rPr>
              <a:t>β</a:t>
            </a:r>
            <a:r>
              <a:rPr lang="en-US" dirty="0">
                <a:solidFill>
                  <a:schemeClr val="tx1"/>
                </a:solidFill>
                <a:sym typeface="Math C"/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95800" y="1619093"/>
            <a:ext cx="2619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>
                <a:solidFill>
                  <a:schemeClr val="tx1"/>
                </a:solidFill>
              </a:rPr>
              <a:t>N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sym typeface="Math C"/>
              </a:rPr>
              <a:t> </a:t>
            </a:r>
            <a:r>
              <a:rPr lang="el-GR" dirty="0" smtClean="0">
                <a:solidFill>
                  <a:schemeClr val="tx1"/>
                </a:solidFill>
                <a:sym typeface="Math C"/>
              </a:rPr>
              <a:t>β</a:t>
            </a:r>
            <a:r>
              <a:rPr lang="en-US" dirty="0" smtClean="0">
                <a:solidFill>
                  <a:schemeClr val="tx1"/>
                </a:solidFill>
                <a:sym typeface="Math C"/>
              </a:rPr>
              <a:t>N’ </a:t>
            </a:r>
            <a:endParaRPr lang="en-US" dirty="0">
              <a:solidFill>
                <a:schemeClr val="tx1"/>
              </a:solidFill>
              <a:sym typeface="Math C"/>
            </a:endParaRP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N’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sym typeface="Math C"/>
              </a:rPr>
              <a:t> </a:t>
            </a:r>
            <a:r>
              <a:rPr lang="el-GR" dirty="0" smtClean="0">
                <a:solidFill>
                  <a:schemeClr val="tx1"/>
                </a:solidFill>
                <a:sym typeface="Math C"/>
              </a:rPr>
              <a:t>α</a:t>
            </a:r>
            <a:r>
              <a:rPr lang="en-US" dirty="0" smtClean="0">
                <a:solidFill>
                  <a:schemeClr val="tx1"/>
                </a:solidFill>
                <a:sym typeface="Math C"/>
              </a:rPr>
              <a:t>N’ </a:t>
            </a:r>
            <a:r>
              <a:rPr lang="en-US" dirty="0">
                <a:solidFill>
                  <a:schemeClr val="tx1"/>
                </a:solidFill>
                <a:sym typeface="Math C"/>
              </a:rPr>
              <a:t>| </a:t>
            </a:r>
            <a:r>
              <a:rPr lang="el-GR" dirty="0" smtClean="0">
                <a:solidFill>
                  <a:schemeClr val="tx1"/>
                </a:solidFill>
                <a:sym typeface="Symbol"/>
              </a:rPr>
              <a:t></a:t>
            </a:r>
            <a:r>
              <a:rPr lang="en-US" dirty="0" smtClean="0">
                <a:solidFill>
                  <a:schemeClr val="tx1"/>
                </a:solidFill>
                <a:sym typeface="Math C"/>
              </a:rPr>
              <a:t> </a:t>
            </a:r>
            <a:endParaRPr lang="en-US" dirty="0">
              <a:solidFill>
                <a:schemeClr val="tx1"/>
              </a:solidFill>
              <a:sym typeface="Math 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6371" y="2778467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G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584279" y="2783506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G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9" name="Rounded Rectangle 8"/>
          <p:cNvSpPr/>
          <p:nvPr/>
        </p:nvSpPr>
        <p:spPr>
          <a:xfrm>
            <a:off x="1037892" y="5105400"/>
            <a:ext cx="2619708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E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E - term | term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00600" y="5105400"/>
            <a:ext cx="3276600" cy="114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</a:rPr>
              <a:t>E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term TE | term</a:t>
            </a:r>
          </a:p>
          <a:p>
            <a:pPr marL="68580" indent="0" algn="l" rtl="0">
              <a:buFont typeface="Wingdings"/>
              <a:buNone/>
            </a:pP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TE </a:t>
            </a:r>
            <a:r>
              <a:rPr lang="en-US" dirty="0" smtClean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</a:t>
            </a:r>
            <a:r>
              <a:rPr lang="en-US" b="1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-</a:t>
            </a:r>
            <a:r>
              <a:rPr lang="en-US" dirty="0" smtClean="0">
                <a:solidFill>
                  <a:schemeClr val="tx1"/>
                </a:solidFill>
                <a:cs typeface="Courier New" pitchFamily="49" charset="0"/>
                <a:sym typeface="Math C"/>
              </a:rPr>
              <a:t> term TE | </a:t>
            </a:r>
            <a:r>
              <a:rPr lang="el-GR" dirty="0">
                <a:solidFill>
                  <a:schemeClr val="tx1"/>
                </a:solidFill>
                <a:sym typeface="Symbol"/>
              </a:rPr>
              <a:t></a:t>
            </a:r>
            <a:endParaRPr lang="en-US" dirty="0">
              <a:solidFill>
                <a:schemeClr val="tx1"/>
              </a:solidFill>
              <a:cs typeface="Courier New" pitchFamily="49" charset="0"/>
              <a:sym typeface="Math C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914400" y="4378351"/>
            <a:ext cx="7772400" cy="49844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400" dirty="0" smtClean="0">
                <a:sym typeface="Math C"/>
              </a:rPr>
              <a:t>For our 3</a:t>
            </a:r>
            <a:r>
              <a:rPr lang="en-US" sz="2400" baseline="30000" dirty="0" smtClean="0">
                <a:sym typeface="Math C"/>
              </a:rPr>
              <a:t>rd</a:t>
            </a:r>
            <a:r>
              <a:rPr lang="en-US" sz="2400" dirty="0" smtClean="0">
                <a:sym typeface="Math C"/>
              </a:rPr>
              <a:t> example:</a:t>
            </a:r>
            <a:endParaRPr lang="en-US" sz="2000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3810000" y="19812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962400" y="5486400"/>
            <a:ext cx="533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pic>
        <p:nvPicPr>
          <p:cNvPr id="18" name="Picture 6" descr="https://encrypted-tbn3.gstatic.com/images?q=tbn:ANd9GcSJu7RdywfaY5_gaycihVne9WATN6MMlMMvC9vKwqhtybBzvvrtK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60433" y="62716"/>
            <a:ext cx="576063" cy="723679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8340345" y="755412"/>
            <a:ext cx="80365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p. 130</a:t>
            </a:r>
            <a:endParaRPr lang="he-IL" dirty="0"/>
          </a:p>
        </p:txBody>
      </p:sp>
      <p:sp>
        <p:nvSpPr>
          <p:cNvPr id="20" name="הסבר מלבני 19"/>
          <p:cNvSpPr/>
          <p:nvPr/>
        </p:nvSpPr>
        <p:spPr>
          <a:xfrm>
            <a:off x="6012160" y="3356992"/>
            <a:ext cx="2880320" cy="1008112"/>
          </a:xfrm>
          <a:prstGeom prst="wedgeRectCallout">
            <a:avLst>
              <a:gd name="adj1" fmla="val -45688"/>
              <a:gd name="adj2" fmla="val -967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Can be done algorithmically.</a:t>
            </a:r>
          </a:p>
          <a:p>
            <a:pPr algn="l" rtl="0"/>
            <a:r>
              <a:rPr lang="en-US" dirty="0" smtClean="0">
                <a:solidFill>
                  <a:schemeClr val="tx1"/>
                </a:solidFill>
              </a:rPr>
              <a:t>Problem: grammar becomes mangled beyond recognition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17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74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8760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LL(k)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Recursive Descent</a:t>
            </a:r>
          </a:p>
          <a:p>
            <a:pPr lvl="1"/>
            <a:r>
              <a:rPr lang="en-US" dirty="0" smtClean="0"/>
              <a:t>Manual construction</a:t>
            </a:r>
          </a:p>
          <a:p>
            <a:pPr lvl="1"/>
            <a:r>
              <a:rPr lang="en-US" dirty="0" smtClean="0"/>
              <a:t>Uses recursion</a:t>
            </a:r>
          </a:p>
          <a:p>
            <a:endParaRPr lang="en-US" dirty="0" smtClean="0"/>
          </a:p>
          <a:p>
            <a:r>
              <a:rPr lang="en-US" dirty="0" smtClean="0"/>
              <a:t>Wanted</a:t>
            </a:r>
          </a:p>
          <a:p>
            <a:pPr lvl="1"/>
            <a:r>
              <a:rPr lang="en-US" dirty="0" smtClean="0"/>
              <a:t>A parser that can be generated automatically</a:t>
            </a:r>
          </a:p>
          <a:p>
            <a:pPr lvl="1"/>
            <a:r>
              <a:rPr lang="en-US" dirty="0" smtClean="0"/>
              <a:t>Does not use recursion</a:t>
            </a:r>
          </a:p>
          <a:p>
            <a:pPr lvl="1"/>
            <a:endParaRPr lang="en-US" dirty="0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75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63296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Pushdown automaton uses</a:t>
            </a:r>
          </a:p>
          <a:p>
            <a:pPr lvl="1"/>
            <a:r>
              <a:rPr lang="en-US" dirty="0" smtClean="0"/>
              <a:t>Prediction stack</a:t>
            </a:r>
          </a:p>
          <a:p>
            <a:pPr lvl="1"/>
            <a:r>
              <a:rPr lang="en-US" dirty="0" smtClean="0"/>
              <a:t>Input stream</a:t>
            </a:r>
          </a:p>
          <a:p>
            <a:pPr lvl="1"/>
            <a:r>
              <a:rPr lang="en-US" dirty="0" smtClean="0"/>
              <a:t>Transition table</a:t>
            </a:r>
          </a:p>
          <a:p>
            <a:pPr lvl="2"/>
            <a:r>
              <a:rPr lang="en-US" dirty="0" err="1" smtClean="0"/>
              <a:t>nonterminals</a:t>
            </a:r>
            <a:r>
              <a:rPr lang="en-US" dirty="0" smtClean="0"/>
              <a:t> x tokens -&gt; production alternative</a:t>
            </a:r>
          </a:p>
          <a:p>
            <a:pPr lvl="2"/>
            <a:r>
              <a:rPr lang="en-US" dirty="0" smtClean="0"/>
              <a:t>Entry indexed by nonterminal N and token t contains the alternative of N that must be predicated when current input starts with t</a:t>
            </a:r>
          </a:p>
        </p:txBody>
      </p:sp>
      <p:sp>
        <p:nvSpPr>
          <p:cNvPr id="5" name="כותרת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LL(k) parsing via pushdown automata</a:t>
            </a:r>
            <a:endParaRPr lang="he-IL" dirty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76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19416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LL(k) parsing via pushdown automata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Two possible moves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Prediction</a:t>
            </a:r>
          </a:p>
          <a:p>
            <a:pPr lvl="2"/>
            <a:r>
              <a:rPr lang="en-US" dirty="0" smtClean="0"/>
              <a:t>When top of stack is </a:t>
            </a:r>
            <a:r>
              <a:rPr lang="en-US" dirty="0" err="1" smtClean="0"/>
              <a:t>nonterminal</a:t>
            </a:r>
            <a:r>
              <a:rPr lang="en-US" dirty="0" smtClean="0"/>
              <a:t> N, pop N, lookup table[</a:t>
            </a:r>
            <a:r>
              <a:rPr lang="en-US" dirty="0" err="1" smtClean="0"/>
              <a:t>N,t</a:t>
            </a:r>
            <a:r>
              <a:rPr lang="en-US" dirty="0" smtClean="0"/>
              <a:t>]. If table[</a:t>
            </a:r>
            <a:r>
              <a:rPr lang="en-US" dirty="0" err="1" smtClean="0"/>
              <a:t>N,t</a:t>
            </a:r>
            <a:r>
              <a:rPr lang="en-US" dirty="0" smtClean="0"/>
              <a:t>] is not empty, push table[</a:t>
            </a:r>
            <a:r>
              <a:rPr lang="en-US" dirty="0" err="1" smtClean="0"/>
              <a:t>N,t</a:t>
            </a:r>
            <a:r>
              <a:rPr lang="en-US" dirty="0" smtClean="0"/>
              <a:t>] on prediction stack, otherwise – syntax error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Match</a:t>
            </a:r>
          </a:p>
          <a:p>
            <a:pPr lvl="2"/>
            <a:r>
              <a:rPr lang="en-US" dirty="0" smtClean="0"/>
              <a:t>When top of prediction stack is a terminal T, must be equal to next input token t. If (t == T), pop T and consume t. If (t ≠ T) syntax error</a:t>
            </a:r>
          </a:p>
          <a:p>
            <a:r>
              <a:rPr lang="en-US" dirty="0" smtClean="0"/>
              <a:t>Parsing terminates when prediction stack is empty</a:t>
            </a:r>
          </a:p>
          <a:p>
            <a:pPr lvl="1"/>
            <a:r>
              <a:rPr lang="en-US" dirty="0" smtClean="0"/>
              <a:t>If input is empty at that point, success. Otherwise, syntax error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77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36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 of non-recursive</a:t>
            </a:r>
            <a:br>
              <a:rPr lang="en-US" dirty="0" smtClean="0"/>
            </a:br>
            <a:r>
              <a:rPr lang="en-US" dirty="0" smtClean="0"/>
              <a:t>predictive parser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78</a:t>
            </a:fld>
            <a:endParaRPr lang="he-IL" dirty="0"/>
          </a:p>
        </p:txBody>
      </p:sp>
      <p:sp>
        <p:nvSpPr>
          <p:cNvPr id="6" name="מלבן עם פינות מעוגלות באותו צד 5"/>
          <p:cNvSpPr/>
          <p:nvPr/>
        </p:nvSpPr>
        <p:spPr>
          <a:xfrm>
            <a:off x="3491880" y="3295784"/>
            <a:ext cx="1944216" cy="1080120"/>
          </a:xfrm>
          <a:prstGeom prst="round2Same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dirty="0" smtClean="0">
                <a:solidFill>
                  <a:schemeClr val="tx1"/>
                </a:solidFill>
              </a:rPr>
              <a:t>Predictive Parsing program</a:t>
            </a:r>
            <a:endParaRPr lang="he-IL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60751" y="5095984"/>
            <a:ext cx="14064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1">
            <a:spAutoFit/>
          </a:bodyPr>
          <a:lstStyle/>
          <a:p>
            <a:pPr algn="ctr" rt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Parsing Table</a:t>
            </a:r>
            <a:br>
              <a:rPr lang="en-US" dirty="0" smtClean="0"/>
            </a:br>
            <a:endParaRPr lang="he-IL" dirty="0"/>
          </a:p>
        </p:txBody>
      </p:sp>
      <p:cxnSp>
        <p:nvCxnSpPr>
          <p:cNvPr id="9" name="מחבר חץ ישר 8"/>
          <p:cNvCxnSpPr>
            <a:stCxn id="6" idx="1"/>
            <a:endCxn id="7" idx="0"/>
          </p:cNvCxnSpPr>
          <p:nvPr/>
        </p:nvCxnSpPr>
        <p:spPr>
          <a:xfrm>
            <a:off x="4463988" y="4375904"/>
            <a:ext cx="1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טבלה 11"/>
          <p:cNvGraphicFramePr>
            <a:graphicFrameLocks noGrp="1"/>
          </p:cNvGraphicFramePr>
          <p:nvPr/>
        </p:nvGraphicFramePr>
        <p:xfrm>
          <a:off x="2096985" y="3583816"/>
          <a:ext cx="383704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376905" y="3583816"/>
            <a:ext cx="6771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Stack</a:t>
            </a:r>
            <a:endParaRPr lang="he-IL" dirty="0"/>
          </a:p>
        </p:txBody>
      </p:sp>
      <p:cxnSp>
        <p:nvCxnSpPr>
          <p:cNvPr id="14" name="מחבר חץ ישר 13"/>
          <p:cNvCxnSpPr>
            <a:stCxn id="6" idx="2"/>
          </p:cNvCxnSpPr>
          <p:nvPr/>
        </p:nvCxnSpPr>
        <p:spPr>
          <a:xfrm flipH="1" flipV="1">
            <a:off x="2483768" y="3799840"/>
            <a:ext cx="10081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טבלה 16"/>
          <p:cNvGraphicFramePr>
            <a:graphicFrameLocks noGrp="1"/>
          </p:cNvGraphicFramePr>
          <p:nvPr/>
        </p:nvGraphicFramePr>
        <p:xfrm>
          <a:off x="3347864" y="2204864"/>
          <a:ext cx="2841644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10411"/>
                <a:gridCol w="710411"/>
                <a:gridCol w="710411"/>
                <a:gridCol w="710411"/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he-IL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8" name="מחבר חץ ישר 17"/>
          <p:cNvCxnSpPr>
            <a:stCxn id="6" idx="3"/>
          </p:cNvCxnSpPr>
          <p:nvPr/>
        </p:nvCxnSpPr>
        <p:spPr>
          <a:xfrm flipH="1" flipV="1">
            <a:off x="4427984" y="2575704"/>
            <a:ext cx="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מחבר חץ ישר 22"/>
          <p:cNvCxnSpPr>
            <a:stCxn id="6" idx="0"/>
          </p:cNvCxnSpPr>
          <p:nvPr/>
        </p:nvCxnSpPr>
        <p:spPr>
          <a:xfrm>
            <a:off x="5436096" y="383584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84168" y="3655824"/>
            <a:ext cx="85632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 smtClean="0"/>
              <a:t>Output</a:t>
            </a:r>
            <a:endParaRPr lang="he-IL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16997918"/>
              </p:ext>
            </p:extLst>
          </p:nvPr>
        </p:nvGraphicFramePr>
        <p:xfrm>
          <a:off x="1295400" y="4724400"/>
          <a:ext cx="693420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3420"/>
                <a:gridCol w="693420"/>
                <a:gridCol w="693420"/>
                <a:gridCol w="693420"/>
                <a:gridCol w="693420"/>
                <a:gridCol w="723900"/>
                <a:gridCol w="662941"/>
                <a:gridCol w="693420"/>
                <a:gridCol w="693420"/>
                <a:gridCol w="69342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19200" y="1447800"/>
            <a:ext cx="4572000" cy="26961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(1) E → LIT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(2) E → ( E OP E ) 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(3) E → not E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(4) LIT → true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(5) LIT → false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(6) OP → and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(7) OP → or</a:t>
            </a:r>
          </a:p>
          <a:p>
            <a:pPr algn="l" rtl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lang="en-US" dirty="0"/>
              <a:t>(8) OP → </a:t>
            </a:r>
            <a:r>
              <a:rPr lang="en-US" dirty="0" err="1"/>
              <a:t>xor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>
          <a:xfrm>
            <a:off x="914400" y="5105400"/>
            <a:ext cx="152400" cy="1066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-25888" y="541020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err="1" smtClean="0"/>
              <a:t>Nonterminals</a:t>
            </a:r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rot="5400000">
            <a:off x="4991100" y="1409700"/>
            <a:ext cx="228600" cy="6248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6306" y="4042087"/>
            <a:ext cx="136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Input tokens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981200" y="5105400"/>
            <a:ext cx="63246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Rounded Rectangular Callout 14"/>
          <p:cNvSpPr/>
          <p:nvPr/>
        </p:nvSpPr>
        <p:spPr>
          <a:xfrm>
            <a:off x="6629400" y="3200400"/>
            <a:ext cx="2057400" cy="685800"/>
          </a:xfrm>
          <a:prstGeom prst="wedgeRoundRectCallout">
            <a:avLst>
              <a:gd name="adj1" fmla="val 29121"/>
              <a:gd name="adj2" fmla="val 241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b="1" dirty="0"/>
              <a:t>Which rule should be used</a:t>
            </a:r>
          </a:p>
        </p:txBody>
      </p:sp>
      <p:sp>
        <p:nvSpPr>
          <p:cNvPr id="12" name="כותרת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transition table</a:t>
            </a:r>
            <a:endParaRPr lang="he-IL" dirty="0"/>
          </a:p>
        </p:txBody>
      </p:sp>
      <p:sp>
        <p:nvSpPr>
          <p:cNvPr id="1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79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348141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CFG terminology</a:t>
            </a:r>
            <a:endParaRPr lang="he-IL" dirty="0"/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</a:t>
            </a:fld>
            <a:endParaRPr lang="he-IL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3635896" y="2060848"/>
            <a:ext cx="532859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sz="2400" i="1" dirty="0" smtClean="0">
                <a:solidFill>
                  <a:srgbClr val="FF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Terminals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(tokens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; :=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sz="24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num print</a:t>
            </a:r>
            <a:r>
              <a:rPr lang="en-US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b="1" dirty="0">
                <a:solidFill>
                  <a:schemeClr val="folHlink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Non-terminals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 E L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896" y="3537012"/>
            <a:ext cx="521335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rtl="0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Start non-terminal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/>
              <a:t>Convention: the non-terminal appearing</a:t>
            </a:r>
            <a:br>
              <a:rPr lang="en-US" sz="2400" dirty="0" smtClean="0"/>
            </a:br>
            <a:r>
              <a:rPr lang="en-US" sz="2400" dirty="0" smtClean="0"/>
              <a:t>in the first derivation rule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635896" y="5013176"/>
            <a:ext cx="396044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rtl="0"/>
            <a:r>
              <a:rPr lang="en-US" sz="24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Grammar productions (rules)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i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2400" dirty="0" smtClean="0">
                <a:sym typeface="Symbol" pitchFamily="18" charset="2"/>
              </a:rPr>
              <a:t>  </a:t>
            </a:r>
            <a:r>
              <a:rPr lang="el-GR" sz="2400" dirty="0" smtClean="0">
                <a:sym typeface="Symbol" pitchFamily="18" charset="2"/>
              </a:rPr>
              <a:t>α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043608" y="1917407"/>
            <a:ext cx="2304256" cy="403187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S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;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S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id </a:t>
            </a:r>
            <a:r>
              <a:rPr lang="pt-BR" sz="3200" b="1" dirty="0">
                <a:solidFill>
                  <a:schemeClr val="accent1"/>
                </a:solidFill>
              </a:rPr>
              <a:t>:=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 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S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>
                <a:solidFill>
                  <a:schemeClr val="accent1"/>
                </a:solidFill>
              </a:rPr>
              <a:t>print</a:t>
            </a:r>
            <a:r>
              <a:rPr lang="pt-BR" sz="3200" dirty="0">
                <a:solidFill>
                  <a:srgbClr val="FFC763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(</a:t>
            </a:r>
            <a:r>
              <a:rPr lang="pt-BR" sz="3200" dirty="0">
                <a:solidFill>
                  <a:schemeClr val="tx1"/>
                </a:solidFill>
              </a:rPr>
              <a:t>L</a:t>
            </a:r>
            <a:r>
              <a:rPr lang="pt-BR" sz="3200" b="1" dirty="0">
                <a:solidFill>
                  <a:schemeClr val="accent1"/>
                </a:solidFill>
              </a:rPr>
              <a:t>)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id</a:t>
            </a:r>
            <a:endParaRPr lang="pt-BR" sz="3200" b="1" dirty="0">
              <a:solidFill>
                <a:srgbClr val="F02E00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 smtClean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 smtClean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num</a:t>
            </a:r>
            <a:endParaRPr lang="pt-BR" sz="3200" b="1" dirty="0">
              <a:solidFill>
                <a:schemeClr val="accent1"/>
              </a:solidFill>
            </a:endParaRP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E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  <a:r>
              <a:rPr lang="pt-BR" sz="3200" dirty="0"/>
              <a:t> </a:t>
            </a:r>
            <a:r>
              <a:rPr lang="pt-BR" sz="3200" b="1" dirty="0" smtClean="0">
                <a:solidFill>
                  <a:schemeClr val="accent1"/>
                </a:solidFill>
              </a:rPr>
              <a:t>+</a:t>
            </a:r>
            <a:r>
              <a:rPr lang="pt-BR" sz="3200" dirty="0" smtClean="0">
                <a:solidFill>
                  <a:srgbClr val="FFC763"/>
                </a:solidFill>
              </a:rPr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E</a:t>
            </a:r>
          </a:p>
          <a:p>
            <a:pPr algn="l" rtl="0"/>
            <a:r>
              <a:rPr lang="pt-BR" sz="3200" dirty="0" smtClean="0">
                <a:solidFill>
                  <a:schemeClr val="tx1"/>
                </a:solidFill>
              </a:rPr>
              <a:t>L </a:t>
            </a:r>
            <a:r>
              <a:rPr lang="pt-BR" sz="3200" dirty="0">
                <a:solidFill>
                  <a:schemeClr val="tx1"/>
                </a:solidFill>
                <a:sym typeface="Symbol" pitchFamily="18" charset="2"/>
              </a:rPr>
              <a:t></a:t>
            </a:r>
            <a:r>
              <a:rPr lang="pt-BR" sz="3200" dirty="0">
                <a:solidFill>
                  <a:schemeClr val="tx1"/>
                </a:solidFill>
              </a:rPr>
              <a:t> L</a:t>
            </a:r>
            <a:r>
              <a:rPr lang="pt-BR" sz="3200" b="1" dirty="0">
                <a:solidFill>
                  <a:schemeClr val="accent1"/>
                </a:solidFill>
              </a:rPr>
              <a:t>,</a:t>
            </a:r>
            <a:r>
              <a:rPr lang="pt-BR" sz="3200" dirty="0"/>
              <a:t> </a:t>
            </a:r>
            <a:r>
              <a:rPr lang="pt-BR" sz="3200" dirty="0">
                <a:solidFill>
                  <a:schemeClr val="tx1"/>
                </a:solidFill>
              </a:rPr>
              <a:t>E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226444547"/>
              </p:ext>
            </p:extLst>
          </p:nvPr>
        </p:nvGraphicFramePr>
        <p:xfrm>
          <a:off x="1828800" y="5949280"/>
          <a:ext cx="52578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</a:t>
                      </a:r>
                      <a:r>
                        <a:rPr lang="en-US" kern="0" dirty="0" err="1" smtClean="0">
                          <a:latin typeface="+mn-lt"/>
                          <a:ea typeface="Arial Unicode MS"/>
                          <a:cs typeface="Arial"/>
                        </a:rPr>
                        <a:t>aAb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3652972" y="1219200"/>
            <a:ext cx="5033828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A 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aAb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 | 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2000" y="1219200"/>
            <a:ext cx="2362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 err="1">
                <a:solidFill>
                  <a:schemeClr val="tx1"/>
                </a:solidFill>
              </a:rPr>
              <a:t>aacbb</a:t>
            </a:r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698302"/>
              </p:ext>
            </p:extLst>
          </p:nvPr>
        </p:nvGraphicFramePr>
        <p:xfrm>
          <a:off x="914400" y="2133600"/>
          <a:ext cx="7391400" cy="370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aacbb</a:t>
                      </a: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predict(</a:t>
                      </a:r>
                      <a:r>
                        <a:rPr lang="en-US" dirty="0" err="1" smtClean="0"/>
                        <a:t>A,a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</a:t>
                      </a:r>
                      <a:r>
                        <a:rPr lang="en-US" kern="0" dirty="0" err="1" smtClean="0">
                          <a:latin typeface="+mn-lt"/>
                          <a:ea typeface="Arial Unicode MS"/>
                          <a:cs typeface="Arial"/>
                        </a:rPr>
                        <a:t>aAb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aacbb</a:t>
                      </a: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aAb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match(</a:t>
                      </a:r>
                      <a:r>
                        <a:rPr lang="en-US" dirty="0" err="1" smtClean="0"/>
                        <a:t>a,a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acbb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predict(</a:t>
                      </a:r>
                      <a:r>
                        <a:rPr lang="en-US" dirty="0" err="1" smtClean="0"/>
                        <a:t>A,a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</a:t>
                      </a:r>
                      <a:r>
                        <a:rPr lang="en-US" kern="0" dirty="0" err="1" smtClean="0">
                          <a:latin typeface="+mn-lt"/>
                          <a:ea typeface="Arial Unicode MS"/>
                          <a:cs typeface="Arial"/>
                        </a:rPr>
                        <a:t>aAb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acbb</a:t>
                      </a: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aAbb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match(</a:t>
                      </a:r>
                      <a:r>
                        <a:rPr lang="en-US" dirty="0" err="1" smtClean="0"/>
                        <a:t>a,a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cbb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Abb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predict(</a:t>
                      </a:r>
                      <a:r>
                        <a:rPr lang="en-US" dirty="0" err="1" smtClean="0"/>
                        <a:t>A,c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c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cbb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cbb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match(</a:t>
                      </a:r>
                      <a:r>
                        <a:rPr lang="en-US" dirty="0" err="1" smtClean="0"/>
                        <a:t>c,c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bb$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bb$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match(</a:t>
                      </a:r>
                      <a:r>
                        <a:rPr lang="en-US" dirty="0" err="1" smtClean="0"/>
                        <a:t>b,b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b$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match(</a:t>
                      </a:r>
                      <a:r>
                        <a:rPr lang="en-US" dirty="0" err="1" smtClean="0"/>
                        <a:t>b,b</a:t>
                      </a:r>
                      <a:r>
                        <a:rPr lang="en-US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match($,$) –</a:t>
                      </a:r>
                      <a:r>
                        <a:rPr lang="en-US" baseline="0" dirty="0" smtClean="0"/>
                        <a:t> success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כותרת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parser example</a:t>
            </a:r>
            <a:endParaRPr lang="he-IL" dirty="0"/>
          </a:p>
        </p:txBody>
      </p:sp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80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50943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22992928"/>
              </p:ext>
            </p:extLst>
          </p:nvPr>
        </p:nvGraphicFramePr>
        <p:xfrm>
          <a:off x="1828800" y="5949280"/>
          <a:ext cx="52578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</a:t>
                      </a:r>
                      <a:r>
                        <a:rPr lang="en-US" kern="0" dirty="0" err="1" smtClean="0">
                          <a:latin typeface="+mn-lt"/>
                          <a:ea typeface="Arial Unicode MS"/>
                          <a:cs typeface="Arial"/>
                        </a:rPr>
                        <a:t>aAb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3814234" y="1295400"/>
            <a:ext cx="45720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8580" indent="0"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  <a:sym typeface="Math C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52972" y="1447800"/>
            <a:ext cx="5033828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None/>
            </a:pP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A  </a:t>
            </a:r>
            <a:r>
              <a:rPr lang="en-US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aAb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 | c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62000" y="1447800"/>
            <a:ext cx="2362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 err="1" smtClean="0">
                <a:solidFill>
                  <a:schemeClr val="tx1"/>
                </a:solidFill>
              </a:rPr>
              <a:t>abcbb</a:t>
            </a:r>
            <a:r>
              <a:rPr lang="en-US" dirty="0">
                <a:solidFill>
                  <a:schemeClr val="tx1"/>
                </a:solidFill>
              </a:rPr>
              <a:t>$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44271852"/>
              </p:ext>
            </p:extLst>
          </p:nvPr>
        </p:nvGraphicFramePr>
        <p:xfrm>
          <a:off x="994834" y="2971800"/>
          <a:ext cx="73914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abcbb</a:t>
                      </a: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A$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predict(</a:t>
                      </a:r>
                      <a:r>
                        <a:rPr lang="en-US" dirty="0" err="1" smtClean="0"/>
                        <a:t>A,a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smtClean="0">
                          <a:latin typeface="+mn-lt"/>
                        </a:rPr>
                        <a:t>A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</a:t>
                      </a:r>
                      <a:r>
                        <a:rPr lang="en-US" kern="0" dirty="0" err="1" smtClean="0">
                          <a:latin typeface="+mn-lt"/>
                          <a:ea typeface="Arial Unicode MS"/>
                          <a:cs typeface="Arial"/>
                        </a:rPr>
                        <a:t>aAb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abcbb</a:t>
                      </a: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aAb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match(</a:t>
                      </a:r>
                      <a:r>
                        <a:rPr lang="en-US" dirty="0" err="1" smtClean="0"/>
                        <a:t>a,a</a:t>
                      </a:r>
                      <a:r>
                        <a:rPr lang="en-US" dirty="0" smtClean="0"/>
                        <a:t>)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bcbb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Ab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predict(</a:t>
                      </a:r>
                      <a:r>
                        <a:rPr lang="en-US" dirty="0" err="1" smtClean="0"/>
                        <a:t>A,b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smtClean="0">
                          <a:latin typeface="+mn-lt"/>
                        </a:rPr>
                        <a:t>ERROR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כותרת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Illegal input example</a:t>
            </a:r>
            <a:endParaRPr lang="he-IL" dirty="0"/>
          </a:p>
        </p:txBody>
      </p:sp>
      <p:sp>
        <p:nvSpPr>
          <p:cNvPr id="10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81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3597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and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654840"/>
          </a:xfrm>
        </p:spPr>
        <p:txBody>
          <a:bodyPr/>
          <a:lstStyle/>
          <a:p>
            <a:pPr marL="68580" indent="0" algn="ctr">
              <a:buNone/>
            </a:pPr>
            <a:r>
              <a:rPr lang="en-US" dirty="0" smtClean="0"/>
              <a:t>x = a * (</a:t>
            </a:r>
            <a:r>
              <a:rPr lang="en-US" dirty="0" err="1" smtClean="0"/>
              <a:t>p+q</a:t>
            </a:r>
            <a:r>
              <a:rPr lang="en-US" dirty="0" smtClean="0"/>
              <a:t> * ( -b * (r-s);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2819400"/>
            <a:ext cx="7772400" cy="3657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11480" indent="-342900" algn="l" rtl="0" eaLnBrk="1" latinLnBrk="0" hangingPunct="1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0664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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1872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3"/>
              <a:buChar char="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13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9928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19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93976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dirty="0" smtClean="0"/>
              <a:t>Where should we report the error?</a:t>
            </a:r>
          </a:p>
          <a:p>
            <a:endParaRPr lang="en-US" dirty="0"/>
          </a:p>
          <a:p>
            <a:r>
              <a:rPr lang="en-US" dirty="0" smtClean="0"/>
              <a:t>The valid prefix property </a:t>
            </a:r>
          </a:p>
          <a:p>
            <a:endParaRPr lang="en-US" dirty="0"/>
          </a:p>
          <a:p>
            <a:r>
              <a:rPr lang="en-US" dirty="0" smtClean="0"/>
              <a:t>Recovery is tricky</a:t>
            </a:r>
          </a:p>
          <a:p>
            <a:pPr lvl="1"/>
            <a:r>
              <a:rPr lang="en-US" dirty="0" smtClean="0"/>
              <a:t>Heuristics for dropping tokens, skipping to semicolon, etc.</a:t>
            </a:r>
            <a:endParaRPr lang="en-US" dirty="0"/>
          </a:p>
        </p:txBody>
      </p:sp>
      <p:sp>
        <p:nvSpPr>
          <p:cNvPr id="6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82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9219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in LL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191000"/>
            <a:ext cx="7772400" cy="990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Now what?</a:t>
            </a:r>
          </a:p>
          <a:p>
            <a:pPr lvl="1"/>
            <a:r>
              <a:rPr lang="en-US" dirty="0" smtClean="0"/>
              <a:t>Predict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Math C"/>
              </a:rPr>
              <a:t>b S</a:t>
            </a:r>
            <a:r>
              <a:rPr lang="en-US" dirty="0" smtClean="0"/>
              <a:t> anyway “missing token b inserted in line XXX”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2972" y="1447800"/>
            <a:ext cx="5033828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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a c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|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b S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Math C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447800"/>
            <a:ext cx="2362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c$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04949567"/>
              </p:ext>
            </p:extLst>
          </p:nvPr>
        </p:nvGraphicFramePr>
        <p:xfrm>
          <a:off x="1828800" y="5867400"/>
          <a:ext cx="52578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S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a 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S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b S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94709492"/>
              </p:ext>
            </p:extLst>
          </p:nvPr>
        </p:nvGraphicFramePr>
        <p:xfrm>
          <a:off x="994834" y="2667000"/>
          <a:ext cx="73914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predict(</a:t>
                      </a:r>
                      <a:r>
                        <a:rPr lang="en-US" dirty="0" err="1" smtClean="0"/>
                        <a:t>S,c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smtClean="0">
                          <a:latin typeface="+mn-lt"/>
                        </a:rPr>
                        <a:t>ERROR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83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0908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 in LL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4495800"/>
            <a:ext cx="7772400" cy="99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Result: infinite loop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2972" y="1447800"/>
            <a:ext cx="5033828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" indent="0" algn="l" rtl="0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S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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a c </a:t>
            </a:r>
            <a:r>
              <a:rPr lang="en-US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| </a:t>
            </a: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Math C"/>
              </a:rPr>
              <a:t>b S</a:t>
            </a:r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Math C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1447800"/>
            <a:ext cx="23622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r>
              <a:rPr lang="en-US" dirty="0" smtClean="0">
                <a:solidFill>
                  <a:schemeClr val="tx1"/>
                </a:solidFill>
              </a:rPr>
              <a:t>c$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62781576"/>
              </p:ext>
            </p:extLst>
          </p:nvPr>
        </p:nvGraphicFramePr>
        <p:xfrm>
          <a:off x="1828800" y="5867400"/>
          <a:ext cx="52578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14450"/>
                <a:gridCol w="1314450"/>
                <a:gridCol w="1314450"/>
                <a:gridCol w="131445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a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b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+mn-lt"/>
                        </a:rPr>
                        <a:t>S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S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a c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+mn-lt"/>
                        </a:rPr>
                        <a:t>S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b S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14090356"/>
              </p:ext>
            </p:extLst>
          </p:nvPr>
        </p:nvGraphicFramePr>
        <p:xfrm>
          <a:off x="994834" y="2667000"/>
          <a:ext cx="73914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Input suffix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Stack</a:t>
                      </a:r>
                      <a:r>
                        <a:rPr lang="en-US" baseline="0" dirty="0" smtClean="0"/>
                        <a:t> 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Move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bc</a:t>
                      </a: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predict(</a:t>
                      </a:r>
                      <a:r>
                        <a:rPr lang="en-US" dirty="0" err="1" smtClean="0"/>
                        <a:t>b,c</a:t>
                      </a:r>
                      <a:r>
                        <a:rPr lang="en-US" dirty="0" smtClean="0"/>
                        <a:t>) = </a:t>
                      </a:r>
                      <a:r>
                        <a:rPr lang="en-US" dirty="0" smtClean="0">
                          <a:latin typeface="+mn-lt"/>
                        </a:rPr>
                        <a:t>S </a:t>
                      </a:r>
                      <a:r>
                        <a:rPr lang="en-US" b="1" kern="0" dirty="0" smtClean="0">
                          <a:latin typeface="+mn-lt"/>
                          <a:ea typeface="Arial Unicode MS"/>
                          <a:cs typeface="Arial"/>
                          <a:sym typeface="Math C"/>
                        </a:rPr>
                        <a:t></a:t>
                      </a:r>
                      <a:r>
                        <a:rPr lang="en-US" kern="0" dirty="0" smtClean="0">
                          <a:latin typeface="+mn-lt"/>
                          <a:ea typeface="Arial Unicode MS"/>
                          <a:cs typeface="Arial"/>
                        </a:rPr>
                        <a:t>  </a:t>
                      </a:r>
                      <a:r>
                        <a:rPr lang="en-US" kern="0" dirty="0" err="1" smtClean="0">
                          <a:latin typeface="+mn-lt"/>
                          <a:ea typeface="Arial Unicode MS"/>
                          <a:cs typeface="Arial"/>
                        </a:rPr>
                        <a:t>bS</a:t>
                      </a:r>
                      <a:endParaRPr lang="en-US" dirty="0" smtClean="0">
                        <a:latin typeface="+mn-l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bc</a:t>
                      </a:r>
                      <a:r>
                        <a:rPr lang="en-US" dirty="0" smtClean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err="1" smtClean="0"/>
                        <a:t>bS</a:t>
                      </a:r>
                      <a:r>
                        <a:rPr lang="en-US" dirty="0" smtClean="0"/>
                        <a:t>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match(</a:t>
                      </a:r>
                      <a:r>
                        <a:rPr lang="en-US" dirty="0" err="1" smtClean="0"/>
                        <a:t>b,b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S$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 smtClean="0"/>
                        <a:t>Looks</a:t>
                      </a:r>
                      <a:r>
                        <a:rPr lang="en-US" baseline="0" dirty="0" smtClean="0"/>
                        <a:t> familiar?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84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252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Requires more systematic treatment</a:t>
            </a:r>
          </a:p>
          <a:p>
            <a:r>
              <a:rPr lang="en-US" dirty="0" smtClean="0"/>
              <a:t>Enrichment</a:t>
            </a:r>
          </a:p>
          <a:p>
            <a:pPr lvl="1"/>
            <a:r>
              <a:rPr lang="en-US" dirty="0" smtClean="0"/>
              <a:t>Acceptable-set method</a:t>
            </a:r>
          </a:p>
          <a:p>
            <a:pPr lvl="1"/>
            <a:r>
              <a:rPr lang="en-US" dirty="0" smtClean="0"/>
              <a:t>Not part of course material</a:t>
            </a:r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85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64273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Parsing</a:t>
            </a:r>
          </a:p>
          <a:p>
            <a:pPr lvl="1"/>
            <a:r>
              <a:rPr lang="en-US" dirty="0" smtClean="0"/>
              <a:t>Top-down or bottom-up</a:t>
            </a:r>
          </a:p>
          <a:p>
            <a:r>
              <a:rPr lang="en-US" dirty="0" smtClean="0"/>
              <a:t>Top-down parsing</a:t>
            </a:r>
          </a:p>
          <a:p>
            <a:pPr lvl="1"/>
            <a:r>
              <a:rPr lang="en-US" dirty="0" smtClean="0"/>
              <a:t>Recursive descent</a:t>
            </a:r>
          </a:p>
          <a:p>
            <a:pPr lvl="1"/>
            <a:r>
              <a:rPr lang="en-US" dirty="0" smtClean="0"/>
              <a:t>LL(k) grammars</a:t>
            </a:r>
          </a:p>
          <a:p>
            <a:pPr lvl="1"/>
            <a:r>
              <a:rPr lang="en-US" dirty="0" smtClean="0"/>
              <a:t>LL(k) parsing with pushdown automata</a:t>
            </a:r>
          </a:p>
          <a:p>
            <a:r>
              <a:rPr lang="en-US" dirty="0" smtClean="0"/>
              <a:t>LL(K) parsers</a:t>
            </a:r>
          </a:p>
          <a:p>
            <a:pPr lvl="1"/>
            <a:r>
              <a:rPr lang="en-US" dirty="0" smtClean="0"/>
              <a:t>Cannot deal with left recursion</a:t>
            </a:r>
          </a:p>
          <a:p>
            <a:pPr lvl="1"/>
            <a:r>
              <a:rPr lang="en-US" dirty="0" smtClean="0"/>
              <a:t>Left-recursion removal might result with complicated grammar</a:t>
            </a:r>
          </a:p>
          <a:p>
            <a:pPr marL="68580" indent="0">
              <a:buNone/>
            </a:pPr>
            <a:endParaRPr lang="en-US" dirty="0" smtClean="0"/>
          </a:p>
        </p:txBody>
      </p:sp>
      <p:sp>
        <p:nvSpPr>
          <p:cNvPr id="5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8676456" y="6492875"/>
            <a:ext cx="467544" cy="365125"/>
          </a:xfrm>
        </p:spPr>
        <p:txBody>
          <a:bodyPr/>
          <a:lstStyle/>
          <a:p>
            <a:fld id="{DAF22AC9-109E-4E4D-92F9-530E51D9A3A2}" type="slidenum">
              <a:rPr lang="he-IL" smtClean="0"/>
              <a:pPr/>
              <a:t>86</a:t>
            </a:fld>
            <a:endParaRPr lang="he-IL" dirty="0"/>
          </a:p>
        </p:txBody>
      </p:sp>
    </p:spTree>
    <p:extLst>
      <p:ext uri="{BB962C8B-B14F-4D97-AF65-F5344CB8AC3E}">
        <p14:creationId xmlns="" xmlns:p14="http://schemas.microsoft.com/office/powerpoint/2010/main" val="192517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18854"/>
            <a:ext cx="8229600" cy="778098"/>
          </a:xfrm>
        </p:spPr>
        <p:txBody>
          <a:bodyPr/>
          <a:lstStyle/>
          <a:p>
            <a:r>
              <a:rPr lang="en-US" dirty="0" smtClean="0"/>
              <a:t>See you next time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9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of a CFG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sentence </a:t>
            </a:r>
            <a:r>
              <a:rPr lang="el-GR" dirty="0" smtClean="0">
                <a:sym typeface="Symbol" pitchFamily="18" charset="2"/>
              </a:rPr>
              <a:t>ω </a:t>
            </a:r>
            <a:r>
              <a:rPr lang="en-US" dirty="0" smtClean="0"/>
              <a:t>is in L(G) </a:t>
            </a:r>
            <a:r>
              <a:rPr lang="en-US" dirty="0" smtClean="0">
                <a:sym typeface="Symbol" pitchFamily="18" charset="2"/>
              </a:rPr>
              <a:t>(valid program)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There exists a corresponding derivation</a:t>
            </a:r>
          </a:p>
          <a:p>
            <a:pPr lvl="1"/>
            <a:r>
              <a:rPr lang="en-US" dirty="0" smtClean="0"/>
              <a:t>There exists a corresponding parse tree</a:t>
            </a:r>
            <a:endParaRPr lang="he-IL" dirty="0"/>
          </a:p>
        </p:txBody>
      </p:sp>
      <p:sp>
        <p:nvSpPr>
          <p:cNvPr id="3" name="מציין מיקום של מספר שקופית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pPr/>
              <a:t>9</a:t>
            </a:fld>
            <a:endParaRPr 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1" anchor="ctr"/>
      <a:lstStyle>
        <a:defPPr algn="l" rtl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7403</TotalTime>
  <Words>4571</Words>
  <Application>Microsoft Office PowerPoint</Application>
  <PresentationFormat>‫הצגה על המסך (4:3)</PresentationFormat>
  <Paragraphs>1442</Paragraphs>
  <Slides>87</Slides>
  <Notes>1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87</vt:i4>
      </vt:variant>
    </vt:vector>
  </HeadingPairs>
  <TitlesOfParts>
    <vt:vector size="88" baseType="lpstr">
      <vt:lpstr>ערכת נושא של Office</vt:lpstr>
      <vt:lpstr>שקופית 1</vt:lpstr>
      <vt:lpstr>Books</vt:lpstr>
      <vt:lpstr>Today</vt:lpstr>
      <vt:lpstr>The bigger picture</vt:lpstr>
      <vt:lpstr>Role of syntax analysis</vt:lpstr>
      <vt:lpstr>From tokens to abstract syntax trees</vt:lpstr>
      <vt:lpstr>Example grammar</vt:lpstr>
      <vt:lpstr>CFG terminology</vt:lpstr>
      <vt:lpstr>Language of a CFG</vt:lpstr>
      <vt:lpstr>Derivations </vt:lpstr>
      <vt:lpstr>Leftmost derivation</vt:lpstr>
      <vt:lpstr>Rightmost derivation</vt:lpstr>
      <vt:lpstr>Parse trees</vt:lpstr>
      <vt:lpstr>Parse tree example</vt:lpstr>
      <vt:lpstr>Parse tree example</vt:lpstr>
      <vt:lpstr>Capabilities and limitations of CFGs</vt:lpstr>
      <vt:lpstr>Sometimes there are two parse trees</vt:lpstr>
      <vt:lpstr>Is ambiguity a problem?</vt:lpstr>
      <vt:lpstr>Problematic ambiguity example</vt:lpstr>
      <vt:lpstr>Ambiguous grammars</vt:lpstr>
      <vt:lpstr>Drawbacks of ambiguous grammars</vt:lpstr>
      <vt:lpstr>Transforming ambiguous grammars  to non-ambiguous by layering</vt:lpstr>
      <vt:lpstr>Transformed grammar: * precedes +</vt:lpstr>
      <vt:lpstr>Transformed grammar: + precedes *</vt:lpstr>
      <vt:lpstr>Another example for layering</vt:lpstr>
      <vt:lpstr>“dangling-else” example</vt:lpstr>
      <vt:lpstr>“dangling-else” example</vt:lpstr>
      <vt:lpstr>Broad kinds of parsers </vt:lpstr>
      <vt:lpstr>Top-down vs. bottom-up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Top-down parsing</vt:lpstr>
      <vt:lpstr>Bottom-up parsing</vt:lpstr>
      <vt:lpstr>Bottom-up parsing</vt:lpstr>
      <vt:lpstr>Bottom-up parsing</vt:lpstr>
      <vt:lpstr>Bottom-up parsing</vt:lpstr>
      <vt:lpstr>Bottom-up parsing</vt:lpstr>
      <vt:lpstr>Bottom-up parsing</vt:lpstr>
      <vt:lpstr>Bottom-up parsing</vt:lpstr>
      <vt:lpstr>Bottom-up parsing</vt:lpstr>
      <vt:lpstr>Bottom-up parsing</vt:lpstr>
      <vt:lpstr>Challenges in top-down parsing</vt:lpstr>
      <vt:lpstr>Predictive parsing</vt:lpstr>
      <vt:lpstr>Boolean expressions example</vt:lpstr>
      <vt:lpstr>Recursive descent parsing</vt:lpstr>
      <vt:lpstr>Matching tokens</vt:lpstr>
      <vt:lpstr>Functions for nonterminals</vt:lpstr>
      <vt:lpstr>Implementation via recursion</vt:lpstr>
      <vt:lpstr>Adding semantic actions</vt:lpstr>
      <vt:lpstr>Building the parse tree</vt:lpstr>
      <vt:lpstr>Recursive descent</vt:lpstr>
      <vt:lpstr>Problem 1: productions with common prefix</vt:lpstr>
      <vt:lpstr>Problem 2: null productions </vt:lpstr>
      <vt:lpstr>Problem 3: left recursion</vt:lpstr>
      <vt:lpstr>FIRST sets</vt:lpstr>
      <vt:lpstr>Computing FIRST sets</vt:lpstr>
      <vt:lpstr>FIRST sets computation example</vt:lpstr>
      <vt:lpstr>1. Initialization</vt:lpstr>
      <vt:lpstr>2. Iterate 1</vt:lpstr>
      <vt:lpstr>2. Iterate 2</vt:lpstr>
      <vt:lpstr>2. Iterate 3 – fixed-point</vt:lpstr>
      <vt:lpstr>FOLLOW sets</vt:lpstr>
      <vt:lpstr>LL(k) grammars</vt:lpstr>
      <vt:lpstr>Back to problem 1</vt:lpstr>
      <vt:lpstr>Solution: left factoring</vt:lpstr>
      <vt:lpstr>Left factoring – another example</vt:lpstr>
      <vt:lpstr>Back to problem 2</vt:lpstr>
      <vt:lpstr>Solution: substitution</vt:lpstr>
      <vt:lpstr>Back to problem 3</vt:lpstr>
      <vt:lpstr>Left recursion removal</vt:lpstr>
      <vt:lpstr>LL(k) Parsers</vt:lpstr>
      <vt:lpstr>LL(k) parsing via pushdown automata</vt:lpstr>
      <vt:lpstr>LL(k) parsing via pushdown automata</vt:lpstr>
      <vt:lpstr>Model of non-recursive predictive parser</vt:lpstr>
      <vt:lpstr>Example transition table</vt:lpstr>
      <vt:lpstr>Running parser example</vt:lpstr>
      <vt:lpstr>Illegal input example</vt:lpstr>
      <vt:lpstr>Error handling and recovery</vt:lpstr>
      <vt:lpstr>Error handling in LL parsers</vt:lpstr>
      <vt:lpstr>Error handling in LL parsers</vt:lpstr>
      <vt:lpstr>Error handling</vt:lpstr>
      <vt:lpstr>Summary</vt:lpstr>
      <vt:lpstr>See you next time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IBM</dc:creator>
  <cp:lastModifiedBy>Roman Manevich</cp:lastModifiedBy>
  <cp:revision>488</cp:revision>
  <dcterms:created xsi:type="dcterms:W3CDTF">2012-10-28T06:17:00Z</dcterms:created>
  <dcterms:modified xsi:type="dcterms:W3CDTF">2012-11-12T12:28:10Z</dcterms:modified>
</cp:coreProperties>
</file>