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Szijártó István" userId="5994535f-2393-4dfc-88af-11fbcce97a30" providerId="ADAL" clId="{45EEBF40-CD8D-49BE-943E-F58FC5EDFC09}"/>
    <pc:docChg chg="custSel delSld modSld">
      <pc:chgData name="Dr. Szijártó István" userId="5994535f-2393-4dfc-88af-11fbcce97a30" providerId="ADAL" clId="{45EEBF40-CD8D-49BE-943E-F58FC5EDFC09}" dt="2022-09-30T11:38:11.325" v="128" actId="47"/>
      <pc:docMkLst>
        <pc:docMk/>
      </pc:docMkLst>
      <pc:sldChg chg="modSp mod">
        <pc:chgData name="Dr. Szijártó István" userId="5994535f-2393-4dfc-88af-11fbcce97a30" providerId="ADAL" clId="{45EEBF40-CD8D-49BE-943E-F58FC5EDFC09}" dt="2022-09-30T08:28:42.682" v="127" actId="20577"/>
        <pc:sldMkLst>
          <pc:docMk/>
          <pc:sldMk cId="2481100797" sldId="256"/>
        </pc:sldMkLst>
        <pc:spChg chg="mod">
          <ac:chgData name="Dr. Szijártó István" userId="5994535f-2393-4dfc-88af-11fbcce97a30" providerId="ADAL" clId="{45EEBF40-CD8D-49BE-943E-F58FC5EDFC09}" dt="2022-09-30T08:28:42.682" v="127" actId="20577"/>
          <ac:spMkLst>
            <pc:docMk/>
            <pc:sldMk cId="2481100797" sldId="256"/>
            <ac:spMk id="3" creationId="{55EE8BA6-2B34-4B84-604B-3ACE8A78950B}"/>
          </ac:spMkLst>
        </pc:spChg>
      </pc:sldChg>
      <pc:sldChg chg="modSp mod">
        <pc:chgData name="Dr. Szijártó István" userId="5994535f-2393-4dfc-88af-11fbcce97a30" providerId="ADAL" clId="{45EEBF40-CD8D-49BE-943E-F58FC5EDFC09}" dt="2022-09-30T07:29:13.951" v="110" actId="20577"/>
        <pc:sldMkLst>
          <pc:docMk/>
          <pc:sldMk cId="822816164" sldId="257"/>
        </pc:sldMkLst>
        <pc:spChg chg="mod">
          <ac:chgData name="Dr. Szijártó István" userId="5994535f-2393-4dfc-88af-11fbcce97a30" providerId="ADAL" clId="{45EEBF40-CD8D-49BE-943E-F58FC5EDFC09}" dt="2022-09-30T07:29:13.951" v="110" actId="20577"/>
          <ac:spMkLst>
            <pc:docMk/>
            <pc:sldMk cId="822816164" sldId="257"/>
            <ac:spMk id="3" creationId="{8503D372-9D4C-8902-36D5-7F44162D549A}"/>
          </ac:spMkLst>
        </pc:spChg>
      </pc:sldChg>
      <pc:sldChg chg="modSp mod">
        <pc:chgData name="Dr. Szijártó István" userId="5994535f-2393-4dfc-88af-11fbcce97a30" providerId="ADAL" clId="{45EEBF40-CD8D-49BE-943E-F58FC5EDFC09}" dt="2022-09-30T07:29:20.970" v="112" actId="27636"/>
        <pc:sldMkLst>
          <pc:docMk/>
          <pc:sldMk cId="3140732762" sldId="258"/>
        </pc:sldMkLst>
        <pc:spChg chg="mod">
          <ac:chgData name="Dr. Szijártó István" userId="5994535f-2393-4dfc-88af-11fbcce97a30" providerId="ADAL" clId="{45EEBF40-CD8D-49BE-943E-F58FC5EDFC09}" dt="2022-09-30T07:29:20.970" v="112" actId="27636"/>
          <ac:spMkLst>
            <pc:docMk/>
            <pc:sldMk cId="3140732762" sldId="258"/>
            <ac:spMk id="3" creationId="{D9B63C67-C1C9-7250-95BB-D506F16003B7}"/>
          </ac:spMkLst>
        </pc:spChg>
      </pc:sldChg>
      <pc:sldChg chg="del">
        <pc:chgData name="Dr. Szijártó István" userId="5994535f-2393-4dfc-88af-11fbcce97a30" providerId="ADAL" clId="{45EEBF40-CD8D-49BE-943E-F58FC5EDFC09}" dt="2022-09-30T11:38:11.325" v="128" actId="47"/>
        <pc:sldMkLst>
          <pc:docMk/>
          <pc:sldMk cId="3656922493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zijarto.istvan@ajk.pte.h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C6852F-3F46-9251-8D37-08FA94154F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Jogi alaptan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5EE8BA6-2B34-4B84-604B-3ACE8A789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2080620"/>
          </a:xfrm>
        </p:spPr>
        <p:txBody>
          <a:bodyPr>
            <a:normAutofit/>
          </a:bodyPr>
          <a:lstStyle/>
          <a:p>
            <a:r>
              <a:rPr lang="hu-HU" dirty="0"/>
              <a:t>Bevezetés a jogba és a munkajogba</a:t>
            </a:r>
          </a:p>
          <a:p>
            <a:endParaRPr lang="hu-HU" dirty="0"/>
          </a:p>
          <a:p>
            <a:endParaRPr lang="hu-HU" sz="1200" dirty="0"/>
          </a:p>
          <a:p>
            <a:endParaRPr lang="hu-HU" sz="1200"/>
          </a:p>
          <a:p>
            <a:r>
              <a:rPr lang="hu-HU" sz="1200"/>
              <a:t>Dr</a:t>
            </a:r>
            <a:r>
              <a:rPr lang="hu-HU" sz="1200" dirty="0"/>
              <a:t>. Szijártó István</a:t>
            </a:r>
          </a:p>
          <a:p>
            <a:r>
              <a:rPr lang="hu-HU" sz="1200" dirty="0">
                <a:hlinkClick r:id="rId2"/>
              </a:rPr>
              <a:t>Szijarto.istvan@ajk.pte.hu</a:t>
            </a:r>
            <a:endParaRPr lang="hu-HU" sz="1200" dirty="0"/>
          </a:p>
        </p:txBody>
      </p:sp>
    </p:spTree>
    <p:extLst>
      <p:ext uri="{BB962C8B-B14F-4D97-AF65-F5344CB8AC3E}">
        <p14:creationId xmlns:p14="http://schemas.microsoft.com/office/powerpoint/2010/main" val="2481100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FB6166-2232-408A-1B7F-C7D9C206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jog fejlődése, eredete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03D372-9D4C-8902-36D5-7F44162D5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18602"/>
            <a:ext cx="8946541" cy="5439397"/>
          </a:xfrm>
        </p:spPr>
        <p:txBody>
          <a:bodyPr>
            <a:normAutofit lnSpcReduction="10000"/>
          </a:bodyPr>
          <a:lstStyle/>
          <a:p>
            <a:r>
              <a:rPr lang="hu-HU" dirty="0"/>
              <a:t>A jogi norma egyidős az emberi társadalmakkal.</a:t>
            </a:r>
          </a:p>
          <a:p>
            <a:pPr lvl="1"/>
            <a:r>
              <a:rPr lang="hu-HU" dirty="0"/>
              <a:t>Közvetlen elődje: a </a:t>
            </a:r>
            <a:r>
              <a:rPr lang="hu-HU" b="1" dirty="0"/>
              <a:t>társadalmi norma</a:t>
            </a:r>
          </a:p>
          <a:p>
            <a:pPr lvl="2"/>
            <a:r>
              <a:rPr lang="hu-HU" dirty="0"/>
              <a:t>Erkölcsi norma</a:t>
            </a:r>
          </a:p>
          <a:p>
            <a:pPr lvl="2"/>
            <a:r>
              <a:rPr lang="hu-HU" dirty="0"/>
              <a:t>Vallási norma</a:t>
            </a:r>
          </a:p>
          <a:p>
            <a:pPr lvl="2"/>
            <a:r>
              <a:rPr lang="hu-HU" dirty="0"/>
              <a:t>Morális norma</a:t>
            </a:r>
          </a:p>
          <a:p>
            <a:pPr lvl="2"/>
            <a:r>
              <a:rPr lang="hu-HU" dirty="0"/>
              <a:t>Etikett</a:t>
            </a:r>
          </a:p>
          <a:p>
            <a:pPr lvl="1"/>
            <a:r>
              <a:rPr lang="hu-HU" b="1" dirty="0"/>
              <a:t>A norma feladata: </a:t>
            </a:r>
            <a:r>
              <a:rPr lang="hu-HU" dirty="0"/>
              <a:t>egy adott szituációban kijelölni a lehetséges magatartások közül a </a:t>
            </a:r>
            <a:r>
              <a:rPr lang="hu-HU" b="1" dirty="0"/>
              <a:t>követendőt.</a:t>
            </a:r>
          </a:p>
          <a:p>
            <a:pPr lvl="2"/>
            <a:r>
              <a:rPr lang="hu-HU" dirty="0"/>
              <a:t>Tabu</a:t>
            </a:r>
          </a:p>
          <a:p>
            <a:pPr lvl="2"/>
            <a:r>
              <a:rPr lang="hu-HU" dirty="0"/>
              <a:t>Totem</a:t>
            </a:r>
          </a:p>
          <a:p>
            <a:pPr lvl="2"/>
            <a:r>
              <a:rPr lang="hu-HU" dirty="0"/>
              <a:t>Rituálék</a:t>
            </a:r>
          </a:p>
          <a:p>
            <a:r>
              <a:rPr lang="hu-HU" b="1" dirty="0"/>
              <a:t>Jogi norma és társadalmi norma funkciói:</a:t>
            </a:r>
          </a:p>
          <a:p>
            <a:pPr lvl="1"/>
            <a:r>
              <a:rPr lang="hu-HU" dirty="0"/>
              <a:t>Stabilizáló</a:t>
            </a:r>
          </a:p>
          <a:p>
            <a:pPr lvl="1"/>
            <a:r>
              <a:rPr lang="hu-HU" dirty="0"/>
              <a:t>Rendfenntartó</a:t>
            </a:r>
          </a:p>
          <a:p>
            <a:pPr lvl="1"/>
            <a:r>
              <a:rPr lang="hu-HU" dirty="0"/>
              <a:t>Tervező/befolyásoló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82281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CFDBE2-0454-80EC-ECFB-1BD31737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jog definiálása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B63C67-C1C9-7250-95BB-D506F1600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86968"/>
            <a:ext cx="8946541" cy="5371032"/>
          </a:xfrm>
        </p:spPr>
        <p:txBody>
          <a:bodyPr>
            <a:normAutofit/>
          </a:bodyPr>
          <a:lstStyle/>
          <a:p>
            <a:r>
              <a:rPr lang="hu-HU" b="1" dirty="0"/>
              <a:t>Kiindulópont a jogi norma: </a:t>
            </a:r>
            <a:r>
              <a:rPr lang="hu-HU" dirty="0"/>
              <a:t>olyan magatartási szabály, amely</a:t>
            </a:r>
          </a:p>
          <a:p>
            <a:pPr lvl="1"/>
            <a:r>
              <a:rPr lang="hu-HU" dirty="0"/>
              <a:t>Általánosan kötelező (</a:t>
            </a:r>
            <a:r>
              <a:rPr lang="hu-HU" b="1" dirty="0"/>
              <a:t>mindenkire vonatkozik)</a:t>
            </a:r>
          </a:p>
          <a:p>
            <a:pPr lvl="1"/>
            <a:r>
              <a:rPr lang="hu-HU" dirty="0"/>
              <a:t>Állami hatalomtól ered (azaz azt állami hatalmat gyakorló szerv, testület alkotja, vagy ismeri el)</a:t>
            </a:r>
          </a:p>
          <a:p>
            <a:pPr lvl="1"/>
            <a:r>
              <a:rPr lang="hu-HU" dirty="0"/>
              <a:t>Állami hatalom garantálja a végrehajtását</a:t>
            </a:r>
          </a:p>
          <a:p>
            <a:pPr lvl="2"/>
            <a:r>
              <a:rPr lang="hu-HU" dirty="0"/>
              <a:t>Erőszakszervek segítségével (rendőrség, egyéb hatóság)</a:t>
            </a:r>
          </a:p>
          <a:p>
            <a:pPr lvl="2"/>
            <a:r>
              <a:rPr lang="hu-HU" dirty="0"/>
              <a:t>Igazságügyi rendszer útján (bíróság, bírósági végrehajtók)</a:t>
            </a:r>
          </a:p>
          <a:p>
            <a:r>
              <a:rPr lang="hu-HU" b="1" dirty="0"/>
              <a:t>A jogi norma: </a:t>
            </a:r>
            <a:r>
              <a:rPr lang="hu-HU" dirty="0"/>
              <a:t>a jog legkisebb egysége, maga a követendő szabály.</a:t>
            </a:r>
          </a:p>
          <a:p>
            <a:pPr lvl="1"/>
            <a:r>
              <a:rPr lang="hu-HU" dirty="0"/>
              <a:t>Hipotézis (tényállás)</a:t>
            </a:r>
          </a:p>
          <a:p>
            <a:pPr lvl="1"/>
            <a:r>
              <a:rPr lang="hu-HU" dirty="0"/>
              <a:t>Diszpozíció (utasítás)</a:t>
            </a:r>
          </a:p>
          <a:p>
            <a:pPr lvl="1"/>
            <a:r>
              <a:rPr lang="hu-HU" dirty="0"/>
              <a:t>Szankció (</a:t>
            </a:r>
            <a:r>
              <a:rPr lang="hu-HU" dirty="0" err="1"/>
              <a:t>jogkövetkeményz</a:t>
            </a:r>
            <a:r>
              <a:rPr lang="hu-HU" dirty="0"/>
              <a:t>)</a:t>
            </a:r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4073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8D004F-F33E-A668-04B5-F00BB49C9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jogrendszer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E4D9ED-883A-A1D1-4956-D3346A241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66888"/>
            <a:ext cx="5457743" cy="5491112"/>
          </a:xfrm>
        </p:spPr>
        <p:txBody>
          <a:bodyPr>
            <a:normAutofit lnSpcReduction="10000"/>
          </a:bodyPr>
          <a:lstStyle/>
          <a:p>
            <a:r>
              <a:rPr lang="hu-HU" b="1" dirty="0"/>
              <a:t>Jogforrás: </a:t>
            </a:r>
            <a:r>
              <a:rPr lang="hu-HU" dirty="0"/>
              <a:t>a jogi norma megismerési helye</a:t>
            </a:r>
          </a:p>
          <a:p>
            <a:pPr lvl="1"/>
            <a:r>
              <a:rPr lang="hu-HU" dirty="0"/>
              <a:t>Alkotmány (Alaptörvény)</a:t>
            </a:r>
          </a:p>
          <a:p>
            <a:pPr lvl="1"/>
            <a:r>
              <a:rPr lang="hu-HU" dirty="0"/>
              <a:t>Törvény</a:t>
            </a:r>
          </a:p>
          <a:p>
            <a:pPr lvl="1"/>
            <a:r>
              <a:rPr lang="hu-HU" dirty="0"/>
              <a:t>(kormány – miniszteri) rendelet</a:t>
            </a:r>
          </a:p>
          <a:p>
            <a:pPr lvl="1"/>
            <a:r>
              <a:rPr lang="hu-HU" dirty="0"/>
              <a:t>Önkormányzati rendelet</a:t>
            </a:r>
          </a:p>
          <a:p>
            <a:pPr lvl="1"/>
            <a:r>
              <a:rPr lang="hu-HU" dirty="0"/>
              <a:t>Szabályozó eszközök</a:t>
            </a:r>
          </a:p>
          <a:p>
            <a:r>
              <a:rPr lang="hu-HU" b="1" dirty="0"/>
              <a:t>Jogforrási hierarchia: </a:t>
            </a:r>
            <a:r>
              <a:rPr lang="hu-HU" dirty="0"/>
              <a:t>a jogforrások közötti alá-fölérendeltségi viszony</a:t>
            </a:r>
          </a:p>
          <a:p>
            <a:pPr lvl="1"/>
            <a:r>
              <a:rPr lang="hu-HU" dirty="0"/>
              <a:t>Alacsonyabb rendű jogforrás nem lehet ellentétes magasabb rendű jogforrással</a:t>
            </a:r>
          </a:p>
          <a:p>
            <a:r>
              <a:rPr lang="hu-HU" b="1" dirty="0"/>
              <a:t>A jogrendszer kettős tagozódása:</a:t>
            </a:r>
          </a:p>
          <a:p>
            <a:pPr lvl="1"/>
            <a:r>
              <a:rPr lang="hu-HU" dirty="0"/>
              <a:t>Közjog: állam- és állampolgárainak viszonyát szabályozó jogi normák</a:t>
            </a:r>
          </a:p>
          <a:p>
            <a:pPr lvl="1"/>
            <a:r>
              <a:rPr lang="hu-HU" dirty="0"/>
              <a:t>Magánjog: magánszemélyek egymás közötti viszonyát szabályozó jogi normák</a:t>
            </a:r>
          </a:p>
        </p:txBody>
      </p:sp>
      <p:sp>
        <p:nvSpPr>
          <p:cNvPr id="4" name="Háromszög 3">
            <a:extLst>
              <a:ext uri="{FF2B5EF4-FFF2-40B4-BE49-F238E27FC236}">
                <a16:creationId xmlns:a16="http://schemas.microsoft.com/office/drawing/2014/main" id="{ADC5F2E3-28B5-2413-5243-57E52124FAF1}"/>
              </a:ext>
            </a:extLst>
          </p:cNvPr>
          <p:cNvSpPr/>
          <p:nvPr/>
        </p:nvSpPr>
        <p:spPr>
          <a:xfrm>
            <a:off x="8779435" y="1896552"/>
            <a:ext cx="3116309" cy="45087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385F1787-3B91-FFC4-9005-7C11D2E2CF6C}"/>
              </a:ext>
            </a:extLst>
          </p:cNvPr>
          <p:cNvCxnSpPr>
            <a:cxnSpLocks/>
          </p:cNvCxnSpPr>
          <p:nvPr/>
        </p:nvCxnSpPr>
        <p:spPr>
          <a:xfrm>
            <a:off x="9851010" y="3281585"/>
            <a:ext cx="96153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EB984257-E47E-F4BC-D801-4438DEC65C73}"/>
              </a:ext>
            </a:extLst>
          </p:cNvPr>
          <p:cNvCxnSpPr>
            <a:cxnSpLocks/>
          </p:cNvCxnSpPr>
          <p:nvPr/>
        </p:nvCxnSpPr>
        <p:spPr>
          <a:xfrm>
            <a:off x="10050834" y="2766413"/>
            <a:ext cx="57317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1393FD01-D317-E7E4-EC99-238542D080D3}"/>
              </a:ext>
            </a:extLst>
          </p:cNvPr>
          <p:cNvCxnSpPr>
            <a:cxnSpLocks/>
          </p:cNvCxnSpPr>
          <p:nvPr/>
        </p:nvCxnSpPr>
        <p:spPr>
          <a:xfrm>
            <a:off x="9593023" y="4052912"/>
            <a:ext cx="1495664" cy="148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6FE4D958-0986-FA70-8C61-73C712173CFA}"/>
              </a:ext>
            </a:extLst>
          </p:cNvPr>
          <p:cNvCxnSpPr>
            <a:cxnSpLocks/>
          </p:cNvCxnSpPr>
          <p:nvPr/>
        </p:nvCxnSpPr>
        <p:spPr>
          <a:xfrm>
            <a:off x="9219414" y="5136023"/>
            <a:ext cx="222340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8851DB6-E8A3-6DB5-8CA6-86ECCA4B3E96}"/>
              </a:ext>
            </a:extLst>
          </p:cNvPr>
          <p:cNvSpPr txBox="1"/>
          <p:nvPr/>
        </p:nvSpPr>
        <p:spPr>
          <a:xfrm>
            <a:off x="9593023" y="2315354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Alkotmány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B7D9D88F-2651-84E8-19E9-5068F8148F4D}"/>
              </a:ext>
            </a:extLst>
          </p:cNvPr>
          <p:cNvSpPr txBox="1"/>
          <p:nvPr/>
        </p:nvSpPr>
        <p:spPr>
          <a:xfrm>
            <a:off x="9422140" y="2833647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Törvény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664A1959-9337-6F60-CD52-ECABF418597F}"/>
              </a:ext>
            </a:extLst>
          </p:cNvPr>
          <p:cNvSpPr txBox="1"/>
          <p:nvPr/>
        </p:nvSpPr>
        <p:spPr>
          <a:xfrm>
            <a:off x="9422140" y="3469258"/>
            <a:ext cx="181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Rendelet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4BF90212-41C5-3C3B-4609-FCAAB27489DA}"/>
              </a:ext>
            </a:extLst>
          </p:cNvPr>
          <p:cNvSpPr txBox="1"/>
          <p:nvPr/>
        </p:nvSpPr>
        <p:spPr>
          <a:xfrm>
            <a:off x="9372368" y="4249606"/>
            <a:ext cx="192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Önkormányzati rendelet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AC13007A-9D9F-CE0B-A468-DC2239945799}"/>
              </a:ext>
            </a:extLst>
          </p:cNvPr>
          <p:cNvSpPr txBox="1"/>
          <p:nvPr/>
        </p:nvSpPr>
        <p:spPr>
          <a:xfrm>
            <a:off x="9060379" y="5323809"/>
            <a:ext cx="2542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Közjogi szervezetszabályozó eszközök</a:t>
            </a:r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3E0D3C5E-0459-4F27-1B37-BA15EA3862AB}"/>
              </a:ext>
            </a:extLst>
          </p:cNvPr>
          <p:cNvSpPr/>
          <p:nvPr/>
        </p:nvSpPr>
        <p:spPr>
          <a:xfrm>
            <a:off x="6247508" y="1127484"/>
            <a:ext cx="2243861" cy="1742361"/>
          </a:xfrm>
          <a:prstGeom prst="ellipse">
            <a:avLst/>
          </a:prstGeom>
          <a:solidFill>
            <a:schemeClr val="bg2">
              <a:alpha val="56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Magánjog</a:t>
            </a:r>
          </a:p>
        </p:txBody>
      </p:sp>
      <p:sp>
        <p:nvSpPr>
          <p:cNvPr id="23" name="Ellipszis 22">
            <a:extLst>
              <a:ext uri="{FF2B5EF4-FFF2-40B4-BE49-F238E27FC236}">
                <a16:creationId xmlns:a16="http://schemas.microsoft.com/office/drawing/2014/main" id="{3E175E20-DA7B-8BB4-77D5-A319CBCE438E}"/>
              </a:ext>
            </a:extLst>
          </p:cNvPr>
          <p:cNvSpPr/>
          <p:nvPr/>
        </p:nvSpPr>
        <p:spPr>
          <a:xfrm>
            <a:off x="7711063" y="1137986"/>
            <a:ext cx="2243861" cy="1742361"/>
          </a:xfrm>
          <a:prstGeom prst="ellipse">
            <a:avLst/>
          </a:prstGeom>
          <a:solidFill>
            <a:srgbClr val="FF0000">
              <a:alpha val="5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Közjog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188F8290-D768-5DF8-CC7F-C0C669FC30BB}"/>
              </a:ext>
            </a:extLst>
          </p:cNvPr>
          <p:cNvSpPr txBox="1"/>
          <p:nvPr/>
        </p:nvSpPr>
        <p:spPr>
          <a:xfrm>
            <a:off x="6561055" y="3202979"/>
            <a:ext cx="26583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Jogág</a:t>
            </a:r>
            <a:r>
              <a:rPr lang="hu-HU" b="1" dirty="0"/>
              <a:t>: </a:t>
            </a:r>
            <a:r>
              <a:rPr lang="hu-HU" dirty="0"/>
              <a:t>azonos vagy hasonló tárgyú jogi normák </a:t>
            </a:r>
            <a:r>
              <a:rPr lang="hu-HU" dirty="0" err="1"/>
              <a:t>foglalata</a:t>
            </a:r>
            <a:r>
              <a:rPr lang="hu-HU" dirty="0"/>
              <a:t> (tipikusan egy-egy törvény, pl. Ptk. Btk. Be. </a:t>
            </a:r>
            <a:r>
              <a:rPr lang="hu-HU" dirty="0" err="1"/>
              <a:t>Stb</a:t>
            </a:r>
            <a:r>
              <a:rPr lang="hu-HU" dirty="0"/>
              <a:t>…)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1726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7330B-2CDD-8C32-9A2A-F25E4E67C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jogviszony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4678A8-B7C2-D9FC-354D-0F234B892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4240"/>
            <a:ext cx="8946541" cy="5413760"/>
          </a:xfrm>
        </p:spPr>
        <p:txBody>
          <a:bodyPr>
            <a:normAutofit/>
          </a:bodyPr>
          <a:lstStyle/>
          <a:p>
            <a:r>
              <a:rPr lang="hu-HU" b="1" dirty="0"/>
              <a:t>Jogviszony: </a:t>
            </a:r>
            <a:r>
              <a:rPr lang="hu-HU" dirty="0"/>
              <a:t>jogilag szabályozott életviszony</a:t>
            </a:r>
          </a:p>
          <a:p>
            <a:pPr lvl="1"/>
            <a:r>
              <a:rPr lang="hu-HU" dirty="0"/>
              <a:t>Akkor válik jogviszonnyá egy életviszony, ha a jogalkotó kellően jelentősnek ítéli ahhoz, hogy szabályozni legyen érdemes.</a:t>
            </a:r>
          </a:p>
          <a:p>
            <a:pPr lvl="1"/>
            <a:r>
              <a:rPr lang="hu-HU" dirty="0"/>
              <a:t>Életviszony: találkozol a barátoddal az utcán és köszönsz</a:t>
            </a:r>
          </a:p>
          <a:p>
            <a:pPr lvl="1"/>
            <a:r>
              <a:rPr lang="hu-HU" dirty="0"/>
              <a:t>Jogviszony: középiskolában oktatsz megbízási szerződés alapján</a:t>
            </a:r>
          </a:p>
          <a:p>
            <a:r>
              <a:rPr lang="hu-HU" b="1" dirty="0"/>
              <a:t>A jogviszony tartalma: </a:t>
            </a:r>
            <a:r>
              <a:rPr lang="hu-HU" dirty="0"/>
              <a:t>jogok és kötelezettségek (a jogviszonytól függően rendkívül változatos)</a:t>
            </a:r>
          </a:p>
          <a:p>
            <a:pPr lvl="1"/>
            <a:r>
              <a:rPr lang="hu-HU" dirty="0" err="1"/>
              <a:t>Adásvételie</a:t>
            </a:r>
            <a:r>
              <a:rPr lang="hu-HU" dirty="0"/>
              <a:t> szerződés</a:t>
            </a:r>
          </a:p>
          <a:p>
            <a:pPr lvl="1"/>
            <a:r>
              <a:rPr lang="hu-HU" dirty="0"/>
              <a:t>Munkajogviszony</a:t>
            </a:r>
          </a:p>
          <a:p>
            <a:r>
              <a:rPr lang="hu-HU" b="1" dirty="0"/>
              <a:t>A jogviszony alanyai:</a:t>
            </a:r>
          </a:p>
          <a:p>
            <a:pPr lvl="1"/>
            <a:r>
              <a:rPr lang="hu-HU" dirty="0"/>
              <a:t>Jogosult</a:t>
            </a:r>
          </a:p>
          <a:p>
            <a:pPr lvl="1"/>
            <a:r>
              <a:rPr lang="hu-HU" dirty="0"/>
              <a:t>Kötelezett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900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0B384F-013B-897E-F5CF-00F05240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munkajog, mint </a:t>
            </a:r>
            <a:r>
              <a:rPr lang="hu-HU" dirty="0" err="1"/>
              <a:t>jogág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290516-B63A-1282-C657-7C84628F3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5874"/>
            <a:ext cx="8946541" cy="5482126"/>
          </a:xfrm>
        </p:spPr>
        <p:txBody>
          <a:bodyPr>
            <a:normAutofit fontScale="92500" lnSpcReduction="20000"/>
          </a:bodyPr>
          <a:lstStyle/>
          <a:p>
            <a:r>
              <a:rPr lang="hu-HU" b="1" dirty="0"/>
              <a:t>A munkajog </a:t>
            </a:r>
            <a:r>
              <a:rPr lang="hu-HU" dirty="0"/>
              <a:t>olyan jogi normák összessége, melyek a munkaviszonyban álló felek jogait és kötelezettségeit határozzák meg, valamint a munkavégzésre irányadó egyéb szabályokat tartalmazzák.</a:t>
            </a:r>
          </a:p>
          <a:p>
            <a:pPr lvl="1"/>
            <a:r>
              <a:rPr lang="hu-HU" b="1" dirty="0"/>
              <a:t>Önálló </a:t>
            </a:r>
            <a:r>
              <a:rPr lang="hu-HU" b="1" dirty="0" err="1"/>
              <a:t>jogág</a:t>
            </a:r>
            <a:endParaRPr lang="hu-HU" b="1" dirty="0"/>
          </a:p>
          <a:p>
            <a:pPr lvl="1"/>
            <a:r>
              <a:rPr lang="hu-HU" b="1" dirty="0"/>
              <a:t>Főbb forrásai</a:t>
            </a:r>
          </a:p>
          <a:p>
            <a:pPr lvl="2"/>
            <a:r>
              <a:rPr lang="hu-HU" dirty="0"/>
              <a:t>Munka törvénykönyve</a:t>
            </a:r>
          </a:p>
          <a:p>
            <a:pPr lvl="2"/>
            <a:r>
              <a:rPr lang="hu-HU" dirty="0"/>
              <a:t>Kollektív szerződések</a:t>
            </a:r>
          </a:p>
          <a:p>
            <a:r>
              <a:rPr lang="hu-HU" b="1" dirty="0"/>
              <a:t>Jellegénél fogva a magánjog részét képezi, ám közjogi elemekkel rendelkezik</a:t>
            </a:r>
          </a:p>
          <a:p>
            <a:pPr lvl="1"/>
            <a:r>
              <a:rPr lang="hu-HU" dirty="0"/>
              <a:t>Képezhetné a polgári jog részét is (ugyanis a munkaviszony a felek, a munkáltató és a munkavállaló szabad akaratából jön létre, módosul és szűnik meg)</a:t>
            </a:r>
          </a:p>
          <a:p>
            <a:pPr lvl="1"/>
            <a:r>
              <a:rPr lang="hu-HU" dirty="0"/>
              <a:t>Azonban a munkajog rendelkezik speciális, főképp a munkavállalót védő </a:t>
            </a:r>
            <a:r>
              <a:rPr lang="hu-HU" dirty="0" err="1"/>
              <a:t>szabáyokkal</a:t>
            </a:r>
            <a:endParaRPr lang="hu-HU" dirty="0"/>
          </a:p>
          <a:p>
            <a:pPr lvl="2"/>
            <a:r>
              <a:rPr lang="hu-HU" dirty="0"/>
              <a:t>Pl. munkaszerződés kötelező tartalmi elemei, garantált bérminimum és minimálbér, munkaidőre vonatkozó szabályok, munkaviszony megszüntetésének szabályai, végkielégítés, szabadságra vonatkozó szabályok</a:t>
            </a:r>
          </a:p>
          <a:p>
            <a:pPr lvl="2"/>
            <a:r>
              <a:rPr lang="hu-HU" b="1" dirty="0"/>
              <a:t>Indok: </a:t>
            </a:r>
            <a:r>
              <a:rPr lang="hu-HU" dirty="0"/>
              <a:t>a munkaviszony egyenlőtlen viszony, amelyben a munkavállaló gyengébb, így védelemre szorul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12766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D844C-AB64-4A03-80BE-33212E61D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D0E9B-89C2-4268-98B4-BA7BFFF2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653AB08-C531-42A8-AA8D-C2ABAE87C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E47EEC-33C8-4EC3-8BFC-BB02B4171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BC9CC6-50D5-4C61-9EDE-315A1B5F1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D2641B-4430-4CF4-89AB-3FADDD63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bg2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>
            <a:extLst>
              <a:ext uri="{FF2B5EF4-FFF2-40B4-BE49-F238E27FC236}">
                <a16:creationId xmlns:a16="http://schemas.microsoft.com/office/drawing/2014/main" id="{4395BA37-CC0F-CF28-9C7F-D6D65EABB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Köszönöm a figyelmet!</a:t>
            </a:r>
          </a:p>
        </p:txBody>
      </p:sp>
    </p:spTree>
    <p:extLst>
      <p:ext uri="{BB962C8B-B14F-4D97-AF65-F5344CB8AC3E}">
        <p14:creationId xmlns:p14="http://schemas.microsoft.com/office/powerpoint/2010/main" val="1571392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459</Words>
  <Application>Microsoft Office PowerPoint</Application>
  <PresentationFormat>Szélesvásznú</PresentationFormat>
  <Paragraphs>76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Jogi alaptan</vt:lpstr>
      <vt:lpstr>A jog fejlődése, eredete</vt:lpstr>
      <vt:lpstr>A jog definiálása</vt:lpstr>
      <vt:lpstr>A jogrendszer felépítése</vt:lpstr>
      <vt:lpstr>A jogviszony</vt:lpstr>
      <vt:lpstr>A munkajog, mint jogág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Dr. Szijártó István</dc:creator>
  <cp:lastModifiedBy>Dr. Szijártó István</cp:lastModifiedBy>
  <cp:revision>2</cp:revision>
  <dcterms:created xsi:type="dcterms:W3CDTF">2022-09-26T09:07:16Z</dcterms:created>
  <dcterms:modified xsi:type="dcterms:W3CDTF">2022-09-30T11:38:12Z</dcterms:modified>
</cp:coreProperties>
</file>