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05265-18FA-4F4F-B10E-0143BEC57DD3}" v="2" dt="2022-09-30T08:29:2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zijártó István" userId="5994535f-2393-4dfc-88af-11fbcce97a30" providerId="ADAL" clId="{5AC05265-18FA-4F4F-B10E-0143BEC57DD3}"/>
    <pc:docChg chg="custSel modSld">
      <pc:chgData name="Dr. Szijártó István" userId="5994535f-2393-4dfc-88af-11fbcce97a30" providerId="ADAL" clId="{5AC05265-18FA-4F4F-B10E-0143BEC57DD3}" dt="2022-09-30T08:47:14.073" v="258" actId="20577"/>
      <pc:docMkLst>
        <pc:docMk/>
      </pc:docMkLst>
      <pc:sldChg chg="modSp mod">
        <pc:chgData name="Dr. Szijártó István" userId="5994535f-2393-4dfc-88af-11fbcce97a30" providerId="ADAL" clId="{5AC05265-18FA-4F4F-B10E-0143BEC57DD3}" dt="2022-09-30T08:28:55.827" v="3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5AC05265-18FA-4F4F-B10E-0143BEC57DD3}" dt="2022-09-30T08:28:55.827" v="3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">
        <pc:chgData name="Dr. Szijártó István" userId="5994535f-2393-4dfc-88af-11fbcce97a30" providerId="ADAL" clId="{5AC05265-18FA-4F4F-B10E-0143BEC57DD3}" dt="2022-09-30T08:29:19.121" v="4" actId="20578"/>
        <pc:sldMkLst>
          <pc:docMk/>
          <pc:sldMk cId="806316836" sldId="258"/>
        </pc:sldMkLst>
        <pc:spChg chg="mod">
          <ac:chgData name="Dr. Szijártó István" userId="5994535f-2393-4dfc-88af-11fbcce97a30" providerId="ADAL" clId="{5AC05265-18FA-4F4F-B10E-0143BEC57DD3}" dt="2022-09-30T08:29:19.121" v="4" actId="20578"/>
          <ac:spMkLst>
            <pc:docMk/>
            <pc:sldMk cId="806316836" sldId="258"/>
            <ac:spMk id="3" creationId="{66501DCC-1839-DB00-6425-EFF1257654E7}"/>
          </ac:spMkLst>
        </pc:spChg>
      </pc:sldChg>
      <pc:sldChg chg="modSp mod">
        <pc:chgData name="Dr. Szijártó István" userId="5994535f-2393-4dfc-88af-11fbcce97a30" providerId="ADAL" clId="{5AC05265-18FA-4F4F-B10E-0143BEC57DD3}" dt="2022-09-30T08:47:14.073" v="258" actId="20577"/>
        <pc:sldMkLst>
          <pc:docMk/>
          <pc:sldMk cId="3055118554" sldId="262"/>
        </pc:sldMkLst>
        <pc:spChg chg="mod">
          <ac:chgData name="Dr. Szijártó István" userId="5994535f-2393-4dfc-88af-11fbcce97a30" providerId="ADAL" clId="{5AC05265-18FA-4F4F-B10E-0143BEC57DD3}" dt="2022-09-30T08:47:14.073" v="258" actId="20577"/>
          <ac:spMkLst>
            <pc:docMk/>
            <pc:sldMk cId="3055118554" sldId="262"/>
            <ac:spMk id="3" creationId="{AF04E91F-3B91-3000-B50C-B8274900D466}"/>
          </ac:spMkLst>
        </pc:spChg>
      </pc:sldChg>
    </pc:docChg>
  </pc:docChgLst>
  <pc:docChgLst>
    <pc:chgData name="Dr. Szijártó István" userId="5994535f-2393-4dfc-88af-11fbcce97a30" providerId="ADAL" clId="{39F57557-9499-43C3-8C75-0948EAF0BEF1}"/>
    <pc:docChg chg="undo custSel addSld modSld">
      <pc:chgData name="Dr. Szijártó István" userId="5994535f-2393-4dfc-88af-11fbcce97a30" providerId="ADAL" clId="{39F57557-9499-43C3-8C75-0948EAF0BEF1}" dt="2022-09-27T12:24:56.097" v="5888" actId="26606"/>
      <pc:docMkLst>
        <pc:docMk/>
      </pc:docMkLst>
      <pc:sldChg chg="modSp mod">
        <pc:chgData name="Dr. Szijártó István" userId="5994535f-2393-4dfc-88af-11fbcce97a30" providerId="ADAL" clId="{39F57557-9499-43C3-8C75-0948EAF0BEF1}" dt="2022-09-26T12:19:23.890" v="130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39F57557-9499-43C3-8C75-0948EAF0BEF1}" dt="2022-09-26T12:18:58.107" v="29" actId="20577"/>
          <ac:spMkLst>
            <pc:docMk/>
            <pc:sldMk cId="2481100797" sldId="256"/>
            <ac:spMk id="2" creationId="{E7C6852F-3F46-9251-8D37-08FA94154FB3}"/>
          </ac:spMkLst>
        </pc:spChg>
        <pc:spChg chg="mod">
          <ac:chgData name="Dr. Szijártó István" userId="5994535f-2393-4dfc-88af-11fbcce97a30" providerId="ADAL" clId="{39F57557-9499-43C3-8C75-0948EAF0BEF1}" dt="2022-09-26T12:19:23.890" v="130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1:46:59.021" v="855" actId="20577"/>
        <pc:sldMkLst>
          <pc:docMk/>
          <pc:sldMk cId="2389903270" sldId="257"/>
        </pc:sldMkLst>
        <pc:spChg chg="mod">
          <ac:chgData name="Dr. Szijártó István" userId="5994535f-2393-4dfc-88af-11fbcce97a30" providerId="ADAL" clId="{39F57557-9499-43C3-8C75-0948EAF0BEF1}" dt="2022-09-27T11:46:29.752" v="781" actId="404"/>
          <ac:spMkLst>
            <pc:docMk/>
            <pc:sldMk cId="2389903270" sldId="257"/>
            <ac:spMk id="2" creationId="{43F11296-C275-B945-F841-88F8DE857554}"/>
          </ac:spMkLst>
        </pc:spChg>
        <pc:spChg chg="mod">
          <ac:chgData name="Dr. Szijártó István" userId="5994535f-2393-4dfc-88af-11fbcce97a30" providerId="ADAL" clId="{39F57557-9499-43C3-8C75-0948EAF0BEF1}" dt="2022-09-27T11:46:59.021" v="855" actId="20577"/>
          <ac:spMkLst>
            <pc:docMk/>
            <pc:sldMk cId="2389903270" sldId="257"/>
            <ac:spMk id="3" creationId="{FF4D25E4-AFEE-0604-5C0E-9FF21E3B8EB6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1:49:12.994" v="1102" actId="20577"/>
        <pc:sldMkLst>
          <pc:docMk/>
          <pc:sldMk cId="806316836" sldId="258"/>
        </pc:sldMkLst>
        <pc:spChg chg="mod">
          <ac:chgData name="Dr. Szijártó István" userId="5994535f-2393-4dfc-88af-11fbcce97a30" providerId="ADAL" clId="{39F57557-9499-43C3-8C75-0948EAF0BEF1}" dt="2022-09-27T11:47:25.214" v="929" actId="404"/>
          <ac:spMkLst>
            <pc:docMk/>
            <pc:sldMk cId="806316836" sldId="258"/>
            <ac:spMk id="2" creationId="{6B866210-DDDC-D0E3-282E-B755DE586043}"/>
          </ac:spMkLst>
        </pc:spChg>
        <pc:spChg chg="mod">
          <ac:chgData name="Dr. Szijártó István" userId="5994535f-2393-4dfc-88af-11fbcce97a30" providerId="ADAL" clId="{39F57557-9499-43C3-8C75-0948EAF0BEF1}" dt="2022-09-27T11:49:12.994" v="1102" actId="20577"/>
          <ac:spMkLst>
            <pc:docMk/>
            <pc:sldMk cId="806316836" sldId="258"/>
            <ac:spMk id="3" creationId="{66501DCC-1839-DB00-6425-EFF1257654E7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1:55:39.509" v="2317" actId="27636"/>
        <pc:sldMkLst>
          <pc:docMk/>
          <pc:sldMk cId="1344207318" sldId="259"/>
        </pc:sldMkLst>
        <pc:spChg chg="mod">
          <ac:chgData name="Dr. Szijártó István" userId="5994535f-2393-4dfc-88af-11fbcce97a30" providerId="ADAL" clId="{39F57557-9499-43C3-8C75-0948EAF0BEF1}" dt="2022-09-27T11:49:53.381" v="1206" actId="404"/>
          <ac:spMkLst>
            <pc:docMk/>
            <pc:sldMk cId="1344207318" sldId="259"/>
            <ac:spMk id="2" creationId="{3ECE1951-BB9E-C59C-A0E0-EEC8BCE49A25}"/>
          </ac:spMkLst>
        </pc:spChg>
        <pc:spChg chg="mod">
          <ac:chgData name="Dr. Szijártó István" userId="5994535f-2393-4dfc-88af-11fbcce97a30" providerId="ADAL" clId="{39F57557-9499-43C3-8C75-0948EAF0BEF1}" dt="2022-09-27T11:55:39.509" v="2317" actId="27636"/>
          <ac:spMkLst>
            <pc:docMk/>
            <pc:sldMk cId="1344207318" sldId="259"/>
            <ac:spMk id="3" creationId="{29207E6F-32F3-7367-4229-790EB94A03AA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1:58:29.521" v="3084" actId="20577"/>
        <pc:sldMkLst>
          <pc:docMk/>
          <pc:sldMk cId="3076710774" sldId="260"/>
        </pc:sldMkLst>
        <pc:spChg chg="mod">
          <ac:chgData name="Dr. Szijártó István" userId="5994535f-2393-4dfc-88af-11fbcce97a30" providerId="ADAL" clId="{39F57557-9499-43C3-8C75-0948EAF0BEF1}" dt="2022-09-27T11:55:58.626" v="2384" actId="20577"/>
          <ac:spMkLst>
            <pc:docMk/>
            <pc:sldMk cId="3076710774" sldId="260"/>
            <ac:spMk id="2" creationId="{1794986A-484F-7213-8D52-1FA5448BED0B}"/>
          </ac:spMkLst>
        </pc:spChg>
        <pc:spChg chg="mod">
          <ac:chgData name="Dr. Szijártó István" userId="5994535f-2393-4dfc-88af-11fbcce97a30" providerId="ADAL" clId="{39F57557-9499-43C3-8C75-0948EAF0BEF1}" dt="2022-09-27T11:58:29.521" v="3084" actId="20577"/>
          <ac:spMkLst>
            <pc:docMk/>
            <pc:sldMk cId="3076710774" sldId="260"/>
            <ac:spMk id="3" creationId="{93C36267-E6D3-47CF-0A78-E67EDA6B2717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2:09:16.538" v="4191" actId="20577"/>
        <pc:sldMkLst>
          <pc:docMk/>
          <pc:sldMk cId="366219704" sldId="261"/>
        </pc:sldMkLst>
        <pc:spChg chg="mod">
          <ac:chgData name="Dr. Szijártó István" userId="5994535f-2393-4dfc-88af-11fbcce97a30" providerId="ADAL" clId="{39F57557-9499-43C3-8C75-0948EAF0BEF1}" dt="2022-09-27T12:03:07.414" v="3103" actId="20577"/>
          <ac:spMkLst>
            <pc:docMk/>
            <pc:sldMk cId="366219704" sldId="261"/>
            <ac:spMk id="2" creationId="{F0CE718D-E16C-A12C-A121-EECC860ECAD1}"/>
          </ac:spMkLst>
        </pc:spChg>
        <pc:spChg chg="mod">
          <ac:chgData name="Dr. Szijártó István" userId="5994535f-2393-4dfc-88af-11fbcce97a30" providerId="ADAL" clId="{39F57557-9499-43C3-8C75-0948EAF0BEF1}" dt="2022-09-27T12:09:16.538" v="4191" actId="20577"/>
          <ac:spMkLst>
            <pc:docMk/>
            <pc:sldMk cId="366219704" sldId="261"/>
            <ac:spMk id="3" creationId="{9868E2D8-4CFE-FA0E-1E94-F5CA4D377408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2:21:36.942" v="5241" actId="27636"/>
        <pc:sldMkLst>
          <pc:docMk/>
          <pc:sldMk cId="3055118554" sldId="262"/>
        </pc:sldMkLst>
        <pc:spChg chg="mod">
          <ac:chgData name="Dr. Szijártó István" userId="5994535f-2393-4dfc-88af-11fbcce97a30" providerId="ADAL" clId="{39F57557-9499-43C3-8C75-0948EAF0BEF1}" dt="2022-09-27T12:09:56.180" v="4317" actId="404"/>
          <ac:spMkLst>
            <pc:docMk/>
            <pc:sldMk cId="3055118554" sldId="262"/>
            <ac:spMk id="2" creationId="{4A7AB745-39AE-7A17-8111-AA07C9CDF1D0}"/>
          </ac:spMkLst>
        </pc:spChg>
        <pc:spChg chg="mod">
          <ac:chgData name="Dr. Szijártó István" userId="5994535f-2393-4dfc-88af-11fbcce97a30" providerId="ADAL" clId="{39F57557-9499-43C3-8C75-0948EAF0BEF1}" dt="2022-09-27T12:21:36.942" v="5241" actId="27636"/>
          <ac:spMkLst>
            <pc:docMk/>
            <pc:sldMk cId="3055118554" sldId="262"/>
            <ac:spMk id="3" creationId="{AF04E91F-3B91-3000-B50C-B8274900D466}"/>
          </ac:spMkLst>
        </pc:spChg>
      </pc:sldChg>
      <pc:sldChg chg="modSp new mod">
        <pc:chgData name="Dr. Szijártó István" userId="5994535f-2393-4dfc-88af-11fbcce97a30" providerId="ADAL" clId="{39F57557-9499-43C3-8C75-0948EAF0BEF1}" dt="2022-09-27T12:24:37.070" v="5865" actId="20577"/>
        <pc:sldMkLst>
          <pc:docMk/>
          <pc:sldMk cId="4053573761" sldId="263"/>
        </pc:sldMkLst>
        <pc:spChg chg="mod">
          <ac:chgData name="Dr. Szijártó István" userId="5994535f-2393-4dfc-88af-11fbcce97a30" providerId="ADAL" clId="{39F57557-9499-43C3-8C75-0948EAF0BEF1}" dt="2022-09-27T12:21:42.506" v="5255" actId="20577"/>
          <ac:spMkLst>
            <pc:docMk/>
            <pc:sldMk cId="4053573761" sldId="263"/>
            <ac:spMk id="2" creationId="{197708DF-0B9F-9102-A60D-22B054AABCFA}"/>
          </ac:spMkLst>
        </pc:spChg>
        <pc:spChg chg="mod">
          <ac:chgData name="Dr. Szijártó István" userId="5994535f-2393-4dfc-88af-11fbcce97a30" providerId="ADAL" clId="{39F57557-9499-43C3-8C75-0948EAF0BEF1}" dt="2022-09-27T12:24:37.070" v="5865" actId="20577"/>
          <ac:spMkLst>
            <pc:docMk/>
            <pc:sldMk cId="4053573761" sldId="263"/>
            <ac:spMk id="3" creationId="{1515AA75-DD7C-7C4B-9CDF-75B9D6D84522}"/>
          </ac:spMkLst>
        </pc:spChg>
      </pc:sldChg>
      <pc:sldChg chg="addSp delSp modSp new mod setBg">
        <pc:chgData name="Dr. Szijártó István" userId="5994535f-2393-4dfc-88af-11fbcce97a30" providerId="ADAL" clId="{39F57557-9499-43C3-8C75-0948EAF0BEF1}" dt="2022-09-27T12:24:56.097" v="5888" actId="26606"/>
        <pc:sldMkLst>
          <pc:docMk/>
          <pc:sldMk cId="1416859890" sldId="264"/>
        </pc:sldMkLst>
        <pc:spChg chg="mo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2" creationId="{E3310261-1462-B90D-1A15-95731BF50F13}"/>
          </ac:spMkLst>
        </pc:spChg>
        <pc:spChg chg="del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3" creationId="{0CE85C0B-DE95-7F1A-6C64-317F91EE5C77}"/>
          </ac:spMkLst>
        </pc:spChg>
        <pc:spChg chg="ad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12" creationId="{1653AB08-C531-42A8-AA8D-C2ABAE87CCE6}"/>
          </ac:spMkLst>
        </pc:spChg>
        <pc:spChg chg="ad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18" creationId="{CED2641B-4430-4CF4-89AB-3FADDD630F25}"/>
          </ac:spMkLst>
        </pc:spChg>
        <pc:spChg chg="ad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20" creationId="{859FEF9A-9073-4D0C-AE3F-4B05B7C78A93}"/>
          </ac:spMkLst>
        </pc:spChg>
        <pc:spChg chg="ad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28" creationId="{4A050BCC-0CE3-4398-8A11-7F2AFE71810D}"/>
          </ac:spMkLst>
        </pc:spChg>
        <pc:spChg chg="add">
          <ac:chgData name="Dr. Szijártó István" userId="5994535f-2393-4dfc-88af-11fbcce97a30" providerId="ADAL" clId="{39F57557-9499-43C3-8C75-0948EAF0BEF1}" dt="2022-09-27T12:24:56.097" v="5888" actId="26606"/>
          <ac:spMkLst>
            <pc:docMk/>
            <pc:sldMk cId="1416859890" sldId="264"/>
            <ac:spMk id="32" creationId="{9A868E46-760C-4803-96E3-94D7FF55D339}"/>
          </ac:spMkLst>
        </pc:sp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8" creationId="{5D2D844C-AB64-4A03-80BE-33212E61DD07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10" creationId="{CAAD0E9B-89C2-4268-98B4-BA7BFFF2C705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14" creationId="{72E47EEC-33C8-4EC3-8BFC-BB02B4171FDA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16" creationId="{A8BC9CC6-50D5-4C61-9EDE-315A1B5F14E4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22" creationId="{F3C28380-E9C5-4DCE-B5C1-4AA895BF652E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24" creationId="{1E55D28D-C2E2-4760-9A13-C5F71FE7516F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26" creationId="{69995C4B-8CD5-40DB-8530-565CC089661E}"/>
          </ac:picMkLst>
        </pc:picChg>
        <pc:picChg chg="add">
          <ac:chgData name="Dr. Szijártó István" userId="5994535f-2393-4dfc-88af-11fbcce97a30" providerId="ADAL" clId="{39F57557-9499-43C3-8C75-0948EAF0BEF1}" dt="2022-09-27T12:24:56.097" v="5888" actId="26606"/>
          <ac:picMkLst>
            <pc:docMk/>
            <pc:sldMk cId="1416859890" sldId="264"/>
            <ac:picMk id="30" creationId="{E2054B8B-C60C-495C-AAFE-111588B9AA4B}"/>
          </ac:picMkLst>
        </pc:picChg>
        <pc:cxnChg chg="add">
          <ac:chgData name="Dr. Szijártó István" userId="5994535f-2393-4dfc-88af-11fbcce97a30" providerId="ADAL" clId="{39F57557-9499-43C3-8C75-0948EAF0BEF1}" dt="2022-09-27T12:24:56.097" v="5888" actId="26606"/>
          <ac:cxnSpMkLst>
            <pc:docMk/>
            <pc:sldMk cId="1416859890" sldId="264"/>
            <ac:cxnSpMk id="34" creationId="{C632DB3C-29C8-435B-832E-2A00033193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munkajogviszony tartalma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/>
          <a:lstStyle/>
          <a:p>
            <a:r>
              <a:rPr lang="hu-HU" dirty="0"/>
              <a:t>A felek jogai és kötelezettségei</a:t>
            </a:r>
          </a:p>
          <a:p>
            <a:endParaRPr lang="hu-HU" dirty="0"/>
          </a:p>
          <a:p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Dr.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811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11296-C275-B945-F841-88F8DE85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munkaviszony tartalma – </a:t>
            </a:r>
            <a:br>
              <a:rPr lang="hu-HU" dirty="0"/>
            </a:br>
            <a:r>
              <a:rPr lang="hu-HU" sz="3600" dirty="0"/>
              <a:t>a munkavállaló jogai és kötelezettségei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4D25E4-AFEE-0604-5C0E-9FF21E3B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munkaviszony tartalma </a:t>
            </a:r>
            <a:r>
              <a:rPr lang="hu-HU" dirty="0"/>
              <a:t>alatt jogokat és kötelezettségeket értünk, amelyek a feleket megilletik és terhelik.</a:t>
            </a:r>
          </a:p>
          <a:p>
            <a:r>
              <a:rPr lang="hu-HU" b="1" dirty="0"/>
              <a:t>A munkavállaló kötelezettségei</a:t>
            </a:r>
          </a:p>
          <a:p>
            <a:pPr lvl="1"/>
            <a:r>
              <a:rPr lang="hu-HU" dirty="0"/>
              <a:t>Rendelkezésre állási kötelezettség</a:t>
            </a:r>
          </a:p>
          <a:p>
            <a:pPr lvl="1"/>
            <a:r>
              <a:rPr lang="hu-HU" dirty="0"/>
              <a:t>Munkavégzési kötelezettség</a:t>
            </a:r>
          </a:p>
          <a:p>
            <a:pPr lvl="1"/>
            <a:r>
              <a:rPr lang="hu-HU" dirty="0"/>
              <a:t>Magatartási kötelezettségek</a:t>
            </a:r>
          </a:p>
          <a:p>
            <a:pPr lvl="2"/>
            <a:r>
              <a:rPr lang="hu-HU" dirty="0"/>
              <a:t>Megfelelő magatartás tanúsítása (munkahelyen, kollégákkal való kapcsolattartás, </a:t>
            </a:r>
            <a:r>
              <a:rPr lang="hu-HU" dirty="0" err="1"/>
              <a:t>stb</a:t>
            </a:r>
            <a:r>
              <a:rPr lang="hu-HU" dirty="0"/>
              <a:t>…)</a:t>
            </a:r>
          </a:p>
          <a:p>
            <a:pPr lvl="2"/>
            <a:r>
              <a:rPr lang="hu-HU" dirty="0"/>
              <a:t>Véleménynyilvánítási szabadság korlátai (a munkáltató gazdasági érdekeinek védelme)</a:t>
            </a:r>
          </a:p>
          <a:p>
            <a:r>
              <a:rPr lang="hu-HU" b="1" dirty="0"/>
              <a:t>A munkavállaló munkabérre jogosult elvégzett munkája után</a:t>
            </a:r>
          </a:p>
        </p:txBody>
      </p:sp>
    </p:spTree>
    <p:extLst>
      <p:ext uri="{BB962C8B-B14F-4D97-AF65-F5344CB8AC3E}">
        <p14:creationId xmlns:p14="http://schemas.microsoft.com/office/powerpoint/2010/main" val="23899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66210-DDDC-D0E3-282E-B755DE5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munkaviszony tartalma – </a:t>
            </a:r>
            <a:br>
              <a:rPr lang="hu-HU" dirty="0"/>
            </a:br>
            <a:r>
              <a:rPr lang="hu-HU" sz="3600" dirty="0"/>
              <a:t>a munkáltató jogai és kötelezettségei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501DCC-1839-DB00-6425-EFF12576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munkáltató jogai</a:t>
            </a:r>
          </a:p>
          <a:p>
            <a:pPr lvl="1"/>
            <a:r>
              <a:rPr lang="hu-HU" dirty="0"/>
              <a:t>Irányítási jog</a:t>
            </a:r>
          </a:p>
          <a:p>
            <a:pPr lvl="1"/>
            <a:r>
              <a:rPr lang="hu-HU" dirty="0"/>
              <a:t>Felügyeleti jog</a:t>
            </a:r>
          </a:p>
          <a:p>
            <a:pPr lvl="1"/>
            <a:r>
              <a:rPr lang="hu-HU" dirty="0"/>
              <a:t>Fegyelmi jog</a:t>
            </a:r>
          </a:p>
          <a:p>
            <a:pPr lvl="1"/>
            <a:r>
              <a:rPr lang="hu-HU" dirty="0"/>
              <a:t>Személyzeti politika</a:t>
            </a:r>
          </a:p>
          <a:p>
            <a:r>
              <a:rPr lang="hu-HU" b="1" dirty="0"/>
              <a:t>A munkáltató kötelezettségei</a:t>
            </a:r>
          </a:p>
          <a:p>
            <a:pPr lvl="1"/>
            <a:r>
              <a:rPr lang="hu-HU" dirty="0"/>
              <a:t>Bérfizetés</a:t>
            </a:r>
          </a:p>
          <a:p>
            <a:pPr lvl="1"/>
            <a:r>
              <a:rPr lang="hu-HU" dirty="0"/>
              <a:t>Foglalkoztatási kötelezettség</a:t>
            </a:r>
          </a:p>
        </p:txBody>
      </p:sp>
    </p:spTree>
    <p:extLst>
      <p:ext uri="{BB962C8B-B14F-4D97-AF65-F5344CB8AC3E}">
        <p14:creationId xmlns:p14="http://schemas.microsoft.com/office/powerpoint/2010/main" val="8063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CE1951-BB9E-C59C-A0E0-EEC8BCE4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munkavállaló kötelezettségei – </a:t>
            </a:r>
            <a:br>
              <a:rPr lang="hu-HU" dirty="0"/>
            </a:br>
            <a:r>
              <a:rPr lang="hu-HU" sz="2800" dirty="0"/>
              <a:t>rendelkezésre állási és munkavégzési kötelezettség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207E6F-32F3-7367-4229-790EB94A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7884"/>
            <a:ext cx="8946541" cy="5200116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/>
              <a:t>Rendelkezésre állási kötelezettség: </a:t>
            </a:r>
            <a:r>
              <a:rPr lang="hu-HU" dirty="0"/>
              <a:t>a munkavállaló köteles a munkáltató által előírt </a:t>
            </a:r>
            <a:r>
              <a:rPr lang="hu-HU" b="1" dirty="0"/>
              <a:t>helyen</a:t>
            </a:r>
            <a:r>
              <a:rPr lang="hu-HU" dirty="0"/>
              <a:t> és </a:t>
            </a:r>
            <a:r>
              <a:rPr lang="hu-HU" b="1" dirty="0"/>
              <a:t>időben</a:t>
            </a:r>
            <a:r>
              <a:rPr lang="hu-HU" dirty="0"/>
              <a:t> munkára képes </a:t>
            </a:r>
            <a:r>
              <a:rPr lang="hu-HU" b="1" dirty="0"/>
              <a:t>állapotban</a:t>
            </a:r>
            <a:r>
              <a:rPr lang="hu-HU" dirty="0"/>
              <a:t> </a:t>
            </a:r>
            <a:r>
              <a:rPr lang="hu-HU" b="1" dirty="0"/>
              <a:t>megjelenni</a:t>
            </a:r>
          </a:p>
          <a:p>
            <a:pPr lvl="1"/>
            <a:r>
              <a:rPr lang="hu-HU" dirty="0"/>
              <a:t>Munkára képes állapot negatívan határozható meg: minden olyan körülmény hiányát jelenti, ami miatt a munkavállaló képtelen a megfelelő munkavégzésre, pl.</a:t>
            </a:r>
          </a:p>
          <a:p>
            <a:pPr lvl="2"/>
            <a:r>
              <a:rPr lang="hu-HU" dirty="0"/>
              <a:t>Ittasság</a:t>
            </a:r>
          </a:p>
          <a:p>
            <a:pPr lvl="2"/>
            <a:r>
              <a:rPr lang="hu-HU" dirty="0"/>
              <a:t>Bódult állapot</a:t>
            </a:r>
          </a:p>
          <a:p>
            <a:pPr lvl="2"/>
            <a:r>
              <a:rPr lang="hu-HU" dirty="0"/>
              <a:t>Betegség, baleset</a:t>
            </a:r>
          </a:p>
          <a:p>
            <a:pPr lvl="1"/>
            <a:r>
              <a:rPr lang="hu-HU" dirty="0"/>
              <a:t>Akkor is terheli, ha munkavégzési kötelezettsége nincs!</a:t>
            </a:r>
          </a:p>
          <a:p>
            <a:r>
              <a:rPr lang="hu-HU" b="1" dirty="0"/>
              <a:t>Munkavégzési kötelezettség: </a:t>
            </a:r>
            <a:r>
              <a:rPr lang="hu-HU" dirty="0"/>
              <a:t>a munkavállaló köteles a munkáltató </a:t>
            </a:r>
            <a:r>
              <a:rPr lang="hu-HU" b="1" dirty="0"/>
              <a:t>utasításának </a:t>
            </a:r>
            <a:r>
              <a:rPr lang="hu-HU" dirty="0"/>
              <a:t>megfelelő munkát végezni (függő munka). A munkáltató meghatározza</a:t>
            </a:r>
          </a:p>
          <a:p>
            <a:pPr lvl="1"/>
            <a:r>
              <a:rPr lang="hu-HU" dirty="0"/>
              <a:t>a teljesítés módját</a:t>
            </a:r>
          </a:p>
          <a:p>
            <a:pPr lvl="1"/>
            <a:r>
              <a:rPr lang="hu-HU" dirty="0"/>
              <a:t>a munkavégzés időbeli beosztását</a:t>
            </a:r>
          </a:p>
          <a:p>
            <a:pPr lvl="1"/>
            <a:r>
              <a:rPr lang="hu-HU" b="1" dirty="0"/>
              <a:t>A munkáltató utasítása csak akkor tagadható meg, ha </a:t>
            </a:r>
          </a:p>
          <a:p>
            <a:pPr lvl="2"/>
            <a:r>
              <a:rPr lang="hu-HU" dirty="0"/>
              <a:t>Annak végrehajtása más személy egészségét vagy a környezetet közvetlenül vagy súlyosan veszélyeztetné</a:t>
            </a:r>
          </a:p>
          <a:p>
            <a:pPr lvl="2"/>
            <a:r>
              <a:rPr lang="hu-HU" dirty="0"/>
              <a:t>Annak végrehajtása a munkaviszonyra vonatkozó szabályba ütközik, vagy a munkavállaló életét, testi épségét vagy egészségét közvetlenül és súlyosan veszélyezteti</a:t>
            </a:r>
          </a:p>
        </p:txBody>
      </p:sp>
    </p:spTree>
    <p:extLst>
      <p:ext uri="{BB962C8B-B14F-4D97-AF65-F5344CB8AC3E}">
        <p14:creationId xmlns:p14="http://schemas.microsoft.com/office/powerpoint/2010/main" val="13442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4986A-484F-7213-8D52-1FA5448B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munkavállaló kötelezettségei – </a:t>
            </a:r>
            <a:br>
              <a:rPr lang="hu-HU" dirty="0"/>
            </a:br>
            <a:r>
              <a:rPr lang="hu-HU" sz="3600" dirty="0"/>
              <a:t>magatartási kötelezettségek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C36267-E6D3-47CF-0A78-E67EDA6B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munkáltató gazdasági érdekeinek védelme:</a:t>
            </a:r>
          </a:p>
          <a:p>
            <a:pPr lvl="1"/>
            <a:r>
              <a:rPr lang="hu-HU" dirty="0"/>
              <a:t>A munkavállaló a munkaviszony fennállása alatt nem tanúsíthat olyan magatartást, amellyel munkáltatója jogos gazdasági érdekeit veszélyeztetné.</a:t>
            </a:r>
          </a:p>
          <a:p>
            <a:r>
              <a:rPr lang="hu-HU" b="1" dirty="0"/>
              <a:t>Megfelelő magatartás tanúsításának kötelezettsége:</a:t>
            </a:r>
          </a:p>
          <a:p>
            <a:pPr lvl="1"/>
            <a:r>
              <a:rPr lang="hu-HU" dirty="0"/>
              <a:t>A munkavállaló sem munkaidőben, sem azon kívül nem tanúsíthat olyan magatartást, amely alkalmas munkáltatója jó hírnevének, jogos gazdasági érdekének vagy a munkaviszony céljának a veszélyeztetésére</a:t>
            </a:r>
          </a:p>
          <a:p>
            <a:r>
              <a:rPr lang="hu-HU" b="1" dirty="0"/>
              <a:t>A véleménynyilvánítás szabadságának korlátai:</a:t>
            </a:r>
          </a:p>
          <a:p>
            <a:pPr lvl="1"/>
            <a:r>
              <a:rPr lang="hu-HU" dirty="0"/>
              <a:t>A munkavállaló nem tehet olyan közléseket, amelyek kifejezetten sértik a munkáltató jó hírnevét, jogos gazdasági és szervezeti érdekeit.</a:t>
            </a:r>
          </a:p>
        </p:txBody>
      </p:sp>
    </p:spTree>
    <p:extLst>
      <p:ext uri="{BB962C8B-B14F-4D97-AF65-F5344CB8AC3E}">
        <p14:creationId xmlns:p14="http://schemas.microsoft.com/office/powerpoint/2010/main" val="30767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E718D-E16C-A12C-A121-EECC860E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munkáltató 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8E2D8-4CFE-FA0E-1E94-F5CA4D3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1870"/>
            <a:ext cx="8946541" cy="5576130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Irányítási jog: </a:t>
            </a:r>
            <a:r>
              <a:rPr lang="hu-HU" dirty="0"/>
              <a:t>a munkáltató azon joga, hogy a munkavállaló </a:t>
            </a:r>
            <a:r>
              <a:rPr lang="hu-HU" dirty="0" err="1"/>
              <a:t>munkaviszonybeli</a:t>
            </a:r>
            <a:r>
              <a:rPr lang="hu-HU" dirty="0"/>
              <a:t> teljesítését konkretizálja.</a:t>
            </a:r>
          </a:p>
          <a:p>
            <a:pPr lvl="1"/>
            <a:r>
              <a:rPr lang="hu-HU" dirty="0"/>
              <a:t>Más kötelmi viszonyokban nem jelenik meg (pl. vállalkozási vagy megbízási szerződés esetén)</a:t>
            </a:r>
          </a:p>
          <a:p>
            <a:pPr lvl="1"/>
            <a:r>
              <a:rPr lang="hu-HU" dirty="0"/>
              <a:t>A függő munka alapját képezi</a:t>
            </a:r>
          </a:p>
          <a:p>
            <a:pPr lvl="1"/>
            <a:r>
              <a:rPr lang="hu-HU" b="1" i="1" dirty="0"/>
              <a:t>Ki gyakorolja az irányítási jogot, ha a munkáltató egy cég?</a:t>
            </a:r>
          </a:p>
          <a:p>
            <a:r>
              <a:rPr lang="hu-HU" b="1" dirty="0"/>
              <a:t>Felügyeleti jog, </a:t>
            </a:r>
            <a:r>
              <a:rPr lang="hu-HU" dirty="0"/>
              <a:t>azaz a teljesítés felügyeletének joga.</a:t>
            </a:r>
          </a:p>
          <a:p>
            <a:pPr lvl="1"/>
            <a:r>
              <a:rPr lang="hu-HU" dirty="0"/>
              <a:t>A munkáltató ellenőrizheti a munkavállalót a munkaviszonnyal összefüggő magatartása tekintetében.</a:t>
            </a:r>
          </a:p>
          <a:p>
            <a:pPr lvl="1"/>
            <a:r>
              <a:rPr lang="hu-HU" dirty="0"/>
              <a:t>A munkavállaló akár technikai eszközök útján is ellenőrizhető.</a:t>
            </a:r>
          </a:p>
          <a:p>
            <a:pPr lvl="1"/>
            <a:r>
              <a:rPr lang="hu-HU" b="1" dirty="0"/>
              <a:t>Korlátok</a:t>
            </a:r>
          </a:p>
          <a:p>
            <a:pPr lvl="2"/>
            <a:r>
              <a:rPr lang="hu-HU" dirty="0"/>
              <a:t>Magánélet</a:t>
            </a:r>
          </a:p>
          <a:p>
            <a:pPr lvl="2"/>
            <a:r>
              <a:rPr lang="hu-HU" dirty="0"/>
              <a:t>Munkaviszonyon kívül eső tevékenységek</a:t>
            </a:r>
          </a:p>
          <a:p>
            <a:pPr lvl="2"/>
            <a:r>
              <a:rPr lang="hu-HU" dirty="0"/>
              <a:t>Személyes adatok</a:t>
            </a:r>
          </a:p>
          <a:p>
            <a:r>
              <a:rPr lang="hu-HU" b="1" dirty="0"/>
              <a:t>Fegyelmi jog: </a:t>
            </a:r>
            <a:r>
              <a:rPr lang="hu-HU" dirty="0"/>
              <a:t>a munkaviszonyból eredő kötelezettségek megszegése esetén a jogsértés súlyával arányos jogkövetkezményeket alkalmazhat a munkáltató (főképp anyagi következményekről beszélhetünk, aminek korlátja az egyhavi bér)</a:t>
            </a:r>
          </a:p>
          <a:p>
            <a:r>
              <a:rPr lang="hu-HU" b="1" dirty="0"/>
              <a:t>Személyzeti politika: </a:t>
            </a:r>
            <a:r>
              <a:rPr lang="hu-HU" dirty="0"/>
              <a:t>a munkáltató joga, hogy munkaviszonyt létesítsen, megszüntessen, illetve munkavállalóinak teljesítményét értékelje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621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AB745-39AE-7A17-8111-AA07C9CD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munkáltató kötelezettségei – </a:t>
            </a:r>
            <a:br>
              <a:rPr lang="hu-HU" dirty="0"/>
            </a:br>
            <a:r>
              <a:rPr lang="hu-HU" sz="3600" dirty="0"/>
              <a:t>bérfizetési és foglalkoztatási kötelezettség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04E91F-3B91-3000-B50C-B8274900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5004752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Bérfizetési kötelezettség tartalma</a:t>
            </a:r>
          </a:p>
          <a:p>
            <a:pPr lvl="1"/>
            <a:r>
              <a:rPr lang="hu-HU" dirty="0"/>
              <a:t>Tárgyhót követő hónap 10. napjáig teljesíteni kell</a:t>
            </a:r>
          </a:p>
          <a:p>
            <a:pPr lvl="1"/>
            <a:r>
              <a:rPr lang="hu-HU" dirty="0"/>
              <a:t>Legalább havonta egyszer el kell számolni (</a:t>
            </a:r>
            <a:r>
              <a:rPr lang="hu-HU" b="1" dirty="0"/>
              <a:t>bérszámfejtés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Készpénzben vagy fizetési számlára történő utalással kell teljesíteni</a:t>
            </a:r>
          </a:p>
          <a:p>
            <a:pPr lvl="1"/>
            <a:r>
              <a:rPr lang="hu-HU" dirty="0"/>
              <a:t>A munkavállaló részére költséget nem okozhat</a:t>
            </a:r>
          </a:p>
          <a:p>
            <a:pPr lvl="1"/>
            <a:r>
              <a:rPr lang="hu-HU" dirty="0"/>
              <a:t>Amennyiben a munkáltató nem tesz eleget </a:t>
            </a:r>
            <a:r>
              <a:rPr lang="hu-HU" b="1" dirty="0"/>
              <a:t>foglalkoztatási </a:t>
            </a:r>
            <a:r>
              <a:rPr lang="hu-HU" dirty="0"/>
              <a:t>kötelezettségének, a munkavégzés hiányában a rendelkezésre álló munkavállalót </a:t>
            </a:r>
            <a:r>
              <a:rPr lang="hu-HU" b="1" dirty="0"/>
              <a:t>alapbér illeti meg</a:t>
            </a:r>
            <a:r>
              <a:rPr lang="hu-HU" dirty="0"/>
              <a:t>.</a:t>
            </a:r>
          </a:p>
          <a:p>
            <a:pPr lvl="1"/>
            <a:r>
              <a:rPr lang="hu-HU" b="1" dirty="0"/>
              <a:t>Munkabér védelme: </a:t>
            </a:r>
            <a:r>
              <a:rPr lang="hu-HU" dirty="0"/>
              <a:t>minimálbér és </a:t>
            </a:r>
            <a:r>
              <a:rPr lang="hu-HU"/>
              <a:t>garantált bérminimum</a:t>
            </a:r>
            <a:endParaRPr lang="hu-HU" b="1" dirty="0"/>
          </a:p>
          <a:p>
            <a:r>
              <a:rPr lang="hu-HU" b="1" dirty="0"/>
              <a:t>Foglalkoztatási kötelezettség: </a:t>
            </a:r>
            <a:r>
              <a:rPr lang="hu-HU" dirty="0"/>
              <a:t>köteles a munkavállalót a munkaszerződés és a munkaviszonyra vonatkozó szabályok szerint foglalkoztatni, a munkavégzéshez szükséges feltételeket biztosítani</a:t>
            </a:r>
          </a:p>
          <a:p>
            <a:pPr lvl="1"/>
            <a:r>
              <a:rPr lang="hu-HU" dirty="0"/>
              <a:t>Köteles megadni a megfelelő tájékoztatást a munkavégzéshez</a:t>
            </a:r>
          </a:p>
          <a:p>
            <a:pPr lvl="1"/>
            <a:r>
              <a:rPr lang="hu-HU" dirty="0"/>
              <a:t>Köteles biztosítani a munkavégzéshez szükséges valamennyi tárgyi és személyi feltételt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11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7708DF-0B9F-9102-A60D-22B054AA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15AA75-DD7C-7C4B-9CDF-75B9D6D8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Munkavállaló jogai						Munkáltató kötelezettségei</a:t>
            </a:r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hu-HU" dirty="0"/>
              <a:t>Bérezés                                                        - Bérfizetés</a:t>
            </a:r>
          </a:p>
          <a:p>
            <a:pPr marL="0" indent="0">
              <a:buNone/>
            </a:pPr>
            <a:r>
              <a:rPr lang="hu-HU" b="1" dirty="0"/>
              <a:t>                                                                       </a:t>
            </a:r>
            <a:r>
              <a:rPr lang="hu-HU" dirty="0"/>
              <a:t>- Foglalkoztatási kötelezettség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/>
              <a:t>Munkavállaló kötelezettségei							Munkáltató jogai</a:t>
            </a:r>
          </a:p>
          <a:p>
            <a:pPr>
              <a:buFontTx/>
              <a:buChar char="-"/>
            </a:pPr>
            <a:r>
              <a:rPr lang="hu-HU" dirty="0"/>
              <a:t>Rendelkezésre állási                                  - Irányítási jog</a:t>
            </a:r>
          </a:p>
          <a:p>
            <a:pPr>
              <a:buFontTx/>
              <a:buChar char="-"/>
            </a:pPr>
            <a:r>
              <a:rPr lang="hu-HU" dirty="0"/>
              <a:t>Munkavégzési                                            - Felügyeleti jog</a:t>
            </a:r>
          </a:p>
          <a:p>
            <a:pPr>
              <a:buFontTx/>
              <a:buChar char="-"/>
            </a:pPr>
            <a:r>
              <a:rPr lang="hu-HU" dirty="0"/>
              <a:t>Magatartási                                                - Személyzeti jog</a:t>
            </a:r>
          </a:p>
        </p:txBody>
      </p:sp>
    </p:spTree>
    <p:extLst>
      <p:ext uri="{BB962C8B-B14F-4D97-AF65-F5344CB8AC3E}">
        <p14:creationId xmlns:p14="http://schemas.microsoft.com/office/powerpoint/2010/main" val="40535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E3310261-1462-B90D-1A15-95731BF5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Köszönöm</a:t>
            </a:r>
            <a:r>
              <a:rPr lang="en-US" sz="7200" dirty="0"/>
              <a:t> a </a:t>
            </a:r>
            <a:r>
              <a:rPr lang="en-US" sz="7200" dirty="0" err="1"/>
              <a:t>figyelmet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685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625</Words>
  <Application>Microsoft Office PowerPoint</Application>
  <PresentationFormat>Szélesvásznú</PresentationFormat>
  <Paragraphs>81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 munkajogviszony tartalma</vt:lpstr>
      <vt:lpstr>A munkaviszony tartalma –  a munkavállaló jogai és kötelezettségei</vt:lpstr>
      <vt:lpstr>A munkaviszony tartalma –  a munkáltató jogai és kötelezettségei</vt:lpstr>
      <vt:lpstr>A munkavállaló kötelezettségei –  rendelkezésre állási és munkavégzési kötelezettség</vt:lpstr>
      <vt:lpstr>A munkavállaló kötelezettségei –  magatartási kötelezettségek</vt:lpstr>
      <vt:lpstr>A munkáltató jogai</vt:lpstr>
      <vt:lpstr>A munkáltató kötelezettségei –  bérfizetési és foglalkoztatási kötelezettség</vt:lpstr>
      <vt:lpstr>Összefoglaló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Dr. Szijártó István</dc:creator>
  <cp:lastModifiedBy>Dr. Szijártó István</cp:lastModifiedBy>
  <cp:revision>1</cp:revision>
  <dcterms:created xsi:type="dcterms:W3CDTF">2022-09-26T09:07:16Z</dcterms:created>
  <dcterms:modified xsi:type="dcterms:W3CDTF">2022-09-30T08:47:14Z</dcterms:modified>
</cp:coreProperties>
</file>