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387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225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79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334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18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59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25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776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87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E4E7-1829-4444-AB48-BEA6846397CF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7295-946C-40D2-BA3A-A09B3B548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46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alapok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0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10515600" cy="51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Változónevek</a:t>
            </a:r>
            <a:r>
              <a:rPr lang="hu-HU" dirty="0"/>
              <a:t>, </a:t>
            </a:r>
            <a:r>
              <a:rPr lang="hu-HU" dirty="0" smtClean="0"/>
              <a:t>kulcsszavak</a:t>
            </a:r>
          </a:p>
          <a:p>
            <a:r>
              <a:rPr lang="hu-HU" dirty="0"/>
              <a:t>A változónevek </a:t>
            </a:r>
            <a:r>
              <a:rPr lang="hu-HU" dirty="0" smtClean="0"/>
              <a:t>tetszőleges </a:t>
            </a:r>
            <a:r>
              <a:rPr lang="hu-HU" dirty="0"/>
              <a:t>hosszúságúak lehetnek, tartalmazhatnak </a:t>
            </a:r>
            <a:r>
              <a:rPr lang="hu-HU" dirty="0" smtClean="0"/>
              <a:t>betűket </a:t>
            </a:r>
            <a:r>
              <a:rPr lang="hu-HU" dirty="0"/>
              <a:t>és számjegyeket is, de </a:t>
            </a:r>
            <a:r>
              <a:rPr lang="hu-HU" dirty="0" smtClean="0"/>
              <a:t>mindenképpen betűvel </a:t>
            </a:r>
            <a:r>
              <a:rPr lang="hu-HU" dirty="0"/>
              <a:t>vagy aláhúzás karakterrel kell </a:t>
            </a:r>
            <a:r>
              <a:rPr lang="hu-HU" dirty="0" smtClean="0"/>
              <a:t>kezdődniük</a:t>
            </a:r>
            <a:r>
              <a:rPr lang="hu-HU" dirty="0"/>
              <a:t>. A változónevek </a:t>
            </a:r>
            <a:r>
              <a:rPr lang="hu-HU" dirty="0" smtClean="0"/>
              <a:t>nagybetűket </a:t>
            </a:r>
            <a:r>
              <a:rPr lang="hu-HU" dirty="0"/>
              <a:t>is tartalmazhatnak, de ezzel </a:t>
            </a:r>
            <a:r>
              <a:rPr lang="hu-HU" dirty="0" smtClean="0"/>
              <a:t>ritkán élünk</a:t>
            </a:r>
            <a:r>
              <a:rPr lang="hu-HU" dirty="0"/>
              <a:t>. Ha mégis használjuk a </a:t>
            </a:r>
            <a:r>
              <a:rPr lang="hu-HU" dirty="0" smtClean="0"/>
              <a:t>nagybetűket </a:t>
            </a:r>
            <a:r>
              <a:rPr lang="hu-HU" dirty="0"/>
              <a:t>is, akkor tartsuk észben, hogy a kis és </a:t>
            </a:r>
            <a:r>
              <a:rPr lang="hu-HU" dirty="0" smtClean="0"/>
              <a:t>nagybetűk különbözőnek számítanak, tehát </a:t>
            </a:r>
            <a:r>
              <a:rPr lang="hu-HU" dirty="0"/>
              <a:t>a „Pali” és „pali” két </a:t>
            </a:r>
            <a:r>
              <a:rPr lang="hu-HU" dirty="0" smtClean="0"/>
              <a:t>különböző </a:t>
            </a:r>
            <a:r>
              <a:rPr lang="hu-HU" dirty="0"/>
              <a:t>változó.</a:t>
            </a:r>
          </a:p>
          <a:p>
            <a:r>
              <a:rPr lang="hu-HU" dirty="0"/>
              <a:t>Az aláhúzás karaktert ( _ ), ami szintén megjelenhet a nevekben, gyakran használjuk a több szóból álló nevek </a:t>
            </a:r>
            <a:r>
              <a:rPr lang="hu-HU" dirty="0" smtClean="0"/>
              <a:t>tagolására, például </a:t>
            </a:r>
            <a:r>
              <a:rPr lang="hu-HU" dirty="0" err="1"/>
              <a:t>sajat_nev</a:t>
            </a:r>
            <a:r>
              <a:rPr lang="hu-HU" dirty="0"/>
              <a:t> vagy </a:t>
            </a:r>
            <a:r>
              <a:rPr lang="hu-HU" dirty="0" err="1"/>
              <a:t>csokolade_tipusa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8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10515600" cy="5185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Változónevek</a:t>
            </a:r>
            <a:r>
              <a:rPr lang="hu-HU" dirty="0"/>
              <a:t>, </a:t>
            </a:r>
            <a:r>
              <a:rPr lang="hu-HU" dirty="0" smtClean="0"/>
              <a:t>kulcsszavak</a:t>
            </a:r>
          </a:p>
          <a:p>
            <a:r>
              <a:rPr lang="hu-HU" dirty="0"/>
              <a:t>A Pythonban harmincvalahány kulcsszó van, a konkrét érték a Python verziójától </a:t>
            </a:r>
            <a:r>
              <a:rPr lang="hu-HU" dirty="0" smtClean="0"/>
              <a:t>függően </a:t>
            </a:r>
            <a:r>
              <a:rPr lang="hu-HU" dirty="0"/>
              <a:t>változhat:</a:t>
            </a:r>
          </a:p>
          <a:p>
            <a:r>
              <a:rPr lang="en-US" dirty="0" smtClean="0"/>
              <a:t>And</a:t>
            </a:r>
            <a:r>
              <a:rPr lang="hu-HU" dirty="0" smtClean="0"/>
              <a:t>,</a:t>
            </a:r>
            <a:r>
              <a:rPr lang="en-US" dirty="0" smtClean="0"/>
              <a:t> as</a:t>
            </a:r>
            <a:r>
              <a:rPr lang="hu-HU" dirty="0" smtClean="0"/>
              <a:t>,</a:t>
            </a:r>
            <a:r>
              <a:rPr lang="en-US" dirty="0" smtClean="0"/>
              <a:t> assert</a:t>
            </a:r>
            <a:r>
              <a:rPr lang="hu-HU" dirty="0" smtClean="0"/>
              <a:t>,</a:t>
            </a:r>
            <a:r>
              <a:rPr lang="en-US" dirty="0" smtClean="0"/>
              <a:t> break </a:t>
            </a:r>
            <a:r>
              <a:rPr lang="hu-HU" dirty="0" smtClean="0"/>
              <a:t>,</a:t>
            </a:r>
            <a:r>
              <a:rPr lang="en-US" dirty="0" smtClean="0"/>
              <a:t>class</a:t>
            </a:r>
            <a:r>
              <a:rPr lang="hu-HU" dirty="0" smtClean="0"/>
              <a:t>,</a:t>
            </a:r>
            <a:r>
              <a:rPr lang="en-US" dirty="0" smtClean="0"/>
              <a:t> continue</a:t>
            </a:r>
            <a:r>
              <a:rPr lang="hu-HU" dirty="0" smtClean="0"/>
              <a:t> ,</a:t>
            </a:r>
            <a:r>
              <a:rPr lang="hu-HU" dirty="0" err="1" smtClean="0"/>
              <a:t>def</a:t>
            </a:r>
            <a:r>
              <a:rPr lang="hu-HU" dirty="0" smtClean="0"/>
              <a:t>, del, </a:t>
            </a:r>
            <a:r>
              <a:rPr lang="hu-HU" dirty="0" err="1" smtClean="0"/>
              <a:t>elif</a:t>
            </a:r>
            <a:r>
              <a:rPr lang="hu-HU" dirty="0" smtClean="0"/>
              <a:t>, </a:t>
            </a:r>
            <a:r>
              <a:rPr lang="hu-HU" dirty="0" err="1" smtClean="0"/>
              <a:t>else</a:t>
            </a:r>
            <a:r>
              <a:rPr lang="hu-HU" dirty="0" smtClean="0"/>
              <a:t>, </a:t>
            </a:r>
            <a:r>
              <a:rPr lang="hu-HU" dirty="0" err="1" smtClean="0"/>
              <a:t>except</a:t>
            </a:r>
            <a:r>
              <a:rPr lang="hu-HU" dirty="0" smtClean="0"/>
              <a:t> ,</a:t>
            </a:r>
            <a:r>
              <a:rPr lang="hu-HU" dirty="0" err="1" smtClean="0"/>
              <a:t>exec</a:t>
            </a:r>
            <a:r>
              <a:rPr lang="hu-HU" dirty="0" smtClean="0"/>
              <a:t> , </a:t>
            </a:r>
            <a:r>
              <a:rPr lang="en-US" dirty="0" smtClean="0"/>
              <a:t>finally</a:t>
            </a:r>
            <a:r>
              <a:rPr lang="hu-HU" dirty="0" smtClean="0"/>
              <a:t>,</a:t>
            </a:r>
            <a:r>
              <a:rPr lang="en-US" dirty="0" smtClean="0"/>
              <a:t> for</a:t>
            </a:r>
            <a:r>
              <a:rPr lang="hu-HU" dirty="0" smtClean="0"/>
              <a:t>, </a:t>
            </a:r>
            <a:r>
              <a:rPr lang="en-US" dirty="0" smtClean="0"/>
              <a:t>from </a:t>
            </a:r>
            <a:r>
              <a:rPr lang="hu-HU" dirty="0" smtClean="0"/>
              <a:t>,</a:t>
            </a:r>
            <a:r>
              <a:rPr lang="en-US" dirty="0" smtClean="0"/>
              <a:t>global</a:t>
            </a:r>
            <a:r>
              <a:rPr lang="hu-HU" dirty="0" smtClean="0"/>
              <a:t>,</a:t>
            </a:r>
            <a:r>
              <a:rPr lang="en-US" dirty="0" smtClean="0"/>
              <a:t> if </a:t>
            </a:r>
            <a:r>
              <a:rPr lang="hu-HU" dirty="0" smtClean="0"/>
              <a:t>,</a:t>
            </a:r>
            <a:r>
              <a:rPr lang="en-US" dirty="0" smtClean="0"/>
              <a:t>import</a:t>
            </a:r>
            <a:r>
              <a:rPr lang="hu-HU" dirty="0" smtClean="0"/>
              <a:t> ,</a:t>
            </a:r>
            <a:r>
              <a:rPr lang="en-US" dirty="0" smtClean="0"/>
              <a:t>in </a:t>
            </a:r>
            <a:r>
              <a:rPr lang="hu-HU" dirty="0" smtClean="0"/>
              <a:t>,</a:t>
            </a:r>
            <a:r>
              <a:rPr lang="en-US" dirty="0" smtClean="0"/>
              <a:t>is </a:t>
            </a:r>
            <a:r>
              <a:rPr lang="hu-HU" dirty="0" smtClean="0"/>
              <a:t>,</a:t>
            </a:r>
            <a:r>
              <a:rPr lang="en-US" dirty="0" smtClean="0"/>
              <a:t>lambda </a:t>
            </a:r>
            <a:r>
              <a:rPr lang="hu-HU" dirty="0" smtClean="0"/>
              <a:t>,</a:t>
            </a:r>
            <a:r>
              <a:rPr lang="en-US" dirty="0" smtClean="0"/>
              <a:t>nonlocal</a:t>
            </a:r>
            <a:r>
              <a:rPr lang="hu-HU" dirty="0" smtClean="0"/>
              <a:t>,</a:t>
            </a:r>
            <a:r>
              <a:rPr lang="en-US" dirty="0" smtClean="0"/>
              <a:t> not </a:t>
            </a:r>
            <a:r>
              <a:rPr lang="hu-HU" dirty="0" smtClean="0"/>
              <a:t>,</a:t>
            </a:r>
            <a:r>
              <a:rPr lang="en-US" dirty="0" smtClean="0"/>
              <a:t>or</a:t>
            </a:r>
            <a:r>
              <a:rPr lang="hu-HU" dirty="0" smtClean="0"/>
              <a:t> , </a:t>
            </a:r>
            <a:r>
              <a:rPr lang="en-US" dirty="0" smtClean="0"/>
              <a:t>pass</a:t>
            </a:r>
            <a:r>
              <a:rPr lang="hu-HU" dirty="0" smtClean="0"/>
              <a:t>,</a:t>
            </a:r>
            <a:r>
              <a:rPr lang="en-US" dirty="0" smtClean="0"/>
              <a:t> raise</a:t>
            </a:r>
            <a:r>
              <a:rPr lang="hu-HU" dirty="0" smtClean="0"/>
              <a:t>,</a:t>
            </a:r>
            <a:r>
              <a:rPr lang="en-US" dirty="0" smtClean="0"/>
              <a:t> return</a:t>
            </a:r>
            <a:r>
              <a:rPr lang="hu-HU" dirty="0" smtClean="0"/>
              <a:t>,</a:t>
            </a:r>
            <a:r>
              <a:rPr lang="en-US" dirty="0" smtClean="0"/>
              <a:t> try </a:t>
            </a:r>
            <a:r>
              <a:rPr lang="hu-HU" dirty="0" smtClean="0"/>
              <a:t>,</a:t>
            </a:r>
            <a:r>
              <a:rPr lang="en-US" dirty="0" smtClean="0"/>
              <a:t>while</a:t>
            </a:r>
            <a:r>
              <a:rPr lang="hu-HU" dirty="0" smtClean="0"/>
              <a:t>,</a:t>
            </a:r>
            <a:r>
              <a:rPr lang="en-US" dirty="0" smtClean="0"/>
              <a:t> with</a:t>
            </a:r>
            <a:r>
              <a:rPr lang="hu-HU" dirty="0" smtClean="0"/>
              <a:t>, </a:t>
            </a:r>
            <a:r>
              <a:rPr lang="hu-HU" dirty="0" err="1" smtClean="0"/>
              <a:t>yield</a:t>
            </a:r>
            <a:r>
              <a:rPr lang="hu-HU" dirty="0" smtClean="0"/>
              <a:t>, </a:t>
            </a:r>
            <a:r>
              <a:rPr lang="hu-HU" dirty="0" err="1" smtClean="0"/>
              <a:t>True</a:t>
            </a:r>
            <a:r>
              <a:rPr lang="hu-HU" dirty="0" smtClean="0"/>
              <a:t>, </a:t>
            </a:r>
            <a:r>
              <a:rPr lang="hu-HU" dirty="0" err="1" smtClean="0"/>
              <a:t>False</a:t>
            </a:r>
            <a:r>
              <a:rPr lang="hu-HU" dirty="0" smtClean="0"/>
              <a:t>, </a:t>
            </a:r>
            <a:r>
              <a:rPr lang="hu-HU" dirty="0" err="1" smtClean="0"/>
              <a:t>None</a:t>
            </a:r>
            <a:endParaRPr lang="hu-HU" dirty="0" smtClean="0"/>
          </a:p>
          <a:p>
            <a:r>
              <a:rPr lang="hu-HU" dirty="0" smtClean="0"/>
              <a:t>Érdemes ezt a listát kéznél tartani. Ha az értelmező „panaszkodik” egy változónév miatt, de nem tudod miért, akkor </a:t>
            </a:r>
            <a:r>
              <a:rPr lang="es-ES" dirty="0" smtClean="0"/>
              <a:t>nézd </a:t>
            </a:r>
            <a:r>
              <a:rPr lang="es-ES" dirty="0"/>
              <a:t>meg, rajta van-e a listán a </a:t>
            </a:r>
            <a:r>
              <a:rPr lang="es-ES" dirty="0" smtClean="0"/>
              <a:t>válasz</a:t>
            </a:r>
            <a:r>
              <a:rPr lang="es-ES" dirty="0" smtClean="0"/>
              <a:t>tott név.</a:t>
            </a:r>
            <a:endParaRPr lang="hu-HU" dirty="0" smtClean="0"/>
          </a:p>
          <a:p>
            <a:r>
              <a:rPr lang="hu-HU" dirty="0"/>
              <a:t>A programozók általában olyan nevet választanak, mely – az emberi olvasó számára – utal a változó szerepére, </a:t>
            </a:r>
            <a:r>
              <a:rPr lang="hu-HU" dirty="0" smtClean="0"/>
              <a:t>hogy később </a:t>
            </a:r>
            <a:r>
              <a:rPr lang="hu-HU" dirty="0"/>
              <a:t>könnyebb legyen felidézni azt. Az ilyen „beszédes” nevek a program dokumentálását is segítik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91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10515600" cy="5185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 smtClean="0"/>
              <a:t>Utasítások</a:t>
            </a:r>
          </a:p>
          <a:p>
            <a:pPr marL="0" indent="0">
              <a:buNone/>
            </a:pPr>
            <a:r>
              <a:rPr lang="hu-HU" dirty="0"/>
              <a:t>Az utasítás olyan parancs, amelyet a Python </a:t>
            </a:r>
            <a:r>
              <a:rPr lang="hu-HU" dirty="0" smtClean="0"/>
              <a:t>értelmező </a:t>
            </a:r>
            <a:r>
              <a:rPr lang="hu-HU" dirty="0"/>
              <a:t>képes </a:t>
            </a:r>
            <a:r>
              <a:rPr lang="hu-HU" dirty="0" smtClean="0"/>
              <a:t>végrehajtani.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Műveleti </a:t>
            </a:r>
            <a:r>
              <a:rPr lang="hu-HU" dirty="0"/>
              <a:t>jelek és </a:t>
            </a:r>
            <a:r>
              <a:rPr lang="hu-HU" dirty="0" smtClean="0"/>
              <a:t>operandusok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smtClean="0"/>
              <a:t>műveleti </a:t>
            </a:r>
            <a:r>
              <a:rPr lang="hu-HU" dirty="0"/>
              <a:t>jelek, más szóval operátorok, </a:t>
            </a:r>
            <a:r>
              <a:rPr lang="hu-HU" dirty="0" smtClean="0"/>
              <a:t>különböző műveleteket </a:t>
            </a:r>
            <a:r>
              <a:rPr lang="hu-HU" dirty="0"/>
              <a:t>(pl.: összeadás, szorzás, osztás) </a:t>
            </a:r>
            <a:r>
              <a:rPr lang="hu-HU" dirty="0" smtClean="0"/>
              <a:t>jelölő speciális nyelvi </a:t>
            </a:r>
            <a:r>
              <a:rPr lang="hu-HU" dirty="0"/>
              <a:t>elemek. Az operandusok pedig azok az értékek, melyeken a </a:t>
            </a:r>
            <a:r>
              <a:rPr lang="hu-HU" dirty="0" smtClean="0"/>
              <a:t>műveleteket </a:t>
            </a:r>
            <a:r>
              <a:rPr lang="hu-HU" dirty="0"/>
              <a:t>elvégezzük</a:t>
            </a:r>
            <a:r>
              <a:rPr lang="hu-HU" dirty="0" smtClean="0"/>
              <a:t>.</a:t>
            </a:r>
          </a:p>
          <a:p>
            <a:r>
              <a:rPr lang="hu-HU" dirty="0"/>
              <a:t>A +, -, * és a zárójelek Pythonban is a matematikában megszokott jelentéssel bírnak. A csillag (*) a szorzás, a </a:t>
            </a:r>
            <a:r>
              <a:rPr lang="hu-HU" dirty="0" smtClean="0"/>
              <a:t>két csillag </a:t>
            </a:r>
            <a:r>
              <a:rPr lang="hu-HU" dirty="0"/>
              <a:t>(**) a hatványozás jele</a:t>
            </a:r>
            <a:r>
              <a:rPr lang="hu-HU" dirty="0" smtClean="0"/>
              <a:t>.</a:t>
            </a:r>
          </a:p>
          <a:p>
            <a:r>
              <a:rPr lang="hu-HU" dirty="0"/>
              <a:t>Python 3-ban a / jellel végrehajtott osztás mindig </a:t>
            </a:r>
            <a:r>
              <a:rPr lang="hu-HU" dirty="0" smtClean="0"/>
              <a:t>lebegőpontos </a:t>
            </a:r>
            <a:r>
              <a:rPr lang="hu-HU" dirty="0"/>
              <a:t>számot eredményez. </a:t>
            </a:r>
            <a:r>
              <a:rPr lang="hu-HU" dirty="0" smtClean="0"/>
              <a:t>Elképzelhető, </a:t>
            </a:r>
            <a:r>
              <a:rPr lang="hu-HU" dirty="0"/>
              <a:t>hogy </a:t>
            </a:r>
            <a:r>
              <a:rPr lang="hu-HU" dirty="0" smtClean="0"/>
              <a:t>mi a </a:t>
            </a:r>
            <a:r>
              <a:rPr lang="hu-HU" dirty="0"/>
              <a:t>teljes órák és a fennmaradó percek számát szerettük volna megtudni. A Python egy másik osztás operátort is </a:t>
            </a:r>
            <a:r>
              <a:rPr lang="hu-HU" dirty="0" smtClean="0"/>
              <a:t>biztosít számunkra</a:t>
            </a:r>
            <a:r>
              <a:rPr lang="hu-HU" dirty="0"/>
              <a:t>, melynek jele a //. Ezt a fajta osztást egész osztásnak nevezzük, mert mindig egész értéket szolgáltat. </a:t>
            </a:r>
            <a:r>
              <a:rPr lang="hu-HU" dirty="0" smtClean="0"/>
              <a:t>Ha az </a:t>
            </a:r>
            <a:r>
              <a:rPr lang="hu-HU" dirty="0"/>
              <a:t>osztás eredménye nem egész érték, akkor a képzeletbeli számegyenes bal oldala felé </a:t>
            </a:r>
            <a:r>
              <a:rPr lang="hu-HU" dirty="0" smtClean="0"/>
              <a:t>eső </a:t>
            </a:r>
            <a:r>
              <a:rPr lang="hu-HU" dirty="0"/>
              <a:t>egész érték lesz az </a:t>
            </a:r>
            <a:r>
              <a:rPr lang="hu-HU" dirty="0" smtClean="0"/>
              <a:t>egész osztás </a:t>
            </a:r>
            <a:r>
              <a:rPr lang="hu-HU" dirty="0"/>
              <a:t>eredménye. A 6 // 4 eredménye tehát 1. A -6 // 4 értéke talán </a:t>
            </a:r>
            <a:r>
              <a:rPr lang="hu-HU" dirty="0" smtClean="0"/>
              <a:t>meglepő </a:t>
            </a:r>
            <a:r>
              <a:rPr lang="hu-HU" dirty="0"/>
              <a:t>lehet.</a:t>
            </a:r>
          </a:p>
        </p:txBody>
      </p:sp>
    </p:spTree>
    <p:extLst>
      <p:ext uri="{BB962C8B-B14F-4D97-AF65-F5344CB8AC3E}">
        <p14:creationId xmlns:p14="http://schemas.microsoft.com/office/powerpoint/2010/main" val="4140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10515600" cy="51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Típuskonverziós </a:t>
            </a:r>
            <a:r>
              <a:rPr lang="hu-HU" dirty="0" smtClean="0"/>
              <a:t>függvények</a:t>
            </a:r>
          </a:p>
          <a:p>
            <a:r>
              <a:rPr lang="hu-HU" dirty="0"/>
              <a:t>Ebben a részben újabb három Python függvénnyel, az int, </a:t>
            </a:r>
            <a:r>
              <a:rPr lang="hu-HU" dirty="0" err="1"/>
              <a:t>float</a:t>
            </a:r>
            <a:r>
              <a:rPr lang="hu-HU" dirty="0"/>
              <a:t> és az </a:t>
            </a:r>
            <a:r>
              <a:rPr lang="hu-HU" dirty="0" err="1"/>
              <a:t>str</a:t>
            </a:r>
            <a:r>
              <a:rPr lang="hu-HU" dirty="0"/>
              <a:t> függvényekkel ismerkedünk </a:t>
            </a:r>
            <a:r>
              <a:rPr lang="hu-HU" dirty="0" smtClean="0"/>
              <a:t>meg, melyek </a:t>
            </a:r>
            <a:r>
              <a:rPr lang="hu-HU" dirty="0"/>
              <a:t>a nekik átadott paramétereket rendre int, </a:t>
            </a:r>
            <a:r>
              <a:rPr lang="hu-HU" dirty="0" err="1"/>
              <a:t>float</a:t>
            </a:r>
            <a:r>
              <a:rPr lang="hu-HU" dirty="0"/>
              <a:t> és </a:t>
            </a:r>
            <a:r>
              <a:rPr lang="hu-HU" dirty="0" err="1"/>
              <a:t>str</a:t>
            </a:r>
            <a:r>
              <a:rPr lang="hu-HU" dirty="0"/>
              <a:t> típusúvá alakítják át. Ezeket a </a:t>
            </a:r>
            <a:r>
              <a:rPr lang="hu-HU" dirty="0" smtClean="0"/>
              <a:t>függvényeket típuskonverziós </a:t>
            </a:r>
            <a:r>
              <a:rPr lang="hu-HU" dirty="0"/>
              <a:t>függvénynek nevezzük.</a:t>
            </a:r>
          </a:p>
          <a:p>
            <a:r>
              <a:rPr lang="hu-HU" dirty="0"/>
              <a:t>Az int függvény valós számot, vagy </a:t>
            </a:r>
            <a:r>
              <a:rPr lang="hu-HU" dirty="0" err="1"/>
              <a:t>sztringet</a:t>
            </a:r>
            <a:r>
              <a:rPr lang="hu-HU" dirty="0"/>
              <a:t> vár bemeneti paraméterként, és egész értékké alakítja át. Ha </a:t>
            </a:r>
            <a:r>
              <a:rPr lang="hu-HU" dirty="0" smtClean="0"/>
              <a:t>tizedesjegyeket tartalmaz </a:t>
            </a:r>
            <a:r>
              <a:rPr lang="hu-HU" dirty="0"/>
              <a:t>a konvertálandó érték, akkor a függvény a konvertálás során elhagyja azokat, vagyis vágást végez.</a:t>
            </a:r>
          </a:p>
        </p:txBody>
      </p:sp>
    </p:spTree>
    <p:extLst>
      <p:ext uri="{BB962C8B-B14F-4D97-AF65-F5344CB8AC3E}">
        <p14:creationId xmlns:p14="http://schemas.microsoft.com/office/powerpoint/2010/main" val="406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5186819" cy="5185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Típuskonverziós </a:t>
            </a:r>
            <a:r>
              <a:rPr lang="hu-HU" dirty="0" smtClean="0"/>
              <a:t>függvények (int)</a:t>
            </a:r>
          </a:p>
          <a:p>
            <a:r>
              <a:rPr lang="hu-HU" b="1" dirty="0"/>
              <a:t>&gt;&gt;&gt; </a:t>
            </a:r>
            <a:r>
              <a:rPr lang="hu-HU" dirty="0"/>
              <a:t>int(3.14)</a:t>
            </a:r>
          </a:p>
          <a:p>
            <a:r>
              <a:rPr lang="hu-HU" dirty="0"/>
              <a:t>3</a:t>
            </a:r>
          </a:p>
          <a:p>
            <a:r>
              <a:rPr lang="hu-HU" b="1" dirty="0"/>
              <a:t>&gt;&gt;&gt; </a:t>
            </a:r>
            <a:r>
              <a:rPr lang="hu-HU" dirty="0"/>
              <a:t>int(3.9999) # Nem a legközelebbi egészre kerekít!</a:t>
            </a:r>
          </a:p>
          <a:p>
            <a:r>
              <a:rPr lang="hu-HU" dirty="0"/>
              <a:t>3</a:t>
            </a:r>
          </a:p>
          <a:p>
            <a:r>
              <a:rPr lang="hu-HU" b="1" dirty="0"/>
              <a:t>&gt;&gt;&gt; </a:t>
            </a:r>
            <a:r>
              <a:rPr lang="hu-HU" dirty="0"/>
              <a:t>int(3.0)</a:t>
            </a:r>
          </a:p>
          <a:p>
            <a:r>
              <a:rPr lang="hu-HU" dirty="0"/>
              <a:t>3</a:t>
            </a:r>
          </a:p>
          <a:p>
            <a:r>
              <a:rPr lang="hu-HU" b="1" dirty="0"/>
              <a:t>&gt;&gt;&gt; </a:t>
            </a:r>
            <a:r>
              <a:rPr lang="hu-HU" dirty="0"/>
              <a:t>int(-3.999) # Az eredmény 0-hoz esik közelebb.</a:t>
            </a:r>
          </a:p>
          <a:p>
            <a:r>
              <a:rPr lang="hu-HU" dirty="0"/>
              <a:t>-</a:t>
            </a:r>
            <a:r>
              <a:rPr lang="hu-HU" dirty="0" smtClean="0"/>
              <a:t>3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025019" y="1440491"/>
            <a:ext cx="5186819" cy="51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smtClean="0"/>
              <a:t>&gt;&gt;&gt; </a:t>
            </a:r>
            <a:r>
              <a:rPr lang="hu-HU" dirty="0" smtClean="0"/>
              <a:t>int(percek / 60)</a:t>
            </a:r>
          </a:p>
          <a:p>
            <a:r>
              <a:rPr lang="hu-HU" dirty="0" smtClean="0"/>
              <a:t>10</a:t>
            </a:r>
          </a:p>
          <a:p>
            <a:r>
              <a:rPr lang="hu-HU" b="1" dirty="0" smtClean="0"/>
              <a:t>&gt;&gt;&gt; </a:t>
            </a:r>
            <a:r>
              <a:rPr lang="hu-HU" dirty="0" smtClean="0"/>
              <a:t>int("2345") # Egy </a:t>
            </a:r>
            <a:r>
              <a:rPr lang="hu-HU" dirty="0" err="1" smtClean="0"/>
              <a:t>sztringet</a:t>
            </a:r>
            <a:r>
              <a:rPr lang="hu-HU" dirty="0" smtClean="0"/>
              <a:t> alakít egész számmá.</a:t>
            </a:r>
          </a:p>
          <a:p>
            <a:r>
              <a:rPr lang="hu-HU" dirty="0" smtClean="0"/>
              <a:t>2345</a:t>
            </a:r>
          </a:p>
          <a:p>
            <a:r>
              <a:rPr lang="hu-HU" b="1" dirty="0" smtClean="0"/>
              <a:t>&gt;&gt;&gt; </a:t>
            </a:r>
            <a:r>
              <a:rPr lang="hu-HU" dirty="0" smtClean="0"/>
              <a:t>int(17) # Akkor is működik, ha a szám eredetileg is egész.</a:t>
            </a:r>
          </a:p>
          <a:p>
            <a:r>
              <a:rPr lang="hu-HU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355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10610589" cy="51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Típuskonverziós </a:t>
            </a:r>
            <a:r>
              <a:rPr lang="hu-HU" dirty="0" smtClean="0"/>
              <a:t>függvények (</a:t>
            </a:r>
            <a:r>
              <a:rPr lang="hu-HU" dirty="0" err="1" smtClean="0"/>
              <a:t>float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/>
              <a:t>float</a:t>
            </a:r>
            <a:r>
              <a:rPr lang="hu-HU" dirty="0"/>
              <a:t> típuskonverziós függvény egész és valós számot, valamint </a:t>
            </a:r>
            <a:r>
              <a:rPr lang="hu-HU" dirty="0" err="1"/>
              <a:t>szintaktikailag</a:t>
            </a:r>
            <a:r>
              <a:rPr lang="hu-HU" dirty="0"/>
              <a:t> </a:t>
            </a:r>
            <a:r>
              <a:rPr lang="hu-HU" dirty="0" smtClean="0"/>
              <a:t>megfelelő </a:t>
            </a:r>
            <a:r>
              <a:rPr lang="hu-HU" dirty="0" err="1"/>
              <a:t>sztringet</a:t>
            </a:r>
            <a:r>
              <a:rPr lang="hu-HU" dirty="0"/>
              <a:t> képes </a:t>
            </a:r>
            <a:r>
              <a:rPr lang="hu-HU" dirty="0" smtClean="0"/>
              <a:t>valós számmá </a:t>
            </a:r>
            <a:r>
              <a:rPr lang="hu-HU" dirty="0"/>
              <a:t>alakítani:</a:t>
            </a:r>
          </a:p>
          <a:p>
            <a:r>
              <a:rPr lang="hu-HU" b="1" dirty="0"/>
              <a:t>&gt;&gt;&gt; </a:t>
            </a:r>
            <a:r>
              <a:rPr lang="hu-HU" dirty="0" err="1"/>
              <a:t>float</a:t>
            </a:r>
            <a:r>
              <a:rPr lang="hu-HU" dirty="0"/>
              <a:t>(17)</a:t>
            </a:r>
          </a:p>
          <a:p>
            <a:r>
              <a:rPr lang="hu-HU" dirty="0"/>
              <a:t>17.0</a:t>
            </a:r>
          </a:p>
          <a:p>
            <a:r>
              <a:rPr lang="hu-HU" b="1" dirty="0"/>
              <a:t>&gt;&gt;&gt; </a:t>
            </a:r>
            <a:r>
              <a:rPr lang="hu-HU" dirty="0" err="1"/>
              <a:t>float</a:t>
            </a:r>
            <a:r>
              <a:rPr lang="hu-HU" dirty="0"/>
              <a:t>("123.45")</a:t>
            </a:r>
          </a:p>
          <a:p>
            <a:r>
              <a:rPr lang="hu-HU" dirty="0"/>
              <a:t>123.45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2909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10610589" cy="51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Típuskonverziós </a:t>
            </a:r>
            <a:r>
              <a:rPr lang="hu-HU" dirty="0" smtClean="0"/>
              <a:t>függvények (</a:t>
            </a:r>
            <a:r>
              <a:rPr lang="hu-HU" dirty="0" err="1" smtClean="0"/>
              <a:t>string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dirty="0" err="1"/>
              <a:t>str</a:t>
            </a:r>
            <a:r>
              <a:rPr lang="hu-HU" dirty="0"/>
              <a:t> függvény a paramétereit karakterlánccá alakítja át:</a:t>
            </a:r>
          </a:p>
          <a:p>
            <a:r>
              <a:rPr lang="hu-HU" b="1" dirty="0"/>
              <a:t>&gt;&gt;&gt; </a:t>
            </a:r>
            <a:r>
              <a:rPr lang="hu-HU" dirty="0" err="1"/>
              <a:t>str</a:t>
            </a:r>
            <a:r>
              <a:rPr lang="hu-HU" dirty="0"/>
              <a:t>(17)</a:t>
            </a:r>
          </a:p>
          <a:p>
            <a:r>
              <a:rPr lang="hu-HU" dirty="0"/>
              <a:t>'17'</a:t>
            </a:r>
          </a:p>
          <a:p>
            <a:r>
              <a:rPr lang="hu-HU" b="1" dirty="0"/>
              <a:t>&gt;&gt;&gt; </a:t>
            </a:r>
            <a:r>
              <a:rPr lang="hu-HU" dirty="0" err="1"/>
              <a:t>str</a:t>
            </a:r>
            <a:r>
              <a:rPr lang="hu-HU" dirty="0"/>
              <a:t>(123.45)</a:t>
            </a:r>
          </a:p>
          <a:p>
            <a:r>
              <a:rPr lang="hu-HU" dirty="0"/>
              <a:t>'123.45'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914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10610589" cy="5185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 smtClean="0"/>
              <a:t>Műveletek </a:t>
            </a:r>
            <a:r>
              <a:rPr lang="hu-HU" dirty="0"/>
              <a:t>kiértékelési </a:t>
            </a:r>
            <a:r>
              <a:rPr lang="hu-HU" dirty="0" smtClean="0"/>
              <a:t>sorrendje</a:t>
            </a:r>
          </a:p>
          <a:p>
            <a:r>
              <a:rPr lang="hu-HU" dirty="0"/>
              <a:t>Ha egy kifejezésben több </a:t>
            </a:r>
            <a:r>
              <a:rPr lang="hu-HU" dirty="0" smtClean="0"/>
              <a:t>műveleti </a:t>
            </a:r>
            <a:r>
              <a:rPr lang="hu-HU" dirty="0"/>
              <a:t>jel is szerepel, akkor a kiértékelés sorrendjét a </a:t>
            </a:r>
            <a:r>
              <a:rPr lang="hu-HU" dirty="0" smtClean="0"/>
              <a:t>műveletek erőssége</a:t>
            </a:r>
            <a:r>
              <a:rPr lang="hu-HU" dirty="0"/>
              <a:t>, más szóval </a:t>
            </a:r>
            <a:r>
              <a:rPr lang="hu-HU" dirty="0" smtClean="0"/>
              <a:t>a műveletek </a:t>
            </a:r>
            <a:r>
              <a:rPr lang="hu-HU" dirty="0" err="1"/>
              <a:t>precedenciája</a:t>
            </a:r>
            <a:r>
              <a:rPr lang="hu-HU" dirty="0"/>
              <a:t> határozza meg. A Pythonban az aritmetikai </a:t>
            </a:r>
            <a:r>
              <a:rPr lang="hu-HU" dirty="0" smtClean="0"/>
              <a:t>műveletek erőssége </a:t>
            </a:r>
            <a:r>
              <a:rPr lang="hu-HU" dirty="0"/>
              <a:t>megfelel a </a:t>
            </a:r>
            <a:r>
              <a:rPr lang="hu-HU" dirty="0" smtClean="0"/>
              <a:t>matematikában megszokottnak</a:t>
            </a:r>
            <a:r>
              <a:rPr lang="hu-HU" dirty="0"/>
              <a:t>.</a:t>
            </a:r>
          </a:p>
          <a:p>
            <a:r>
              <a:rPr lang="hu-HU" dirty="0"/>
              <a:t>1. A zárójelnek van a legnagyobb </a:t>
            </a:r>
            <a:r>
              <a:rPr lang="hu-HU" dirty="0" err="1"/>
              <a:t>precedenciája</a:t>
            </a:r>
            <a:r>
              <a:rPr lang="hu-HU" dirty="0"/>
              <a:t>. Használhatjuk a </a:t>
            </a:r>
            <a:r>
              <a:rPr lang="hu-HU" dirty="0" smtClean="0"/>
              <a:t>műveleti </a:t>
            </a:r>
            <a:r>
              <a:rPr lang="hu-HU" dirty="0"/>
              <a:t>sorrend megváltoztatására, ugyanis </a:t>
            </a:r>
            <a:r>
              <a:rPr lang="hu-HU" dirty="0" smtClean="0"/>
              <a:t>a zárójelben </a:t>
            </a:r>
            <a:r>
              <a:rPr lang="hu-HU" dirty="0"/>
              <a:t>álló kifejezések lesznek </a:t>
            </a:r>
            <a:r>
              <a:rPr lang="hu-HU" dirty="0" smtClean="0"/>
              <a:t>először </a:t>
            </a:r>
            <a:r>
              <a:rPr lang="hu-HU" dirty="0"/>
              <a:t>kiértékelve. Például a 2 * (3-1) az 4, (1+1)**(5-2) az </a:t>
            </a:r>
            <a:r>
              <a:rPr lang="hu-HU" dirty="0" smtClean="0"/>
              <a:t>8. Alkalmazásukkal </a:t>
            </a:r>
            <a:r>
              <a:rPr lang="hu-HU" dirty="0"/>
              <a:t>javíthatjuk az kifejezések olvashatóságát is: (perc * 100) / 60.</a:t>
            </a:r>
          </a:p>
          <a:p>
            <a:r>
              <a:rPr lang="hu-HU" dirty="0"/>
              <a:t>2. A hatványozás a második </a:t>
            </a:r>
            <a:r>
              <a:rPr lang="hu-HU" dirty="0" smtClean="0"/>
              <a:t>legerősebb művelet</a:t>
            </a:r>
            <a:r>
              <a:rPr lang="hu-HU" dirty="0"/>
              <a:t>, szóval a 2**1+1 az 3 és nem 4, a 3*1**3 pedig 3 és nem 27.</a:t>
            </a:r>
          </a:p>
          <a:p>
            <a:r>
              <a:rPr lang="hu-HU" dirty="0"/>
              <a:t>3. Az szorzás és osztás azonos </a:t>
            </a:r>
            <a:r>
              <a:rPr lang="hu-HU" dirty="0" smtClean="0"/>
              <a:t>erősségűművelet</a:t>
            </a:r>
            <a:r>
              <a:rPr lang="hu-HU" dirty="0"/>
              <a:t>. Magasabb </a:t>
            </a:r>
            <a:r>
              <a:rPr lang="hu-HU" dirty="0" err="1"/>
              <a:t>precedenciával</a:t>
            </a:r>
            <a:r>
              <a:rPr lang="hu-HU" dirty="0"/>
              <a:t> bírnak, mint a szintén </a:t>
            </a:r>
            <a:r>
              <a:rPr lang="hu-HU" dirty="0" smtClean="0"/>
              <a:t>egyforma erősségűösszeadás </a:t>
            </a:r>
            <a:r>
              <a:rPr lang="hu-HU" dirty="0"/>
              <a:t>és kivonás. A 2*3-1 tehát 5 és nem 4, a 5-2*2 pedig 1 és nem 6.</a:t>
            </a:r>
          </a:p>
          <a:p>
            <a:r>
              <a:rPr lang="hu-HU" dirty="0"/>
              <a:t>4. Az azonos </a:t>
            </a:r>
            <a:r>
              <a:rPr lang="hu-HU" dirty="0" smtClean="0"/>
              <a:t>erősségűoperátorok </a:t>
            </a:r>
            <a:r>
              <a:rPr lang="hu-HU" dirty="0"/>
              <a:t>kiértékelése balról jobbra haladva történik. Algebrai kifejezéssel élve: </a:t>
            </a:r>
            <a:r>
              <a:rPr lang="hu-HU" dirty="0" smtClean="0"/>
              <a:t>balasszociatívak. Vegyük </a:t>
            </a:r>
            <a:r>
              <a:rPr lang="hu-HU" dirty="0"/>
              <a:t>például a 6-3+2 kifejezést. A kiértékelés folyamatában a kivonást végezzük el </a:t>
            </a:r>
            <a:r>
              <a:rPr lang="hu-HU" dirty="0" smtClean="0"/>
              <a:t>először</a:t>
            </a:r>
            <a:r>
              <a:rPr lang="hu-HU" dirty="0"/>
              <a:t>, </a:t>
            </a:r>
            <a:r>
              <a:rPr lang="hu-HU" dirty="0" smtClean="0"/>
              <a:t>ami 3-at </a:t>
            </a:r>
            <a:r>
              <a:rPr lang="hu-HU" dirty="0"/>
              <a:t>eredményez, majd ehhez adunk 2-t, a végeredmény tehát 5. Ha jobbról balra értékelnénk ki, akkor </a:t>
            </a:r>
            <a:r>
              <a:rPr lang="hu-HU" dirty="0" smtClean="0"/>
              <a:t>igazából a </a:t>
            </a:r>
            <a:r>
              <a:rPr lang="hu-HU" dirty="0"/>
              <a:t>6-(3+2) kifejezés értékét határoznánk meg, </a:t>
            </a:r>
            <a:r>
              <a:rPr lang="hu-HU" dirty="0" smtClean="0"/>
              <a:t>ami</a:t>
            </a:r>
          </a:p>
          <a:p>
            <a:r>
              <a:rPr lang="hu-HU" dirty="0" smtClean="0"/>
              <a:t> </a:t>
            </a:r>
            <a:r>
              <a:rPr lang="hu-HU" dirty="0"/>
              <a:t>A hatványozás bizonyos történelmi oknál fogva kivételt jelent a </a:t>
            </a:r>
            <a:r>
              <a:rPr lang="hu-HU" dirty="0" err="1"/>
              <a:t>balasszociatívitás</a:t>
            </a:r>
            <a:r>
              <a:rPr lang="hu-HU" dirty="0"/>
              <a:t> szabálya. Ha a </a:t>
            </a:r>
            <a:r>
              <a:rPr lang="hu-HU" dirty="0" smtClean="0"/>
              <a:t>** művelet előkerül</a:t>
            </a:r>
            <a:r>
              <a:rPr lang="hu-HU" dirty="0"/>
              <a:t>, akkor jobb kitenni a zárójeleket, hogy biztosan abban a sorrendben menjen végbe </a:t>
            </a:r>
            <a:r>
              <a:rPr lang="hu-HU" dirty="0" smtClean="0"/>
              <a:t>a kiértékelés</a:t>
            </a:r>
            <a:r>
              <a:rPr lang="hu-HU" dirty="0"/>
              <a:t>, ahogy azt elterveztük.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815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5111" y="1377828"/>
            <a:ext cx="5750490" cy="34446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 err="1" smtClean="0"/>
              <a:t>Sztringkezelő</a:t>
            </a:r>
            <a:r>
              <a:rPr lang="hu-HU" dirty="0" smtClean="0"/>
              <a:t> műveletek</a:t>
            </a:r>
          </a:p>
          <a:p>
            <a:r>
              <a:rPr lang="hu-HU" dirty="0"/>
              <a:t>A matematikai </a:t>
            </a:r>
            <a:r>
              <a:rPr lang="hu-HU" dirty="0" smtClean="0"/>
              <a:t>műveletek </a:t>
            </a:r>
            <a:r>
              <a:rPr lang="hu-HU" dirty="0"/>
              <a:t>általában nem alkalmazhatók szövegekre, még akkor sem, ha történetesen számnak </a:t>
            </a:r>
            <a:r>
              <a:rPr lang="hu-HU" dirty="0" smtClean="0"/>
              <a:t>néznek ki</a:t>
            </a:r>
            <a:r>
              <a:rPr lang="hu-HU" dirty="0"/>
              <a:t>. Az alábbi kifejezések hibásak (feltételezve, hogy az </a:t>
            </a:r>
            <a:r>
              <a:rPr lang="hu-HU" dirty="0" err="1"/>
              <a:t>uzenet</a:t>
            </a:r>
            <a:r>
              <a:rPr lang="hu-HU" dirty="0"/>
              <a:t> típusa </a:t>
            </a:r>
            <a:r>
              <a:rPr lang="hu-HU" dirty="0" err="1"/>
              <a:t>sztring</a:t>
            </a:r>
            <a:r>
              <a:rPr lang="hu-HU" dirty="0"/>
              <a:t>.)</a:t>
            </a:r>
          </a:p>
          <a:p>
            <a:r>
              <a:rPr lang="hu-HU" b="1" dirty="0"/>
              <a:t>&gt;&gt;&gt; </a:t>
            </a:r>
            <a:r>
              <a:rPr lang="hu-HU" dirty="0" err="1"/>
              <a:t>uzenet</a:t>
            </a:r>
            <a:r>
              <a:rPr lang="hu-HU" dirty="0"/>
              <a:t> - 1 # </a:t>
            </a:r>
            <a:r>
              <a:rPr lang="hu-HU" dirty="0" err="1"/>
              <a:t>Error</a:t>
            </a:r>
            <a:endParaRPr lang="hu-HU" dirty="0"/>
          </a:p>
          <a:p>
            <a:r>
              <a:rPr lang="hu-HU" b="1" dirty="0"/>
              <a:t>&gt;&gt;&gt; </a:t>
            </a:r>
            <a:r>
              <a:rPr lang="hu-HU" dirty="0"/>
              <a:t>"Szia" / 123 # </a:t>
            </a:r>
            <a:r>
              <a:rPr lang="hu-HU" dirty="0" err="1"/>
              <a:t>Error</a:t>
            </a:r>
            <a:endParaRPr lang="hu-HU" dirty="0"/>
          </a:p>
          <a:p>
            <a:r>
              <a:rPr lang="hu-HU" b="1" dirty="0"/>
              <a:t>&gt;&gt;&gt; </a:t>
            </a:r>
            <a:r>
              <a:rPr lang="hu-HU" dirty="0" err="1"/>
              <a:t>uzenet</a:t>
            </a:r>
            <a:r>
              <a:rPr lang="hu-HU" dirty="0"/>
              <a:t> * "Szia" # </a:t>
            </a:r>
            <a:r>
              <a:rPr lang="hu-HU" dirty="0" err="1"/>
              <a:t>Error</a:t>
            </a:r>
            <a:endParaRPr lang="hu-HU" dirty="0"/>
          </a:p>
          <a:p>
            <a:r>
              <a:rPr lang="hu-HU" b="1" dirty="0"/>
              <a:t>&gt;&gt;&gt; </a:t>
            </a:r>
            <a:r>
              <a:rPr lang="hu-HU" dirty="0"/>
              <a:t>"15" + 2 # </a:t>
            </a:r>
            <a:r>
              <a:rPr lang="hu-HU" dirty="0" err="1" smtClean="0"/>
              <a:t>Error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369487" y="1377828"/>
            <a:ext cx="5750490" cy="3444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 err="1" smtClean="0"/>
              <a:t>Sztringkezelő</a:t>
            </a:r>
            <a:r>
              <a:rPr lang="hu-HU" dirty="0" smtClean="0"/>
              <a:t> műveletek</a:t>
            </a:r>
          </a:p>
          <a:p>
            <a:r>
              <a:rPr lang="hu-HU" dirty="0" smtClean="0"/>
              <a:t>Érdekes módon a + jel </a:t>
            </a:r>
            <a:r>
              <a:rPr lang="hu-HU" dirty="0" err="1" smtClean="0"/>
              <a:t>sztringek</a:t>
            </a:r>
            <a:r>
              <a:rPr lang="hu-HU" dirty="0" smtClean="0"/>
              <a:t> esetében is működik, de olyankor nem az összegzés, hanem az </a:t>
            </a:r>
            <a:r>
              <a:rPr lang="hu-HU" dirty="0" err="1" smtClean="0"/>
              <a:t>összef</a:t>
            </a:r>
            <a:r>
              <a:rPr lang="hu-HU" dirty="0" smtClean="0"/>
              <a:t> űzés műveletet jelöli. Az összefűzéssel két </a:t>
            </a:r>
            <a:r>
              <a:rPr lang="hu-HU" dirty="0" err="1" smtClean="0"/>
              <a:t>sztringet</a:t>
            </a:r>
            <a:r>
              <a:rPr lang="hu-HU" dirty="0" smtClean="0"/>
              <a:t> kapcsolhatunk egymás után.</a:t>
            </a:r>
          </a:p>
          <a:p>
            <a:r>
              <a:rPr lang="hu-HU" dirty="0" smtClean="0"/>
              <a:t>Például:</a:t>
            </a:r>
          </a:p>
          <a:p>
            <a:r>
              <a:rPr lang="hu-HU" b="1" dirty="0" smtClean="0"/>
              <a:t>&gt;&gt;&gt; </a:t>
            </a:r>
            <a:r>
              <a:rPr lang="hu-HU" dirty="0" err="1" smtClean="0"/>
              <a:t>izesites</a:t>
            </a:r>
            <a:r>
              <a:rPr lang="hu-HU" dirty="0" smtClean="0"/>
              <a:t> = "lekváros"</a:t>
            </a:r>
          </a:p>
          <a:p>
            <a:r>
              <a:rPr lang="hu-HU" b="1" dirty="0" smtClean="0"/>
              <a:t>&gt;&gt;&gt; </a:t>
            </a:r>
            <a:r>
              <a:rPr lang="hu-HU" dirty="0" err="1" smtClean="0"/>
              <a:t>pekaru</a:t>
            </a:r>
            <a:r>
              <a:rPr lang="hu-HU" dirty="0" smtClean="0"/>
              <a:t> = " bukta"</a:t>
            </a:r>
          </a:p>
          <a:p>
            <a:r>
              <a:rPr lang="hu-HU" b="1" dirty="0" smtClean="0"/>
              <a:t>&gt;&gt;&gt; </a:t>
            </a:r>
            <a:r>
              <a:rPr lang="hu-HU" dirty="0" err="1" smtClean="0"/>
              <a:t>izesites</a:t>
            </a:r>
            <a:r>
              <a:rPr lang="hu-HU" dirty="0" smtClean="0"/>
              <a:t> + </a:t>
            </a:r>
            <a:r>
              <a:rPr lang="hu-HU" dirty="0" err="1" smtClean="0"/>
              <a:t>pekaru</a:t>
            </a:r>
            <a:endParaRPr lang="hu-HU" dirty="0" smtClean="0"/>
          </a:p>
          <a:p>
            <a:r>
              <a:rPr lang="hu-HU" dirty="0" smtClean="0"/>
              <a:t>'lekváros bukta'</a:t>
            </a:r>
          </a:p>
        </p:txBody>
      </p:sp>
      <p:sp>
        <p:nvSpPr>
          <p:cNvPr id="5" name="Téglalap 4"/>
          <p:cNvSpPr/>
          <p:nvPr/>
        </p:nvSpPr>
        <p:spPr>
          <a:xfrm>
            <a:off x="455112" y="4826675"/>
            <a:ext cx="11281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Az összefűzés eredménye a lekváros bukta. A bukta előtt álló szóköz is a </a:t>
            </a:r>
            <a:r>
              <a:rPr lang="hu-HU" dirty="0" err="1" smtClean="0"/>
              <a:t>sztring</a:t>
            </a:r>
            <a:r>
              <a:rPr lang="hu-HU" dirty="0" smtClean="0"/>
              <a:t> része, azért kell, hogy az eredményben is legyen egy szóköz a két szó között. A * szintén működik </a:t>
            </a:r>
            <a:r>
              <a:rPr lang="hu-HU" dirty="0" err="1" smtClean="0"/>
              <a:t>sztringekre</a:t>
            </a:r>
            <a:r>
              <a:rPr lang="hu-HU" dirty="0" smtClean="0"/>
              <a:t>, az ismétlés művelet jele. Például a 'Móka'*3 eredménye a '</a:t>
            </a:r>
            <a:r>
              <a:rPr lang="hu-HU" dirty="0" err="1" smtClean="0"/>
              <a:t>MókaMókaMóka</a:t>
            </a:r>
            <a:r>
              <a:rPr lang="hu-HU" dirty="0" smtClean="0"/>
              <a:t>'. A művelet egyik operandusának </a:t>
            </a:r>
            <a:r>
              <a:rPr lang="hu-HU" dirty="0" err="1" smtClean="0"/>
              <a:t>sztringnek</a:t>
            </a:r>
            <a:r>
              <a:rPr lang="hu-HU" dirty="0" smtClean="0"/>
              <a:t>, a másiknak egész számnak kell lennie. Bizonyos szempontból a + és * előbbi látott értelmezése analóg a matematikai értelmezéssel. A 4*3 egyenlő a 4+4+4-gyel, így a 'Móka'*3 esetében is számíthatunk arra, hogy '</a:t>
            </a:r>
            <a:r>
              <a:rPr lang="hu-HU" dirty="0" err="1" smtClean="0"/>
              <a:t>Móka'+'Móka'+'Móka</a:t>
            </a:r>
            <a:r>
              <a:rPr lang="hu-HU" dirty="0" smtClean="0"/>
              <a:t>' lesz az eredmény, és az is.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6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5111" y="1377828"/>
            <a:ext cx="11181568" cy="51357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Adatbekérés</a:t>
            </a:r>
          </a:p>
          <a:p>
            <a:r>
              <a:rPr lang="hu-HU" dirty="0"/>
              <a:t>A Pythonban egy beépített függvény segítségével kérhetünk adatokat a felhasználóktól:</a:t>
            </a:r>
          </a:p>
          <a:p>
            <a:r>
              <a:rPr lang="pt-BR" b="1" dirty="0"/>
              <a:t>&gt;&gt;&gt; </a:t>
            </a:r>
            <a:r>
              <a:rPr lang="pt-BR" dirty="0"/>
              <a:t>n = input("Kérem, adja meg a nevét: </a:t>
            </a:r>
            <a:r>
              <a:rPr lang="pt-BR" dirty="0" smtClean="0"/>
              <a:t>")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Függvények egymásba ágyazása</a:t>
            </a:r>
          </a:p>
          <a:p>
            <a:r>
              <a:rPr lang="hu-HU" dirty="0"/>
              <a:t>Az eddigiek során külön-külön néztük meg a programokat </a:t>
            </a:r>
            <a:r>
              <a:rPr lang="hu-HU" dirty="0" smtClean="0"/>
              <a:t>felépítő </a:t>
            </a:r>
            <a:r>
              <a:rPr lang="hu-HU" dirty="0"/>
              <a:t>elemeket (változókat, kifejezéseket, utasításokat </a:t>
            </a:r>
            <a:r>
              <a:rPr lang="hu-HU" dirty="0" smtClean="0"/>
              <a:t>és függvényhívásokat</a:t>
            </a:r>
            <a:r>
              <a:rPr lang="hu-HU" dirty="0"/>
              <a:t>), nem foglalkozva azzal, hogyan kell ezeket összekapcsolni.</a:t>
            </a:r>
          </a:p>
          <a:p>
            <a:r>
              <a:rPr lang="hu-HU" dirty="0"/>
              <a:t>A programnyelvekben az egyik leghasznosabb dolog, hogy kis „</a:t>
            </a:r>
            <a:r>
              <a:rPr lang="hu-HU" dirty="0" smtClean="0"/>
              <a:t>építőkockákat</a:t>
            </a:r>
            <a:r>
              <a:rPr lang="hu-HU" dirty="0"/>
              <a:t>” kombinálva nagyobb egységeket </a:t>
            </a:r>
            <a:r>
              <a:rPr lang="hu-HU" dirty="0" smtClean="0"/>
              <a:t>hozhatunk létre</a:t>
            </a:r>
            <a:r>
              <a:rPr lang="hu-HU" dirty="0"/>
              <a:t>.</a:t>
            </a:r>
          </a:p>
          <a:p>
            <a:r>
              <a:rPr lang="hu-HU" dirty="0"/>
              <a:t>Például már tudunk adatot bekérni a felhasználótól, át tudunk alakítani egy </a:t>
            </a:r>
            <a:r>
              <a:rPr lang="hu-HU" dirty="0" err="1"/>
              <a:t>sztringet</a:t>
            </a:r>
            <a:r>
              <a:rPr lang="hu-HU" dirty="0"/>
              <a:t> valós számmá, tudunk </a:t>
            </a:r>
            <a:r>
              <a:rPr lang="hu-HU" dirty="0" smtClean="0"/>
              <a:t>összetett kifejezéseket </a:t>
            </a:r>
            <a:r>
              <a:rPr lang="hu-HU" dirty="0"/>
              <a:t>készíteni és értékeket megjeleníteni. Gyúrjuk most mindezt egybe! Írjunk egy programot, mely egy </a:t>
            </a:r>
            <a:r>
              <a:rPr lang="hu-HU" dirty="0" smtClean="0"/>
              <a:t>kör sugarát </a:t>
            </a:r>
            <a:r>
              <a:rPr lang="hu-HU" dirty="0"/>
              <a:t>kéri be a felhasználótól, majd az alábbi képlet alapján kiszámolja a kör területét.</a:t>
            </a:r>
          </a:p>
        </p:txBody>
      </p:sp>
    </p:spTree>
    <p:extLst>
      <p:ext uri="{BB962C8B-B14F-4D97-AF65-F5344CB8AC3E}">
        <p14:creationId xmlns:p14="http://schemas.microsoft.com/office/powerpoint/2010/main" val="22066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egy program?</a:t>
            </a:r>
          </a:p>
        </p:txBody>
      </p:sp>
      <p:sp>
        <p:nvSpPr>
          <p:cNvPr id="5" name="Téglalap 4"/>
          <p:cNvSpPr/>
          <p:nvPr/>
        </p:nvSpPr>
        <p:spPr>
          <a:xfrm>
            <a:off x="638828" y="1600262"/>
            <a:ext cx="112483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Medi"/>
              </a:rPr>
              <a:t>A program </a:t>
            </a:r>
            <a:r>
              <a:rPr lang="hu-HU" dirty="0">
                <a:latin typeface="NimbusRomNo9L-Regu"/>
              </a:rPr>
              <a:t>az utasítások sorozata, amelyek azt határozzák meg, hogyan kell elvégezni egy számítást. A számítás </a:t>
            </a:r>
            <a:r>
              <a:rPr lang="hu-HU" dirty="0" smtClean="0">
                <a:latin typeface="NimbusRomNo9L-Regu"/>
              </a:rPr>
              <a:t>lehet valami </a:t>
            </a:r>
            <a:r>
              <a:rPr lang="hu-HU" dirty="0">
                <a:latin typeface="NimbusRomNo9L-Regu"/>
              </a:rPr>
              <a:t>matematikai </a:t>
            </a:r>
            <a:r>
              <a:rPr lang="hu-HU" dirty="0" smtClean="0">
                <a:latin typeface="NimbusRomNo9L-Regu"/>
              </a:rPr>
              <a:t>jellegű, </a:t>
            </a:r>
            <a:r>
              <a:rPr lang="hu-HU" dirty="0">
                <a:latin typeface="NimbusRomNo9L-Regu"/>
              </a:rPr>
              <a:t>mint például egyenletrendszerek megoldása vagy egy egyenlet gyökeinek megtalálása, </a:t>
            </a:r>
            <a:r>
              <a:rPr lang="hu-HU" dirty="0" smtClean="0">
                <a:latin typeface="NimbusRomNo9L-Regu"/>
              </a:rPr>
              <a:t>de lehet </a:t>
            </a:r>
            <a:r>
              <a:rPr lang="hu-HU" dirty="0">
                <a:latin typeface="NimbusRomNo9L-Regu"/>
              </a:rPr>
              <a:t>szimbolikus számítás is, mint például megkeresni és kicserélni egy szöveget egy dokumentumban vagy (</a:t>
            </a:r>
            <a:r>
              <a:rPr lang="hu-HU" dirty="0" smtClean="0">
                <a:latin typeface="NimbusRomNo9L-Regu"/>
              </a:rPr>
              <a:t>elég különleges </a:t>
            </a:r>
            <a:r>
              <a:rPr lang="hu-HU" dirty="0">
                <a:latin typeface="NimbusRomNo9L-Regu"/>
              </a:rPr>
              <a:t>módon) fordítani egy programot.</a:t>
            </a:r>
          </a:p>
          <a:p>
            <a:r>
              <a:rPr lang="hu-HU" dirty="0">
                <a:latin typeface="NimbusRomNo9L-Regu"/>
              </a:rPr>
              <a:t>A részletek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"/>
              </a:rPr>
              <a:t>módon néznek ki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"/>
              </a:rPr>
              <a:t>nyelveken, de néhány </a:t>
            </a:r>
            <a:r>
              <a:rPr lang="hu-HU" dirty="0" smtClean="0">
                <a:latin typeface="NimbusRomNo9L-Regu"/>
              </a:rPr>
              <a:t>alapvető </a:t>
            </a:r>
            <a:r>
              <a:rPr lang="hu-HU" dirty="0">
                <a:latin typeface="NimbusRomNo9L-Regu"/>
              </a:rPr>
              <a:t>utasítás megjelenik szinte </a:t>
            </a:r>
            <a:r>
              <a:rPr lang="hu-HU" dirty="0" smtClean="0">
                <a:latin typeface="NimbusRomNo9L-Regu"/>
              </a:rPr>
              <a:t>minden nyelvben</a:t>
            </a:r>
            <a:r>
              <a:rPr lang="hu-HU" dirty="0">
                <a:latin typeface="NimbusRomNo9L-Regu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NimbusRomNo9L-Medi"/>
              </a:rPr>
              <a:t>bemenet (input) </a:t>
            </a:r>
            <a:r>
              <a:rPr lang="hu-HU" dirty="0">
                <a:latin typeface="NimbusRomNo9L-Regu"/>
              </a:rPr>
              <a:t>Adat beolvasása </a:t>
            </a:r>
            <a:r>
              <a:rPr lang="hu-HU" dirty="0" smtClean="0">
                <a:latin typeface="NimbusRomNo9L-Regu"/>
              </a:rPr>
              <a:t>billentyűzetről</a:t>
            </a:r>
            <a:r>
              <a:rPr lang="hu-HU" dirty="0">
                <a:latin typeface="NimbusRomNo9L-Regu"/>
              </a:rPr>
              <a:t>, egy fájlból vagy valamilyen másik </a:t>
            </a:r>
            <a:r>
              <a:rPr lang="hu-HU" dirty="0" smtClean="0">
                <a:latin typeface="NimbusRomNo9L-Regu"/>
              </a:rPr>
              <a:t>eszközről</a:t>
            </a:r>
            <a:r>
              <a:rPr lang="hu-HU" dirty="0">
                <a:latin typeface="NimbusRomNo9L-Regu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NimbusRomNo9L-Medi"/>
              </a:rPr>
              <a:t>kiment (output) </a:t>
            </a:r>
            <a:r>
              <a:rPr lang="hu-HU" dirty="0">
                <a:latin typeface="NimbusRomNo9L-Regu"/>
              </a:rPr>
              <a:t>Adat megjelenítése a </a:t>
            </a:r>
            <a:r>
              <a:rPr lang="hu-HU" dirty="0" smtClean="0">
                <a:latin typeface="NimbusRomNo9L-Regu"/>
              </a:rPr>
              <a:t>képernyőn </a:t>
            </a:r>
            <a:r>
              <a:rPr lang="hu-HU" dirty="0">
                <a:latin typeface="NimbusRomNo9L-Regu"/>
              </a:rPr>
              <a:t>vagy adat küldése fájlba vagy más eszközre.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NimbusRomNo9L-Medi"/>
              </a:rPr>
              <a:t>matematika </a:t>
            </a:r>
            <a:r>
              <a:rPr lang="hu-HU" dirty="0">
                <a:latin typeface="NimbusRomNo9L-Regu"/>
              </a:rPr>
              <a:t>Alap matematikai </a:t>
            </a:r>
            <a:r>
              <a:rPr lang="hu-HU" dirty="0" smtClean="0">
                <a:latin typeface="NimbusRomNo9L-Regu"/>
              </a:rPr>
              <a:t>műveletek </a:t>
            </a:r>
            <a:r>
              <a:rPr lang="hu-HU" dirty="0">
                <a:latin typeface="NimbusRomNo9L-Regu"/>
              </a:rPr>
              <a:t>végrehajtása, mint például összeadás vagy szorzás.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NimbusRomNo9L-Medi"/>
              </a:rPr>
              <a:t>feltételes végrehajtás </a:t>
            </a:r>
            <a:r>
              <a:rPr lang="hu-HU" dirty="0">
                <a:latin typeface="NimbusRomNo9L-Regu"/>
              </a:rPr>
              <a:t>Bizonyos feltételek </a:t>
            </a:r>
            <a:r>
              <a:rPr lang="hu-HU" dirty="0" smtClean="0">
                <a:latin typeface="NimbusRomNo9L-Regu"/>
              </a:rPr>
              <a:t>ellenőrzése </a:t>
            </a:r>
            <a:r>
              <a:rPr lang="hu-HU" dirty="0">
                <a:latin typeface="NimbusRomNo9L-Regu"/>
              </a:rPr>
              <a:t>és ez alapján a </a:t>
            </a:r>
            <a:r>
              <a:rPr lang="hu-HU" dirty="0" smtClean="0">
                <a:latin typeface="NimbusRomNo9L-Regu"/>
              </a:rPr>
              <a:t>megfelelő </a:t>
            </a:r>
            <a:r>
              <a:rPr lang="hu-HU" dirty="0">
                <a:latin typeface="NimbusRomNo9L-Regu"/>
              </a:rPr>
              <a:t>utasítássorozat végrehajtása.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NimbusRomNo9L-Medi"/>
              </a:rPr>
              <a:t>ismétlés </a:t>
            </a:r>
            <a:r>
              <a:rPr lang="hu-HU" dirty="0">
                <a:latin typeface="NimbusRomNo9L-Regu"/>
              </a:rPr>
              <a:t>Néhány tevékenység végrehajtása újra meg újra, többnyire apró változásokkal.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99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5111" y="1377828"/>
            <a:ext cx="11181568" cy="5135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Adatbekérés</a:t>
            </a:r>
          </a:p>
          <a:p>
            <a:r>
              <a:rPr lang="hu-HU" dirty="0" smtClean="0"/>
              <a:t>Először </a:t>
            </a:r>
            <a:r>
              <a:rPr lang="hu-HU" dirty="0"/>
              <a:t>valósítsuk meg négy külön lépésben:</a:t>
            </a:r>
          </a:p>
          <a:p>
            <a:pPr marL="0" indent="0">
              <a:buNone/>
            </a:pPr>
            <a:r>
              <a:rPr lang="sv-SE" b="1" dirty="0"/>
              <a:t>&gt;&gt;&gt; </a:t>
            </a:r>
            <a:r>
              <a:rPr lang="sv-SE" dirty="0"/>
              <a:t>bemenet = input("Mekkora a kör sugara? ")</a:t>
            </a:r>
          </a:p>
          <a:p>
            <a:pPr marL="0" indent="0">
              <a:buNone/>
            </a:pPr>
            <a:r>
              <a:rPr lang="hu-HU" b="1" dirty="0"/>
              <a:t>&gt;&gt;&gt; </a:t>
            </a:r>
            <a:r>
              <a:rPr lang="hu-HU" dirty="0" err="1"/>
              <a:t>sugar</a:t>
            </a:r>
            <a:r>
              <a:rPr lang="hu-HU" dirty="0"/>
              <a:t> = </a:t>
            </a:r>
            <a:r>
              <a:rPr lang="hu-HU" dirty="0" err="1"/>
              <a:t>float</a:t>
            </a:r>
            <a:r>
              <a:rPr lang="hu-HU" dirty="0"/>
              <a:t>(bemenet)</a:t>
            </a:r>
          </a:p>
          <a:p>
            <a:pPr marL="0" indent="0">
              <a:buNone/>
            </a:pPr>
            <a:r>
              <a:rPr lang="hu-HU" b="1" dirty="0"/>
              <a:t>&gt;&gt;&gt; </a:t>
            </a:r>
            <a:r>
              <a:rPr lang="hu-HU" dirty="0" err="1"/>
              <a:t>terulet</a:t>
            </a:r>
            <a:r>
              <a:rPr lang="hu-HU" dirty="0"/>
              <a:t> = 3.14159 * </a:t>
            </a:r>
            <a:r>
              <a:rPr lang="hu-HU" dirty="0" err="1"/>
              <a:t>sugar</a:t>
            </a:r>
            <a:r>
              <a:rPr lang="hu-HU" dirty="0"/>
              <a:t>**2</a:t>
            </a:r>
          </a:p>
          <a:p>
            <a:pPr marL="0" indent="0">
              <a:buNone/>
            </a:pPr>
            <a:r>
              <a:rPr lang="hu-HU" b="1" dirty="0"/>
              <a:t>&gt;&gt;&gt; </a:t>
            </a:r>
            <a:r>
              <a:rPr lang="hu-HU" dirty="0"/>
              <a:t>print("A terület ", </a:t>
            </a:r>
            <a:r>
              <a:rPr lang="hu-HU" dirty="0" err="1"/>
              <a:t>terulet</a:t>
            </a:r>
            <a:r>
              <a:rPr lang="hu-HU" dirty="0"/>
              <a:t>)</a:t>
            </a:r>
          </a:p>
          <a:p>
            <a:r>
              <a:rPr lang="hu-HU" dirty="0"/>
              <a:t>Most vonjuk össze az </a:t>
            </a:r>
            <a:r>
              <a:rPr lang="hu-HU" dirty="0" smtClean="0"/>
              <a:t>első kettő, </a:t>
            </a:r>
            <a:r>
              <a:rPr lang="hu-HU" dirty="0"/>
              <a:t>illetve a második két sort is:</a:t>
            </a:r>
          </a:p>
          <a:p>
            <a:pPr marL="0" indent="0">
              <a:buNone/>
            </a:pPr>
            <a:r>
              <a:rPr lang="sv-SE" b="1" dirty="0"/>
              <a:t>&gt;&gt;&gt; </a:t>
            </a:r>
            <a:r>
              <a:rPr lang="sv-SE" dirty="0"/>
              <a:t>sugar = float( input("Mekkora a kör sugara?") )</a:t>
            </a:r>
          </a:p>
          <a:p>
            <a:pPr marL="0" indent="0">
              <a:buNone/>
            </a:pPr>
            <a:r>
              <a:rPr lang="fr-FR" b="1" dirty="0"/>
              <a:t>&gt;&gt;&gt; </a:t>
            </a:r>
            <a:r>
              <a:rPr lang="fr-FR" dirty="0"/>
              <a:t>print("A terület ", 3.14159 * sugar**2)</a:t>
            </a:r>
          </a:p>
          <a:p>
            <a:r>
              <a:rPr lang="hu-HU" dirty="0"/>
              <a:t>Ha nagyon trükkösek szeretnénk lenni, akár egyetlen sorban is megoldhatjuk:</a:t>
            </a:r>
          </a:p>
          <a:p>
            <a:pPr marL="0" indent="0">
              <a:buNone/>
            </a:pPr>
            <a:r>
              <a:rPr lang="hu-HU" b="1" dirty="0"/>
              <a:t>&gt;&gt;&gt; </a:t>
            </a:r>
            <a:r>
              <a:rPr lang="hu-HU" dirty="0"/>
              <a:t>print("A terület ", 3.14159 * </a:t>
            </a:r>
            <a:r>
              <a:rPr lang="hu-HU" dirty="0" err="1"/>
              <a:t>float</a:t>
            </a:r>
            <a:r>
              <a:rPr lang="hu-HU" dirty="0"/>
              <a:t>(input("Mekkora a kör sugara? "))**2)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619" y="1690688"/>
            <a:ext cx="1905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5111" y="1377828"/>
            <a:ext cx="11181568" cy="5135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A maradékos osztás </a:t>
            </a:r>
            <a:r>
              <a:rPr lang="hu-HU" dirty="0" smtClean="0"/>
              <a:t>művelet</a:t>
            </a:r>
            <a:endParaRPr lang="hu-HU" dirty="0"/>
          </a:p>
          <a:p>
            <a:r>
              <a:rPr lang="hu-HU" dirty="0"/>
              <a:t>A maradékos osztás </a:t>
            </a:r>
            <a:r>
              <a:rPr lang="hu-HU" dirty="0" smtClean="0"/>
              <a:t>művelete </a:t>
            </a:r>
            <a:r>
              <a:rPr lang="hu-HU" dirty="0"/>
              <a:t>egész számokon </a:t>
            </a:r>
            <a:r>
              <a:rPr lang="hu-HU" dirty="0" smtClean="0"/>
              <a:t>végezhető </a:t>
            </a:r>
            <a:r>
              <a:rPr lang="hu-HU" dirty="0"/>
              <a:t>el (illetve egész típusú kifejezéseken) és azt adja </a:t>
            </a:r>
            <a:r>
              <a:rPr lang="hu-HU" dirty="0" smtClean="0"/>
              <a:t>meg, hogy </a:t>
            </a:r>
            <a:r>
              <a:rPr lang="hu-HU" dirty="0"/>
              <a:t>a </a:t>
            </a:r>
            <a:r>
              <a:rPr lang="hu-HU" dirty="0" smtClean="0"/>
              <a:t>műveleti </a:t>
            </a:r>
            <a:r>
              <a:rPr lang="hu-HU" dirty="0"/>
              <a:t>jel bal oldalán álló számot a jobb oldalán álló számmal osztva mennyi lesz a maradék. </a:t>
            </a:r>
            <a:r>
              <a:rPr lang="hu-HU" dirty="0" smtClean="0"/>
              <a:t>Pythonban a </a:t>
            </a:r>
            <a:r>
              <a:rPr lang="hu-HU" dirty="0"/>
              <a:t>maradékos osztás jele a százalék jele (%). A szintaktikája azonos a korábban látott matematikai operátorokéval, </a:t>
            </a:r>
            <a:r>
              <a:rPr lang="hu-HU" dirty="0" smtClean="0"/>
              <a:t>a szorzással </a:t>
            </a:r>
            <a:r>
              <a:rPr lang="hu-HU" dirty="0"/>
              <a:t>azonos </a:t>
            </a:r>
            <a:r>
              <a:rPr lang="hu-HU" dirty="0" smtClean="0"/>
              <a:t>erősségű.</a:t>
            </a:r>
            <a:endParaRPr lang="hu-HU" dirty="0"/>
          </a:p>
          <a:p>
            <a:r>
              <a:rPr lang="pt-BR" b="1" dirty="0"/>
              <a:t>&gt;&gt;&gt; </a:t>
            </a:r>
            <a:r>
              <a:rPr lang="pt-BR" dirty="0"/>
              <a:t>e = 7 // 3 # Egész osztás</a:t>
            </a:r>
          </a:p>
          <a:p>
            <a:r>
              <a:rPr lang="hu-HU" b="1" dirty="0"/>
              <a:t>&gt;&gt;&gt; </a:t>
            </a:r>
            <a:r>
              <a:rPr lang="hu-HU" dirty="0"/>
              <a:t>e</a:t>
            </a:r>
          </a:p>
          <a:p>
            <a:r>
              <a:rPr lang="hu-HU" dirty="0"/>
              <a:t>2</a:t>
            </a:r>
          </a:p>
          <a:p>
            <a:r>
              <a:rPr lang="hu-HU" b="1" dirty="0"/>
              <a:t>&gt;&gt;&gt; </a:t>
            </a:r>
            <a:r>
              <a:rPr lang="hu-HU" dirty="0"/>
              <a:t>m = 7 % 3</a:t>
            </a:r>
          </a:p>
          <a:p>
            <a:r>
              <a:rPr lang="hu-HU" b="1" dirty="0"/>
              <a:t>&gt;&gt;&gt; </a:t>
            </a:r>
            <a:r>
              <a:rPr lang="hu-HU" dirty="0"/>
              <a:t>m</a:t>
            </a:r>
          </a:p>
          <a:p>
            <a:r>
              <a:rPr lang="hu-H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60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5111" y="1377828"/>
            <a:ext cx="11181568" cy="51357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A maradékos osztás </a:t>
            </a:r>
            <a:r>
              <a:rPr lang="hu-HU" dirty="0" smtClean="0"/>
              <a:t>művelet</a:t>
            </a:r>
          </a:p>
          <a:p>
            <a:r>
              <a:rPr lang="hu-HU" dirty="0"/>
              <a:t>Felettébb hasznos az átváltásoknál is, mondjuk </a:t>
            </a:r>
            <a:r>
              <a:rPr lang="hu-HU" dirty="0" smtClean="0"/>
              <a:t>másodpercről </a:t>
            </a:r>
            <a:r>
              <a:rPr lang="hu-HU" dirty="0"/>
              <a:t>órákra, percekre és a fennmaradó másodpercekre. Írjunk</a:t>
            </a:r>
          </a:p>
          <a:p>
            <a:r>
              <a:rPr lang="hu-HU" dirty="0"/>
              <a:t>is egy programot, mely bekéri a másodpercek számát a felhasználótól és elvégzi az átalakítást.</a:t>
            </a:r>
          </a:p>
          <a:p>
            <a:r>
              <a:rPr lang="hu-HU" dirty="0" err="1" smtClean="0"/>
              <a:t>osszes_masodperc</a:t>
            </a:r>
            <a:r>
              <a:rPr lang="hu-HU" dirty="0" smtClean="0"/>
              <a:t> </a:t>
            </a:r>
            <a:r>
              <a:rPr lang="hu-HU" dirty="0"/>
              <a:t>= int(input("Összesen hány másodperc? "))</a:t>
            </a:r>
          </a:p>
          <a:p>
            <a:r>
              <a:rPr lang="hu-HU" dirty="0" err="1" smtClean="0"/>
              <a:t>orak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osszes_masodperc</a:t>
            </a:r>
            <a:r>
              <a:rPr lang="hu-HU" dirty="0"/>
              <a:t> // 3600</a:t>
            </a:r>
          </a:p>
          <a:p>
            <a:r>
              <a:rPr lang="hu-HU" dirty="0" err="1" smtClean="0"/>
              <a:t>megmaradt_masodpercek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osszes_masodperc</a:t>
            </a:r>
            <a:r>
              <a:rPr lang="hu-HU" dirty="0"/>
              <a:t> % 3600</a:t>
            </a:r>
          </a:p>
          <a:p>
            <a:r>
              <a:rPr lang="hu-HU" dirty="0" smtClean="0"/>
              <a:t>percek </a:t>
            </a:r>
            <a:r>
              <a:rPr lang="hu-HU" dirty="0"/>
              <a:t>= </a:t>
            </a:r>
            <a:r>
              <a:rPr lang="hu-HU" dirty="0" err="1"/>
              <a:t>megmaradt_masodpercek</a:t>
            </a:r>
            <a:r>
              <a:rPr lang="hu-HU" dirty="0"/>
              <a:t> // 60</a:t>
            </a:r>
          </a:p>
          <a:p>
            <a:r>
              <a:rPr lang="hu-HU" dirty="0" err="1" smtClean="0"/>
              <a:t>megmaradt_masodpercek_a_vegen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megmaradt_masodpercek</a:t>
            </a:r>
            <a:r>
              <a:rPr lang="hu-HU" dirty="0"/>
              <a:t> % 60</a:t>
            </a:r>
          </a:p>
          <a:p>
            <a:endParaRPr lang="hu-HU" dirty="0"/>
          </a:p>
          <a:p>
            <a:r>
              <a:rPr lang="hu-HU" dirty="0" smtClean="0"/>
              <a:t>print</a:t>
            </a:r>
            <a:r>
              <a:rPr lang="hu-HU" dirty="0"/>
              <a:t>("Órák=", </a:t>
            </a:r>
            <a:r>
              <a:rPr lang="hu-HU" dirty="0" err="1"/>
              <a:t>orak</a:t>
            </a:r>
            <a:r>
              <a:rPr lang="hu-HU" dirty="0"/>
              <a:t>, " Percek=", percek</a:t>
            </a:r>
            <a:r>
              <a:rPr lang="hu-HU" dirty="0" smtClean="0"/>
              <a:t>,” </a:t>
            </a:r>
            <a:r>
              <a:rPr lang="hu-HU" dirty="0"/>
              <a:t>Másodpercek=", </a:t>
            </a:r>
            <a:r>
              <a:rPr lang="hu-HU" dirty="0" err="1"/>
              <a:t>megmaradt_masodpercek_a_vegen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07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Helló, kis </a:t>
            </a:r>
            <a:r>
              <a:rPr lang="hu-HU" dirty="0" smtClean="0"/>
              <a:t>teknőcök</a:t>
            </a:r>
            <a:r>
              <a:rPr lang="hu-HU" dirty="0"/>
              <a:t>!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Írjunk egy pár sornyi Python programot, hogy létrehozzunk egy új </a:t>
            </a:r>
            <a:r>
              <a:rPr lang="hu-HU" dirty="0" smtClean="0"/>
              <a:t>teknőcöt </a:t>
            </a:r>
            <a:r>
              <a:rPr lang="hu-HU" dirty="0"/>
              <a:t>és kezdjünk el rajzolni vele egy téglalapot</a:t>
            </a:r>
            <a:r>
              <a:rPr lang="hu-HU" dirty="0" smtClean="0"/>
              <a:t>! (</a:t>
            </a:r>
            <a:r>
              <a:rPr lang="hu-HU" dirty="0"/>
              <a:t>A változót, amely az </a:t>
            </a:r>
            <a:r>
              <a:rPr lang="hu-HU" dirty="0" smtClean="0"/>
              <a:t>első teknőcünkre </a:t>
            </a:r>
            <a:r>
              <a:rPr lang="hu-HU" dirty="0"/>
              <a:t>hivatkozik, hívjuk Sanyi-</a:t>
            </a:r>
            <a:r>
              <a:rPr lang="hu-HU" dirty="0" err="1"/>
              <a:t>nak</a:t>
            </a:r>
            <a:r>
              <a:rPr lang="hu-HU" dirty="0"/>
              <a:t>, de más nevet is választhatunk, ha követjük </a:t>
            </a:r>
            <a:r>
              <a:rPr lang="hu-HU" dirty="0" smtClean="0"/>
              <a:t>az előző </a:t>
            </a:r>
            <a:r>
              <a:rPr lang="hu-HU" dirty="0"/>
              <a:t>fejezet névadási szabályait.)</a:t>
            </a:r>
          </a:p>
          <a:p>
            <a:r>
              <a:rPr lang="hu-HU" b="1" dirty="0" smtClean="0"/>
              <a:t>import </a:t>
            </a:r>
            <a:r>
              <a:rPr lang="hu-HU" b="1" dirty="0" err="1"/>
              <a:t>turtle</a:t>
            </a:r>
            <a:r>
              <a:rPr lang="hu-HU" b="1" dirty="0"/>
              <a:t> </a:t>
            </a:r>
            <a:r>
              <a:rPr lang="hu-HU" dirty="0"/>
              <a:t># </a:t>
            </a:r>
            <a:r>
              <a:rPr lang="hu-HU" dirty="0" smtClean="0"/>
              <a:t>Lehetővé </a:t>
            </a:r>
            <a:r>
              <a:rPr lang="hu-HU" dirty="0"/>
              <a:t>teszi a </a:t>
            </a:r>
            <a:r>
              <a:rPr lang="hu-HU" dirty="0" smtClean="0"/>
              <a:t>teknőc </a:t>
            </a:r>
            <a:r>
              <a:rPr lang="hu-HU" dirty="0"/>
              <a:t>használatát</a:t>
            </a:r>
          </a:p>
          <a:p>
            <a:r>
              <a:rPr lang="hu-HU" dirty="0" smtClean="0"/>
              <a:t>ablak </a:t>
            </a:r>
            <a:r>
              <a:rPr lang="hu-HU" dirty="0"/>
              <a:t>= </a:t>
            </a:r>
            <a:r>
              <a:rPr lang="hu-HU" dirty="0" err="1"/>
              <a:t>turtle.Screen</a:t>
            </a:r>
            <a:r>
              <a:rPr lang="hu-HU" dirty="0"/>
              <a:t>() # Hozz létre egy játszóteret a </a:t>
            </a:r>
            <a:r>
              <a:rPr lang="hu-HU" dirty="0" smtClean="0"/>
              <a:t>teknőcnek</a:t>
            </a:r>
            <a:r>
              <a:rPr lang="hu-HU" dirty="0"/>
              <a:t>!</a:t>
            </a:r>
          </a:p>
          <a:p>
            <a:r>
              <a:rPr lang="hu-HU" dirty="0" smtClean="0"/>
              <a:t>Sanyi </a:t>
            </a:r>
            <a:r>
              <a:rPr lang="hu-HU" dirty="0"/>
              <a:t>= </a:t>
            </a:r>
            <a:r>
              <a:rPr lang="hu-HU" dirty="0" err="1"/>
              <a:t>turtle.Turtle</a:t>
            </a:r>
            <a:r>
              <a:rPr lang="hu-HU" dirty="0"/>
              <a:t>() # Hozz létre egy </a:t>
            </a:r>
            <a:r>
              <a:rPr lang="hu-HU" dirty="0" smtClean="0"/>
              <a:t>teknőcöt </a:t>
            </a:r>
            <a:r>
              <a:rPr lang="hu-HU" dirty="0"/>
              <a:t>Sanyi néven!</a:t>
            </a:r>
          </a:p>
          <a:p>
            <a:endParaRPr lang="hu-HU" dirty="0"/>
          </a:p>
          <a:p>
            <a:r>
              <a:rPr lang="hu-HU" dirty="0" err="1" smtClean="0"/>
              <a:t>Sanyi.forward</a:t>
            </a:r>
            <a:r>
              <a:rPr lang="hu-HU" dirty="0" smtClean="0"/>
              <a:t>(50</a:t>
            </a:r>
            <a:r>
              <a:rPr lang="hu-HU" dirty="0"/>
              <a:t>) # Sanyi menjen 50 egységet </a:t>
            </a:r>
            <a:r>
              <a:rPr lang="hu-HU" dirty="0" smtClean="0"/>
              <a:t>előre</a:t>
            </a:r>
            <a:r>
              <a:rPr lang="hu-HU" dirty="0"/>
              <a:t>!</a:t>
            </a:r>
          </a:p>
          <a:p>
            <a:r>
              <a:rPr lang="hu-HU" dirty="0" err="1" smtClean="0"/>
              <a:t>Sanyi.left</a:t>
            </a:r>
            <a:r>
              <a:rPr lang="hu-HU" dirty="0" smtClean="0"/>
              <a:t>(90</a:t>
            </a:r>
            <a:r>
              <a:rPr lang="hu-HU" dirty="0"/>
              <a:t>) # Sanyi forduljon 90 fokot!</a:t>
            </a:r>
          </a:p>
          <a:p>
            <a:r>
              <a:rPr lang="hu-HU" dirty="0" err="1" smtClean="0"/>
              <a:t>Sanyi.forward</a:t>
            </a:r>
            <a:r>
              <a:rPr lang="hu-HU" dirty="0" smtClean="0"/>
              <a:t>(30</a:t>
            </a:r>
            <a:r>
              <a:rPr lang="hu-HU" dirty="0"/>
              <a:t>) # Rajzold meg a téglalap második oldalát!</a:t>
            </a:r>
          </a:p>
          <a:p>
            <a:endParaRPr lang="hu-HU" dirty="0"/>
          </a:p>
          <a:p>
            <a:r>
              <a:rPr lang="hu-HU" dirty="0" err="1" smtClean="0"/>
              <a:t>ablak.mainloop</a:t>
            </a:r>
            <a:r>
              <a:rPr lang="hu-HU" dirty="0"/>
              <a:t>() # Várj, amíg a felhasználó bezárja az ablakot!</a:t>
            </a:r>
          </a:p>
        </p:txBody>
      </p:sp>
    </p:spTree>
    <p:extLst>
      <p:ext uri="{BB962C8B-B14F-4D97-AF65-F5344CB8AC3E}">
        <p14:creationId xmlns:p14="http://schemas.microsoft.com/office/powerpoint/2010/main" val="35314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Helló, kis </a:t>
            </a:r>
            <a:r>
              <a:rPr lang="hu-HU" dirty="0" smtClean="0"/>
              <a:t>teknőcök</a:t>
            </a:r>
            <a:r>
              <a:rPr lang="hu-HU" dirty="0"/>
              <a:t>!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46099" y="1443125"/>
            <a:ext cx="11099801" cy="5011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dirty="0" smtClean="0"/>
              <a:t>import </a:t>
            </a:r>
            <a:r>
              <a:rPr lang="hu-HU" b="1" dirty="0" err="1" smtClean="0"/>
              <a:t>turtle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ablak = </a:t>
            </a:r>
            <a:r>
              <a:rPr lang="hu-HU" dirty="0" err="1" smtClean="0"/>
              <a:t>turtle.Screen</a:t>
            </a:r>
            <a:r>
              <a:rPr lang="hu-HU" dirty="0" smtClean="0"/>
              <a:t>()</a:t>
            </a:r>
          </a:p>
          <a:p>
            <a:pPr marL="0" indent="0">
              <a:buNone/>
            </a:pPr>
            <a:r>
              <a:rPr lang="hu-HU" dirty="0" err="1" smtClean="0"/>
              <a:t>ablak.bgcolor</a:t>
            </a:r>
            <a:r>
              <a:rPr lang="hu-HU" dirty="0" smtClean="0"/>
              <a:t>("</a:t>
            </a:r>
            <a:r>
              <a:rPr lang="hu-HU" dirty="0" err="1" smtClean="0"/>
              <a:t>lightgreen</a:t>
            </a:r>
            <a:r>
              <a:rPr lang="hu-HU" dirty="0" smtClean="0"/>
              <a:t>") # Állítsd be az ablak háttérszínét!</a:t>
            </a:r>
          </a:p>
          <a:p>
            <a:pPr marL="0" indent="0">
              <a:buNone/>
            </a:pPr>
            <a:r>
              <a:rPr lang="hu-HU" dirty="0" err="1" smtClean="0"/>
              <a:t>ablak.title</a:t>
            </a:r>
            <a:r>
              <a:rPr lang="hu-HU" dirty="0" smtClean="0"/>
              <a:t>("Hello, Eszti!") # Állítsd be az ablak címét!</a:t>
            </a:r>
          </a:p>
          <a:p>
            <a:pPr marL="0" indent="0">
              <a:buNone/>
            </a:pPr>
            <a:r>
              <a:rPr lang="hu-HU" dirty="0" smtClean="0"/>
              <a:t>Eszti = </a:t>
            </a:r>
            <a:r>
              <a:rPr lang="hu-HU" dirty="0" err="1" smtClean="0"/>
              <a:t>turtle.Turtle</a:t>
            </a:r>
            <a:r>
              <a:rPr lang="hu-HU" dirty="0" smtClean="0"/>
              <a:t>()</a:t>
            </a:r>
          </a:p>
          <a:p>
            <a:pPr marL="0" indent="0">
              <a:buNone/>
            </a:pPr>
            <a:r>
              <a:rPr lang="hu-HU" dirty="0" err="1" smtClean="0"/>
              <a:t>Eszti.color</a:t>
            </a:r>
            <a:r>
              <a:rPr lang="hu-HU" dirty="0" smtClean="0"/>
              <a:t>("</a:t>
            </a:r>
            <a:r>
              <a:rPr lang="hu-HU" dirty="0" err="1" smtClean="0"/>
              <a:t>blue</a:t>
            </a:r>
            <a:r>
              <a:rPr lang="hu-HU" dirty="0" smtClean="0"/>
              <a:t>") # Mond meg Esztinek, hogy változtasson színt!</a:t>
            </a:r>
          </a:p>
          <a:p>
            <a:pPr marL="0" indent="0">
              <a:buNone/>
            </a:pPr>
            <a:r>
              <a:rPr lang="hu-HU" dirty="0" err="1" smtClean="0"/>
              <a:t>Eszti.pensize</a:t>
            </a:r>
            <a:r>
              <a:rPr lang="hu-HU" dirty="0" smtClean="0"/>
              <a:t>(3) # Mond meg Esztinek, hogy változtassa meg a ˓→tolla vastagságát!</a:t>
            </a:r>
          </a:p>
          <a:p>
            <a:pPr marL="0" indent="0">
              <a:buNone/>
            </a:pPr>
            <a:r>
              <a:rPr lang="hu-HU" dirty="0" err="1" smtClean="0"/>
              <a:t>Eszti.forward</a:t>
            </a:r>
            <a:r>
              <a:rPr lang="hu-HU" dirty="0" smtClean="0"/>
              <a:t>(50)</a:t>
            </a:r>
          </a:p>
          <a:p>
            <a:pPr marL="0" indent="0">
              <a:buNone/>
            </a:pPr>
            <a:r>
              <a:rPr lang="hu-HU" dirty="0" err="1" smtClean="0"/>
              <a:t>Eszti.left</a:t>
            </a:r>
            <a:r>
              <a:rPr lang="hu-HU" dirty="0" smtClean="0"/>
              <a:t>(120)</a:t>
            </a:r>
          </a:p>
          <a:p>
            <a:pPr marL="0" indent="0">
              <a:buNone/>
            </a:pPr>
            <a:r>
              <a:rPr lang="hu-HU" dirty="0" err="1" smtClean="0"/>
              <a:t>Eszti.forward</a:t>
            </a:r>
            <a:r>
              <a:rPr lang="hu-HU" dirty="0" smtClean="0"/>
              <a:t>(50)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ablak.mainloop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48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Helló, kis </a:t>
            </a:r>
            <a:r>
              <a:rPr lang="hu-HU" dirty="0" smtClean="0"/>
              <a:t>teknőcök</a:t>
            </a:r>
            <a:r>
              <a:rPr lang="hu-HU" dirty="0"/>
              <a:t>!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46099" y="1369948"/>
            <a:ext cx="11099801" cy="501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smtClean="0"/>
              <a:t>ciklus</a:t>
            </a:r>
          </a:p>
          <a:p>
            <a:r>
              <a:rPr lang="hu-HU" dirty="0"/>
              <a:t>A Python </a:t>
            </a:r>
            <a:r>
              <a:rPr lang="hu-HU" dirty="0" err="1"/>
              <a:t>for</a:t>
            </a:r>
            <a:r>
              <a:rPr lang="hu-HU" dirty="0"/>
              <a:t> ciklusa megoldja ezt a problémát. Mondjuk azt, hogy van pár barátunk és </a:t>
            </a:r>
            <a:r>
              <a:rPr lang="hu-HU" dirty="0" smtClean="0"/>
              <a:t>mindegyikőjüknek küldeni akarunk </a:t>
            </a:r>
            <a:r>
              <a:rPr lang="hu-HU" dirty="0"/>
              <a:t>egy e-mailt, hogy meghívjuk </a:t>
            </a:r>
            <a:r>
              <a:rPr lang="hu-HU" dirty="0" smtClean="0"/>
              <a:t>őket </a:t>
            </a:r>
            <a:r>
              <a:rPr lang="hu-HU" dirty="0"/>
              <a:t>a bulinkba. Még nem tudjuk, hogyan kell emailt küldeni, ezért </a:t>
            </a:r>
            <a:r>
              <a:rPr lang="hu-HU" dirty="0" smtClean="0"/>
              <a:t>egyelőre írjunk </a:t>
            </a:r>
            <a:r>
              <a:rPr lang="hu-HU" dirty="0"/>
              <a:t>ki egy üzenetet minden egyes barátnak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r>
              <a:rPr lang="it-IT" b="1" dirty="0"/>
              <a:t>for </a:t>
            </a:r>
            <a:r>
              <a:rPr lang="it-IT" dirty="0"/>
              <a:t>b </a:t>
            </a:r>
            <a:r>
              <a:rPr lang="it-IT" b="1" dirty="0"/>
              <a:t>in </a:t>
            </a:r>
            <a:r>
              <a:rPr lang="it-IT" dirty="0"/>
              <a:t>["Misi","Petra","Botond","Jani","Csilla","Peti","Norbi"]:</a:t>
            </a:r>
          </a:p>
          <a:p>
            <a:pPr marL="0" indent="0">
              <a:buNone/>
            </a:pPr>
            <a:r>
              <a:rPr lang="hu-HU" dirty="0" err="1" smtClean="0"/>
              <a:t>meghivas</a:t>
            </a:r>
            <a:r>
              <a:rPr lang="hu-HU" dirty="0" smtClean="0"/>
              <a:t> </a:t>
            </a:r>
            <a:r>
              <a:rPr lang="hu-HU" dirty="0"/>
              <a:t>= "Szia, " + b + "! Kérlek gyere el a bulimba szombaton!"</a:t>
            </a:r>
          </a:p>
          <a:p>
            <a:pPr marL="0" indent="0">
              <a:buNone/>
            </a:pPr>
            <a:r>
              <a:rPr lang="hu-HU" dirty="0" smtClean="0"/>
              <a:t>print(</a:t>
            </a:r>
            <a:r>
              <a:rPr lang="hu-HU" dirty="0" err="1" smtClean="0"/>
              <a:t>meghivas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# </a:t>
            </a:r>
            <a:r>
              <a:rPr lang="hu-HU" dirty="0"/>
              <a:t>A többi utasítás ide kerülhet...</a:t>
            </a:r>
          </a:p>
        </p:txBody>
      </p:sp>
    </p:spTree>
    <p:extLst>
      <p:ext uri="{BB962C8B-B14F-4D97-AF65-F5344CB8AC3E}">
        <p14:creationId xmlns:p14="http://schemas.microsoft.com/office/powerpoint/2010/main" val="33719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Helló, kis </a:t>
            </a:r>
            <a:r>
              <a:rPr lang="hu-HU" dirty="0" smtClean="0"/>
              <a:t>teknőcök</a:t>
            </a:r>
            <a:r>
              <a:rPr lang="hu-HU" dirty="0"/>
              <a:t>!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46099" y="1369948"/>
            <a:ext cx="5679337" cy="480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</a:t>
            </a:r>
            <a:r>
              <a:rPr lang="hu-HU" dirty="0" err="1"/>
              <a:t>for</a:t>
            </a:r>
            <a:r>
              <a:rPr lang="hu-HU" dirty="0"/>
              <a:t> ciklus folyamatábrája</a:t>
            </a:r>
          </a:p>
          <a:p>
            <a:r>
              <a:rPr lang="hu-HU" dirty="0"/>
              <a:t>A vezérlés menetét </a:t>
            </a:r>
            <a:r>
              <a:rPr lang="hu-HU" dirty="0" smtClean="0"/>
              <a:t>könnyű </a:t>
            </a:r>
            <a:r>
              <a:rPr lang="hu-HU" dirty="0"/>
              <a:t>megjeleníteni és megérteni, ha rajzolunk egy folyamatábrát. Ez megmutatja a </a:t>
            </a:r>
            <a:r>
              <a:rPr lang="hu-HU" dirty="0" smtClean="0"/>
              <a:t>pontos lépéseket </a:t>
            </a:r>
            <a:r>
              <a:rPr lang="hu-HU" dirty="0"/>
              <a:t>és azt a logikát, ahogyan a </a:t>
            </a:r>
            <a:r>
              <a:rPr lang="hu-HU" dirty="0" err="1"/>
              <a:t>for</a:t>
            </a:r>
            <a:r>
              <a:rPr lang="hu-HU" dirty="0"/>
              <a:t> utasítás </a:t>
            </a:r>
            <a:r>
              <a:rPr lang="hu-HU" dirty="0" err="1"/>
              <a:t>végrehajtódik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844" y="1302322"/>
            <a:ext cx="4092008" cy="48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Helló, kis </a:t>
            </a:r>
            <a:r>
              <a:rPr lang="hu-HU" dirty="0" smtClean="0"/>
              <a:t>teknőcök</a:t>
            </a:r>
            <a:r>
              <a:rPr lang="hu-HU" dirty="0"/>
              <a:t>!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50710" y="1194583"/>
            <a:ext cx="11090580" cy="480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A ciklus egyszer˝ </a:t>
            </a:r>
            <a:r>
              <a:rPr lang="hu-HU" dirty="0" err="1"/>
              <a:t>usíti</a:t>
            </a:r>
            <a:r>
              <a:rPr lang="hu-HU" dirty="0"/>
              <a:t> a </a:t>
            </a:r>
            <a:r>
              <a:rPr lang="hu-HU" dirty="0" smtClean="0"/>
              <a:t>teknőc programunkat</a:t>
            </a:r>
          </a:p>
          <a:p>
            <a:pPr marL="0" indent="0">
              <a:buNone/>
            </a:pPr>
            <a:r>
              <a:rPr lang="hu-HU" dirty="0" smtClean="0"/>
              <a:t>Ahhoz</a:t>
            </a:r>
            <a:r>
              <a:rPr lang="hu-HU" dirty="0"/>
              <a:t>, hogy egy négyzetet rajzoljunk, négyszer meg kell ismételni ugyanazt – mozgasd a </a:t>
            </a:r>
            <a:r>
              <a:rPr lang="hu-HU" dirty="0" smtClean="0"/>
              <a:t>teknőcöt </a:t>
            </a:r>
            <a:r>
              <a:rPr lang="hu-HU" dirty="0"/>
              <a:t>és fordulj. </a:t>
            </a:r>
            <a:r>
              <a:rPr lang="hu-HU" dirty="0" smtClean="0"/>
              <a:t>Korábban 8 </a:t>
            </a:r>
            <a:r>
              <a:rPr lang="hu-HU" dirty="0"/>
              <a:t>sornyi programrészletet használtunk, hogy Sanyival megrajzoltassuk a négyzet négy oldalát. </a:t>
            </a:r>
            <a:r>
              <a:rPr lang="hu-HU" dirty="0" smtClean="0"/>
              <a:t>Pontosan ugyanezt </a:t>
            </a:r>
            <a:r>
              <a:rPr lang="hu-HU" dirty="0"/>
              <a:t>három sor használatával is elérhetjük:</a:t>
            </a:r>
          </a:p>
          <a:p>
            <a:pPr marL="0" indent="0">
              <a:buNone/>
            </a:pPr>
            <a:r>
              <a:rPr lang="nn-NO" b="1" dirty="0" smtClean="0"/>
              <a:t>for </a:t>
            </a:r>
            <a:r>
              <a:rPr lang="nn-NO" dirty="0"/>
              <a:t>i </a:t>
            </a:r>
            <a:r>
              <a:rPr lang="nn-NO" b="1" dirty="0"/>
              <a:t>in </a:t>
            </a:r>
            <a:r>
              <a:rPr lang="nn-NO" dirty="0"/>
              <a:t>[0,1,2,3]:</a:t>
            </a:r>
          </a:p>
          <a:p>
            <a:pPr marL="0" indent="0">
              <a:buNone/>
            </a:pPr>
            <a:r>
              <a:rPr lang="hu-HU" dirty="0" smtClean="0"/>
              <a:t>   </a:t>
            </a:r>
            <a:r>
              <a:rPr lang="hu-HU" dirty="0" err="1" smtClean="0"/>
              <a:t>Sanyi.forward</a:t>
            </a:r>
            <a:r>
              <a:rPr lang="hu-HU" dirty="0" smtClean="0"/>
              <a:t>(50)</a:t>
            </a:r>
          </a:p>
          <a:p>
            <a:pPr marL="0" indent="0">
              <a:buNone/>
            </a:pPr>
            <a:r>
              <a:rPr lang="hu-HU" dirty="0" smtClean="0"/>
              <a:t>   </a:t>
            </a:r>
            <a:r>
              <a:rPr lang="hu-HU" dirty="0" err="1" smtClean="0"/>
              <a:t>Sanyi.left</a:t>
            </a:r>
            <a:r>
              <a:rPr lang="hu-HU" dirty="0" smtClean="0"/>
              <a:t>(90</a:t>
            </a:r>
            <a:r>
              <a:rPr lang="hu-HU" dirty="0"/>
              <a:t>)</a:t>
            </a:r>
          </a:p>
        </p:txBody>
      </p:sp>
      <p:sp>
        <p:nvSpPr>
          <p:cNvPr id="5" name="Téglalap 4"/>
          <p:cNvSpPr/>
          <p:nvPr/>
        </p:nvSpPr>
        <p:spPr>
          <a:xfrm>
            <a:off x="3607497" y="3455850"/>
            <a:ext cx="84550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 err="1"/>
              <a:t>for</a:t>
            </a:r>
            <a:r>
              <a:rPr lang="hu-HU" sz="2800" b="1" dirty="0"/>
              <a:t> </a:t>
            </a:r>
            <a:r>
              <a:rPr lang="hu-HU" sz="2800" dirty="0"/>
              <a:t>i </a:t>
            </a:r>
            <a:r>
              <a:rPr lang="hu-HU" sz="2800" b="1" dirty="0"/>
              <a:t>in </a:t>
            </a:r>
            <a:r>
              <a:rPr lang="hu-HU" sz="2800" dirty="0" err="1"/>
              <a:t>range</a:t>
            </a:r>
            <a:r>
              <a:rPr lang="hu-HU" sz="2800" dirty="0"/>
              <a:t>(4):</a:t>
            </a:r>
          </a:p>
          <a:p>
            <a:r>
              <a:rPr lang="hu-HU" sz="2800" dirty="0" smtClean="0"/>
              <a:t>   </a:t>
            </a:r>
            <a:r>
              <a:rPr lang="hu-HU" sz="2800" dirty="0" err="1" smtClean="0"/>
              <a:t>Sanyi.forward</a:t>
            </a:r>
            <a:r>
              <a:rPr lang="hu-HU" sz="2800" dirty="0" smtClean="0"/>
              <a:t>(50</a:t>
            </a:r>
            <a:r>
              <a:rPr lang="hu-HU" sz="2800" dirty="0"/>
              <a:t>)</a:t>
            </a:r>
          </a:p>
          <a:p>
            <a:r>
              <a:rPr lang="hu-HU" sz="2800" dirty="0" smtClean="0"/>
              <a:t>   </a:t>
            </a:r>
            <a:r>
              <a:rPr lang="hu-HU" sz="2800" dirty="0" err="1" smtClean="0"/>
              <a:t>Sanyi.left</a:t>
            </a:r>
            <a:r>
              <a:rPr lang="hu-HU" sz="2800" dirty="0" smtClean="0"/>
              <a:t>(90</a:t>
            </a:r>
            <a:r>
              <a:rPr lang="hu-HU" sz="2800" dirty="0"/>
              <a:t>) </a:t>
            </a:r>
            <a:endParaRPr lang="hu-HU" sz="2800" dirty="0" smtClean="0"/>
          </a:p>
          <a:p>
            <a:r>
              <a:rPr lang="hu-HU" sz="2800" dirty="0" smtClean="0">
                <a:latin typeface="NimbusRomNo9L-Regu"/>
              </a:rPr>
              <a:t>A </a:t>
            </a:r>
            <a:r>
              <a:rPr lang="hu-HU" sz="2800" dirty="0" err="1">
                <a:latin typeface="NimbusMonL-Regu"/>
              </a:rPr>
              <a:t>range</a:t>
            </a:r>
            <a:r>
              <a:rPr lang="hu-HU" sz="2800" dirty="0">
                <a:latin typeface="NimbusMonL-Regu"/>
              </a:rPr>
              <a:t> </a:t>
            </a:r>
            <a:r>
              <a:rPr lang="hu-HU" sz="2800" dirty="0" smtClean="0">
                <a:latin typeface="NimbusRomNo9L-Regu"/>
              </a:rPr>
              <a:t>előállíthatja </a:t>
            </a:r>
            <a:r>
              <a:rPr lang="hu-HU" sz="2800" dirty="0">
                <a:latin typeface="NimbusRomNo9L-Regu"/>
              </a:rPr>
              <a:t>az értékek egy sorozatát a </a:t>
            </a:r>
            <a:r>
              <a:rPr lang="hu-HU" sz="2800" dirty="0" err="1">
                <a:latin typeface="NimbusMonL-Regu"/>
              </a:rPr>
              <a:t>for</a:t>
            </a:r>
            <a:r>
              <a:rPr lang="hu-HU" sz="2800" dirty="0">
                <a:latin typeface="NimbusMonL-Regu"/>
              </a:rPr>
              <a:t> </a:t>
            </a:r>
            <a:r>
              <a:rPr lang="hu-HU" sz="2800" dirty="0">
                <a:latin typeface="NimbusRomNo9L-Regu"/>
              </a:rPr>
              <a:t>ciklus ciklusváltozója számára. Ezek 0-val </a:t>
            </a:r>
            <a:r>
              <a:rPr lang="hu-HU" sz="2800" dirty="0" smtClean="0">
                <a:latin typeface="NimbusRomNo9L-Regu"/>
              </a:rPr>
              <a:t>kezdődnek és </a:t>
            </a:r>
            <a:r>
              <a:rPr lang="pt-BR" sz="2800" dirty="0" smtClean="0">
                <a:latin typeface="NimbusRomNo9L-Regu"/>
              </a:rPr>
              <a:t>a </a:t>
            </a:r>
            <a:r>
              <a:rPr lang="pt-BR" sz="2800" dirty="0">
                <a:latin typeface="NimbusRomNo9L-Regu"/>
              </a:rPr>
              <a:t>fenti esetekben nem tartalmazzák a 4-et vagy a 10-et.</a:t>
            </a:r>
            <a:endParaRPr lang="hu-HU" sz="2800" dirty="0"/>
          </a:p>
        </p:txBody>
      </p:sp>
      <p:sp>
        <p:nvSpPr>
          <p:cNvPr id="6" name="Téglalap 5"/>
          <p:cNvSpPr/>
          <p:nvPr/>
        </p:nvSpPr>
        <p:spPr>
          <a:xfrm>
            <a:off x="2476412" y="2814276"/>
            <a:ext cx="91648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sz="3200" dirty="0" err="1">
                <a:solidFill>
                  <a:srgbClr val="000000"/>
                </a:solidFill>
                <a:latin typeface="NimbusMonL-Regu"/>
              </a:rPr>
              <a:t>sz</a:t>
            </a:r>
            <a:r>
              <a:rPr lang="en-US" sz="32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sz="3200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sz="3200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en-US" sz="3200" dirty="0">
                <a:solidFill>
                  <a:srgbClr val="4071A1"/>
                </a:solidFill>
                <a:latin typeface="NimbusMonL-Regu"/>
              </a:rPr>
              <a:t>"yellow"</a:t>
            </a:r>
            <a:r>
              <a:rPr lang="en-US" sz="32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3200" dirty="0">
                <a:solidFill>
                  <a:srgbClr val="4071A1"/>
                </a:solidFill>
                <a:latin typeface="NimbusMonL-Regu"/>
              </a:rPr>
              <a:t>"red"</a:t>
            </a:r>
            <a:r>
              <a:rPr lang="en-US" sz="32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3200" dirty="0">
                <a:solidFill>
                  <a:srgbClr val="4071A1"/>
                </a:solidFill>
                <a:latin typeface="NimbusMonL-Regu"/>
              </a:rPr>
              <a:t>"purple"</a:t>
            </a:r>
            <a:r>
              <a:rPr lang="en-US" sz="32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3200" dirty="0">
                <a:solidFill>
                  <a:srgbClr val="4071A1"/>
                </a:solidFill>
                <a:latin typeface="NimbusMonL-Regu"/>
              </a:rPr>
              <a:t>"blue"</a:t>
            </a:r>
            <a:r>
              <a:rPr lang="en-US" sz="3200" dirty="0">
                <a:solidFill>
                  <a:srgbClr val="000000"/>
                </a:solidFill>
                <a:latin typeface="NimbusMonL-Regu"/>
              </a:rPr>
              <a:t>]:</a:t>
            </a:r>
          </a:p>
          <a:p>
            <a:r>
              <a:rPr lang="hu-HU" sz="11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sz="1100" dirty="0" smtClean="0">
                <a:solidFill>
                  <a:srgbClr val="000000"/>
                </a:solidFill>
                <a:latin typeface="NimbusRomNo9L-Regu"/>
              </a:rPr>
              <a:t>  </a:t>
            </a:r>
            <a:r>
              <a:rPr lang="hu-HU" sz="3200" dirty="0" err="1" smtClean="0">
                <a:solidFill>
                  <a:srgbClr val="000000"/>
                </a:solidFill>
                <a:latin typeface="NimbusMonL-Regu"/>
              </a:rPr>
              <a:t>Sanyi</a:t>
            </a:r>
            <a:r>
              <a:rPr lang="hu-HU" sz="32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3200" dirty="0" err="1" smtClean="0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sz="320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3200" dirty="0" err="1" smtClean="0">
                <a:solidFill>
                  <a:srgbClr val="000000"/>
                </a:solidFill>
                <a:latin typeface="NimbusMonL-Regu"/>
              </a:rPr>
              <a:t>sz</a:t>
            </a:r>
            <a:r>
              <a:rPr lang="hu-HU" sz="32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1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sz="1100" dirty="0" smtClean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sz="3200" dirty="0" err="1" smtClean="0">
                <a:solidFill>
                  <a:srgbClr val="000000"/>
                </a:solidFill>
                <a:latin typeface="NimbusMonL-Regu"/>
              </a:rPr>
              <a:t>Sanyi</a:t>
            </a:r>
            <a:r>
              <a:rPr lang="hu-HU" sz="32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3200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sz="320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3200" dirty="0" smtClean="0">
                <a:solidFill>
                  <a:srgbClr val="21804F"/>
                </a:solidFill>
                <a:latin typeface="NimbusMonL-Regu"/>
              </a:rPr>
              <a:t>50</a:t>
            </a:r>
            <a:r>
              <a:rPr lang="hu-HU" sz="32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1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sz="1100" dirty="0" smtClean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sz="3200" dirty="0" err="1" smtClean="0">
                <a:solidFill>
                  <a:srgbClr val="000000"/>
                </a:solidFill>
                <a:latin typeface="NimbusMonL-Regu"/>
              </a:rPr>
              <a:t>Sanyi</a:t>
            </a:r>
            <a:r>
              <a:rPr lang="hu-HU" sz="320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3200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sz="320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3200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sz="3200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4563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Helló, kis </a:t>
            </a:r>
            <a:r>
              <a:rPr lang="hu-HU" dirty="0" smtClean="0"/>
              <a:t>teknőcök</a:t>
            </a:r>
            <a:r>
              <a:rPr lang="hu-HU" dirty="0"/>
              <a:t>!</a:t>
            </a:r>
          </a:p>
        </p:txBody>
      </p:sp>
      <p:sp>
        <p:nvSpPr>
          <p:cNvPr id="5" name="Téglalap 4"/>
          <p:cNvSpPr/>
          <p:nvPr/>
        </p:nvSpPr>
        <p:spPr>
          <a:xfrm>
            <a:off x="546970" y="1440168"/>
            <a:ext cx="59008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/>
              <a:t>További </a:t>
            </a:r>
            <a:r>
              <a:rPr lang="hu-HU" sz="2400" dirty="0" smtClean="0"/>
              <a:t>teknőc </a:t>
            </a:r>
            <a:r>
              <a:rPr lang="hu-HU" sz="2400" dirty="0"/>
              <a:t>metódusok és trükkök</a:t>
            </a:r>
          </a:p>
          <a:p>
            <a:r>
              <a:rPr lang="hu-HU" sz="2400" dirty="0" smtClean="0"/>
              <a:t>- </a:t>
            </a:r>
            <a:r>
              <a:rPr lang="hu-HU" sz="2400" dirty="0" err="1" smtClean="0"/>
              <a:t>Sanyi.penup</a:t>
            </a:r>
            <a:r>
              <a:rPr lang="hu-HU" sz="2400" dirty="0"/>
              <a:t>()</a:t>
            </a:r>
          </a:p>
          <a:p>
            <a:r>
              <a:rPr lang="hu-HU" sz="2400" dirty="0" smtClean="0"/>
              <a:t>- </a:t>
            </a:r>
            <a:r>
              <a:rPr lang="hu-HU" sz="2400" dirty="0" err="1" smtClean="0"/>
              <a:t>Sanyi.forward</a:t>
            </a:r>
            <a:r>
              <a:rPr lang="hu-HU" sz="2400" dirty="0" smtClean="0"/>
              <a:t>(100</a:t>
            </a:r>
            <a:r>
              <a:rPr lang="hu-HU" sz="2400" dirty="0"/>
              <a:t>) # Ez mozgatja Sanyit, de nem húz vonalat</a:t>
            </a:r>
          </a:p>
          <a:p>
            <a:r>
              <a:rPr lang="hu-HU" sz="2400" dirty="0" smtClean="0"/>
              <a:t>- </a:t>
            </a:r>
            <a:r>
              <a:rPr lang="hu-HU" sz="2400" dirty="0" err="1" smtClean="0"/>
              <a:t>Sanyi.pendown</a:t>
            </a:r>
            <a:r>
              <a:rPr lang="hu-HU" sz="2400" dirty="0"/>
              <a:t>()</a:t>
            </a:r>
          </a:p>
          <a:p>
            <a:r>
              <a:rPr lang="hu-HU" sz="2400" dirty="0"/>
              <a:t>Minden </a:t>
            </a:r>
            <a:r>
              <a:rPr lang="hu-HU" sz="2400" dirty="0" smtClean="0"/>
              <a:t>teknőcnek </a:t>
            </a:r>
            <a:r>
              <a:rPr lang="hu-HU" sz="2400" dirty="0"/>
              <a:t>saját alakja lehet. Néhány példa: </a:t>
            </a:r>
            <a:r>
              <a:rPr lang="hu-HU" sz="2400" dirty="0" err="1"/>
              <a:t>arrow</a:t>
            </a:r>
            <a:r>
              <a:rPr lang="hu-HU" sz="2400" dirty="0"/>
              <a:t>, </a:t>
            </a:r>
            <a:r>
              <a:rPr lang="hu-HU" sz="2400" dirty="0" err="1"/>
              <a:t>blank</a:t>
            </a:r>
            <a:r>
              <a:rPr lang="hu-HU" sz="2400" dirty="0"/>
              <a:t>, </a:t>
            </a:r>
            <a:r>
              <a:rPr lang="hu-HU" sz="2400" dirty="0" err="1"/>
              <a:t>circle</a:t>
            </a:r>
            <a:r>
              <a:rPr lang="hu-HU" sz="2400" dirty="0"/>
              <a:t>, </a:t>
            </a:r>
            <a:r>
              <a:rPr lang="hu-HU" sz="2400" dirty="0" err="1"/>
              <a:t>classic</a:t>
            </a:r>
            <a:r>
              <a:rPr lang="hu-HU" sz="2400" dirty="0"/>
              <a:t>, </a:t>
            </a:r>
            <a:r>
              <a:rPr lang="hu-HU" sz="2400" dirty="0" err="1"/>
              <a:t>square</a:t>
            </a:r>
            <a:r>
              <a:rPr lang="hu-HU" sz="2400" dirty="0"/>
              <a:t>, </a:t>
            </a:r>
            <a:r>
              <a:rPr lang="hu-HU" sz="2400" dirty="0" err="1" smtClean="0"/>
              <a:t>triangle</a:t>
            </a:r>
            <a:r>
              <a:rPr lang="hu-HU" sz="2400" dirty="0" smtClean="0"/>
              <a:t>, </a:t>
            </a:r>
            <a:r>
              <a:rPr lang="hu-HU" sz="2400" dirty="0" err="1" smtClean="0"/>
              <a:t>turtle</a:t>
            </a:r>
            <a:r>
              <a:rPr lang="hu-HU" sz="2400" dirty="0"/>
              <a:t>.</a:t>
            </a:r>
          </a:p>
          <a:p>
            <a:r>
              <a:rPr lang="hu-HU" sz="2400" dirty="0" smtClean="0"/>
              <a:t>- </a:t>
            </a:r>
            <a:r>
              <a:rPr lang="hu-HU" sz="2400" dirty="0" err="1" smtClean="0"/>
              <a:t>Sanyi.shape</a:t>
            </a:r>
            <a:r>
              <a:rPr lang="hu-HU" sz="2400" dirty="0"/>
              <a:t>("</a:t>
            </a:r>
            <a:r>
              <a:rPr lang="hu-HU" sz="2400" dirty="0" err="1"/>
              <a:t>turtle</a:t>
            </a:r>
            <a:r>
              <a:rPr lang="hu-HU" sz="2400" dirty="0"/>
              <a:t>")</a:t>
            </a:r>
            <a:endParaRPr lang="hu-HU" sz="3600" dirty="0"/>
          </a:p>
        </p:txBody>
      </p:sp>
      <p:sp>
        <p:nvSpPr>
          <p:cNvPr id="7" name="Téglalap 6"/>
          <p:cNvSpPr/>
          <p:nvPr/>
        </p:nvSpPr>
        <p:spPr>
          <a:xfrm>
            <a:off x="6447773" y="1440168"/>
            <a:ext cx="623535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sz="2000" b="1" dirty="0" err="1">
                <a:solidFill>
                  <a:srgbClr val="0D85B6"/>
                </a:solidFill>
                <a:latin typeface="NimbusMonL-Bold"/>
              </a:rPr>
              <a:t>turtle</a:t>
            </a:r>
            <a:endParaRPr lang="hu-HU" sz="2000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ablak </a:t>
            </a:r>
            <a:r>
              <a:rPr lang="hu-HU" sz="20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2000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sz="2000" dirty="0" err="1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sz="2000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sz="20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shape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2000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sz="2000" dirty="0" err="1">
                <a:solidFill>
                  <a:srgbClr val="4071A1"/>
                </a:solidFill>
                <a:latin typeface="NimbusMonL-Regu"/>
              </a:rPr>
              <a:t>turtle</a:t>
            </a:r>
            <a:r>
              <a:rPr lang="hu-HU" sz="2000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2000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sz="2000" dirty="0" err="1">
                <a:solidFill>
                  <a:srgbClr val="4071A1"/>
                </a:solidFill>
                <a:latin typeface="NimbusMonL-Regu"/>
              </a:rPr>
              <a:t>blue</a:t>
            </a:r>
            <a:r>
              <a:rPr lang="hu-HU" sz="2000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penup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sz="2000" dirty="0">
                <a:solidFill>
                  <a:srgbClr val="40808F"/>
                </a:solidFill>
                <a:latin typeface="NimbusMonL-ReguObli"/>
              </a:rPr>
              <a:t># Ez új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meret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20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2000" dirty="0">
                <a:solidFill>
                  <a:srgbClr val="21804F"/>
                </a:solidFill>
                <a:latin typeface="NimbusMonL-Regu"/>
              </a:rPr>
              <a:t>20</a:t>
            </a:r>
          </a:p>
          <a:p>
            <a:r>
              <a:rPr lang="en-US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en-US" sz="2000" b="1" dirty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NimbusMonL-Regu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sz="2000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sz="2000" dirty="0">
                <a:solidFill>
                  <a:srgbClr val="007121"/>
                </a:solidFill>
                <a:latin typeface="NimbusMonL-Regu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sz="2000" dirty="0">
                <a:solidFill>
                  <a:srgbClr val="21804F"/>
                </a:solidFill>
                <a:latin typeface="NimbusMonL-Regu"/>
              </a:rPr>
              <a:t>30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stamp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sz="2000" dirty="0">
                <a:solidFill>
                  <a:srgbClr val="40808F"/>
                </a:solidFill>
                <a:latin typeface="NimbusMonL-ReguObli"/>
              </a:rPr>
              <a:t># Hagyj egy lenyomatot a vásznon!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meret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20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meret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2000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sz="2000" dirty="0">
                <a:solidFill>
                  <a:srgbClr val="21804F"/>
                </a:solidFill>
                <a:latin typeface="NimbusMonL-Regu"/>
              </a:rPr>
              <a:t>3 </a:t>
            </a:r>
            <a:r>
              <a:rPr lang="hu-HU" sz="2000" dirty="0">
                <a:solidFill>
                  <a:srgbClr val="40808F"/>
                </a:solidFill>
                <a:latin typeface="NimbusMonL-ReguObli"/>
              </a:rPr>
              <a:t># Növeld a méretet minden ismétlésnél!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meret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sz="2000" dirty="0">
                <a:solidFill>
                  <a:srgbClr val="40808F"/>
                </a:solidFill>
                <a:latin typeface="NimbusMonL-ReguObli"/>
              </a:rPr>
              <a:t># Mozgasd ...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right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2000" dirty="0">
                <a:solidFill>
                  <a:srgbClr val="21804F"/>
                </a:solidFill>
                <a:latin typeface="NimbusMonL-Regu"/>
              </a:rPr>
              <a:t>24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sz="2000" dirty="0">
                <a:solidFill>
                  <a:srgbClr val="40808F"/>
                </a:solidFill>
                <a:latin typeface="NimbusMonL-ReguObli"/>
              </a:rPr>
              <a:t># ... és </a:t>
            </a:r>
            <a:r>
              <a:rPr lang="hu-HU" sz="2000" dirty="0" err="1">
                <a:solidFill>
                  <a:srgbClr val="40808F"/>
                </a:solidFill>
                <a:latin typeface="NimbusMonL-ReguObli"/>
              </a:rPr>
              <a:t>fordítsd</a:t>
            </a:r>
            <a:r>
              <a:rPr lang="hu-HU" sz="2000" dirty="0">
                <a:solidFill>
                  <a:srgbClr val="40808F"/>
                </a:solidFill>
                <a:latin typeface="NimbusMonL-ReguObli"/>
              </a:rPr>
              <a:t> Esztit!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sz="2000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2000" dirty="0" err="1">
                <a:solidFill>
                  <a:srgbClr val="000000"/>
                </a:solidFill>
                <a:latin typeface="NimbusMonL-Regu"/>
              </a:rPr>
              <a:t>mainloop</a:t>
            </a:r>
            <a:r>
              <a:rPr lang="hu-HU" sz="2000" dirty="0">
                <a:solidFill>
                  <a:srgbClr val="000000"/>
                </a:solidFill>
                <a:latin typeface="NimbusMonL-Regu"/>
              </a:rPr>
              <a:t>()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647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Hibák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52919" y="1782064"/>
            <a:ext cx="1088616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0" i="0" u="none" strike="noStrike" baseline="0" dirty="0" smtClean="0">
                <a:latin typeface="NimbusRomNo9L-Medi"/>
              </a:rPr>
              <a:t>Szintaktikai hibák</a:t>
            </a:r>
          </a:p>
          <a:p>
            <a:r>
              <a:rPr lang="hu-HU" dirty="0">
                <a:latin typeface="NimbusRomNo9L-Regu"/>
              </a:rPr>
              <a:t>A Python csak akkor tudja végrehajtani a programot, ha az </a:t>
            </a:r>
            <a:r>
              <a:rPr lang="hu-HU" dirty="0" err="1">
                <a:latin typeface="NimbusRomNo9L-Regu"/>
              </a:rPr>
              <a:t>szintaktikailag</a:t>
            </a:r>
            <a:r>
              <a:rPr lang="hu-HU" dirty="0">
                <a:latin typeface="NimbusRomNo9L-Regu"/>
              </a:rPr>
              <a:t> helyes, azaz a formai szabályoknak eleget</a:t>
            </a:r>
          </a:p>
          <a:p>
            <a:r>
              <a:rPr lang="hu-HU" dirty="0">
                <a:latin typeface="NimbusRomNo9L-Regu"/>
              </a:rPr>
              <a:t>tesz, különben a folyamat megakad és visszatér egy hibaüzenettel. A </a:t>
            </a:r>
            <a:r>
              <a:rPr lang="hu-HU" dirty="0">
                <a:latin typeface="NimbusRomNo9L-Medi"/>
              </a:rPr>
              <a:t>szintaxis </a:t>
            </a:r>
            <a:r>
              <a:rPr lang="hu-HU" dirty="0">
                <a:latin typeface="NimbusRomNo9L-Regu"/>
              </a:rPr>
              <a:t>a program szerkezetére és annak</a:t>
            </a:r>
          </a:p>
          <a:p>
            <a:r>
              <a:rPr lang="hu-HU" dirty="0">
                <a:latin typeface="NimbusRomNo9L-Regu"/>
              </a:rPr>
              <a:t>szabályaira vonatkozik. Mint például a magyar nyelvben az, hogy a mondatoknak </a:t>
            </a:r>
            <a:r>
              <a:rPr lang="hu-HU" dirty="0" smtClean="0">
                <a:latin typeface="NimbusRomNo9L-Regu"/>
              </a:rPr>
              <a:t>nagybetűvel </a:t>
            </a:r>
            <a:r>
              <a:rPr lang="hu-HU" dirty="0">
                <a:latin typeface="NimbusRomNo9L-Regu"/>
              </a:rPr>
              <a:t>kell </a:t>
            </a:r>
            <a:r>
              <a:rPr lang="hu-HU" dirty="0" smtClean="0">
                <a:latin typeface="NimbusRomNo9L-Regu"/>
              </a:rPr>
              <a:t>kezdődniük </a:t>
            </a:r>
            <a:r>
              <a:rPr lang="hu-HU" dirty="0">
                <a:latin typeface="NimbusRomNo9L-Regu"/>
              </a:rPr>
              <a:t>és</a:t>
            </a:r>
          </a:p>
          <a:p>
            <a:r>
              <a:rPr lang="hu-HU" dirty="0">
                <a:latin typeface="NimbusRomNo9L-Regu"/>
              </a:rPr>
              <a:t>írásjellel </a:t>
            </a:r>
            <a:r>
              <a:rPr lang="hu-HU" dirty="0" smtClean="0">
                <a:latin typeface="NimbusRomNo9L-Regu"/>
              </a:rPr>
              <a:t>végződniük</a:t>
            </a:r>
            <a:r>
              <a:rPr lang="hu-HU" dirty="0">
                <a:latin typeface="NimbusRomNo9L-Regu"/>
              </a:rPr>
              <a:t>. tehát! ez a mondat </a:t>
            </a:r>
            <a:r>
              <a:rPr lang="hu-HU" dirty="0">
                <a:latin typeface="NimbusRomNo9L-Medi"/>
              </a:rPr>
              <a:t>szintaktikai hibát </a:t>
            </a:r>
            <a:r>
              <a:rPr lang="hu-HU" dirty="0">
                <a:latin typeface="NimbusRomNo9L-Regu"/>
              </a:rPr>
              <a:t>tartalmaz</a:t>
            </a:r>
          </a:p>
          <a:p>
            <a:r>
              <a:rPr lang="hu-HU" dirty="0">
                <a:latin typeface="NimbusRomNo9L-Regu"/>
              </a:rPr>
              <a:t>A legtöbb olvasó számára néhány szintaktikai hiba nem mérvadó probléma. A Python nem ennyire megbocsájtó.</a:t>
            </a:r>
          </a:p>
          <a:p>
            <a:r>
              <a:rPr lang="hu-HU" dirty="0">
                <a:latin typeface="NimbusRomNo9L-Regu"/>
              </a:rPr>
              <a:t>Ha csak egyetlen szintaktikai hiba is van a programodban, a Python egy hibaüzenetet jelenít meg és kilép, így nem</a:t>
            </a:r>
          </a:p>
          <a:p>
            <a:r>
              <a:rPr lang="hu-HU" dirty="0">
                <a:latin typeface="NimbusRomNo9L-Regu"/>
              </a:rPr>
              <a:t>tudod lefuttatni a programodat. A programozói karriered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pár hetében bizonyára sok </a:t>
            </a:r>
            <a:r>
              <a:rPr lang="hu-HU" dirty="0" smtClean="0">
                <a:latin typeface="NimbusRomNo9L-Regu"/>
              </a:rPr>
              <a:t>időt </a:t>
            </a:r>
            <a:r>
              <a:rPr lang="hu-HU" dirty="0">
                <a:latin typeface="NimbusRomNo9L-Regu"/>
              </a:rPr>
              <a:t>fogsz azzal tölteni, hogy</a:t>
            </a:r>
          </a:p>
          <a:p>
            <a:r>
              <a:rPr lang="hu-HU" dirty="0">
                <a:latin typeface="NimbusRomNo9L-Regu"/>
              </a:rPr>
              <a:t>keresed a szintaktikai hibákat. Ahogy tapasztalatot </a:t>
            </a:r>
            <a:r>
              <a:rPr lang="hu-HU" dirty="0" err="1">
                <a:latin typeface="NimbusRomNo9L-Regu"/>
              </a:rPr>
              <a:t>szerzel</a:t>
            </a:r>
            <a:r>
              <a:rPr lang="hu-HU" dirty="0">
                <a:latin typeface="NimbusRomNo9L-Regu"/>
              </a:rPr>
              <a:t>, kevesebb hibát fogsz ejteni és gyorsabban megtalálod </a:t>
            </a:r>
            <a:r>
              <a:rPr lang="hu-HU" dirty="0" smtClean="0">
                <a:latin typeface="NimbusRomNo9L-Regu"/>
              </a:rPr>
              <a:t>őket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9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Hibák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538619" y="1197620"/>
            <a:ext cx="110980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0" i="0" u="none" strike="noStrike" baseline="0" dirty="0" smtClean="0">
                <a:latin typeface="NimbusRomNo9L-Medi"/>
              </a:rPr>
              <a:t>Futási idej </a:t>
            </a:r>
            <a:r>
              <a:rPr lang="hu-HU" sz="3200" b="0" i="0" u="none" strike="noStrike" baseline="0" dirty="0" err="1" smtClean="0">
                <a:latin typeface="NimbusRomNo9L-Medi"/>
              </a:rPr>
              <a:t>űhibák</a:t>
            </a:r>
            <a:endParaRPr lang="hu-HU" sz="3200" b="0" i="0" u="none" strike="noStrike" baseline="0" dirty="0" smtClean="0">
              <a:latin typeface="NimbusRomNo9L-Medi"/>
            </a:endParaRPr>
          </a:p>
          <a:p>
            <a:r>
              <a:rPr lang="hu-HU" dirty="0">
                <a:latin typeface="NimbusRomNo9L-Regu"/>
              </a:rPr>
              <a:t>A második hibacsoport a futási </a:t>
            </a:r>
            <a:r>
              <a:rPr lang="hu-HU" dirty="0" err="1" smtClean="0">
                <a:latin typeface="NimbusRomNo9L-Regu"/>
              </a:rPr>
              <a:t>idejűhiba</a:t>
            </a:r>
            <a:r>
              <a:rPr lang="hu-HU" dirty="0">
                <a:latin typeface="NimbusRomNo9L-Regu"/>
              </a:rPr>
              <a:t>, amit azért hívunk így, mert nem jelennek meg addig, amíg nem futtatjuk a</a:t>
            </a:r>
          </a:p>
          <a:p>
            <a:r>
              <a:rPr lang="hu-HU" dirty="0">
                <a:latin typeface="NimbusRomNo9L-Regu"/>
              </a:rPr>
              <a:t>programot. Ezeket a hibákat </a:t>
            </a:r>
            <a:r>
              <a:rPr lang="hu-HU" dirty="0">
                <a:latin typeface="NimbusRomNo9L-Medi"/>
              </a:rPr>
              <a:t>kivételek </a:t>
            </a:r>
            <a:r>
              <a:rPr lang="hu-HU" dirty="0">
                <a:latin typeface="NimbusRomNo9L-Regu"/>
              </a:rPr>
              <a:t>néven is emlegetjük, mert gyakran azt jelzik valami kivételes (és rossz) dolog</a:t>
            </a:r>
          </a:p>
          <a:p>
            <a:r>
              <a:rPr lang="hu-HU" dirty="0">
                <a:latin typeface="NimbusRomNo9L-Regu"/>
              </a:rPr>
              <a:t>történt</a:t>
            </a:r>
            <a:r>
              <a:rPr lang="hu-HU" dirty="0" smtClean="0">
                <a:latin typeface="NimbusRomNo9L-Regu"/>
              </a:rPr>
              <a:t>.</a:t>
            </a:r>
          </a:p>
          <a:p>
            <a:r>
              <a:rPr lang="hu-HU" dirty="0" smtClean="0">
                <a:latin typeface="NimbusRomNo9L-Regu"/>
              </a:rPr>
              <a:t> A </a:t>
            </a:r>
            <a:r>
              <a:rPr lang="hu-HU" dirty="0">
                <a:latin typeface="NimbusRomNo9L-Regu"/>
              </a:rPr>
              <a:t>futási </a:t>
            </a:r>
            <a:r>
              <a:rPr lang="hu-HU" dirty="0" err="1" smtClean="0">
                <a:latin typeface="NimbusRomNo9L-Regu"/>
              </a:rPr>
              <a:t>idejűhibák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ritkák az olyan </a:t>
            </a:r>
            <a:r>
              <a:rPr lang="hu-HU" dirty="0" smtClean="0">
                <a:latin typeface="NimbusRomNo9L-Regu"/>
              </a:rPr>
              <a:t>egyszerűprogramokban</a:t>
            </a:r>
            <a:r>
              <a:rPr lang="hu-HU" dirty="0">
                <a:latin typeface="NimbusRomNo9L-Regu"/>
              </a:rPr>
              <a:t>, amilyeneket 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fejezetekben fogsz látni, szóval</a:t>
            </a:r>
          </a:p>
          <a:p>
            <a:r>
              <a:rPr lang="hu-HU" dirty="0">
                <a:latin typeface="NimbusRomNo9L-Regu"/>
              </a:rPr>
              <a:t>beletelik egy kis </a:t>
            </a:r>
            <a:r>
              <a:rPr lang="hu-HU" dirty="0" smtClean="0">
                <a:latin typeface="NimbusRomNo9L-Regu"/>
              </a:rPr>
              <a:t>időbe</a:t>
            </a:r>
            <a:r>
              <a:rPr lang="hu-HU" dirty="0">
                <a:latin typeface="NimbusRomNo9L-Regu"/>
              </a:rPr>
              <a:t>, míg végre összetalálkozol eggyel.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32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Hibák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588723" y="1550167"/>
            <a:ext cx="113485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0" i="0" u="none" strike="noStrike" baseline="0" dirty="0" smtClean="0">
                <a:latin typeface="NimbusRomNo9L-Medi"/>
              </a:rPr>
              <a:t>Szemantikai hibák</a:t>
            </a:r>
          </a:p>
          <a:p>
            <a:r>
              <a:rPr lang="hu-HU" dirty="0">
                <a:latin typeface="NimbusRomNo9L-Regu"/>
              </a:rPr>
              <a:t>A harmadik hibatípus a </a:t>
            </a:r>
            <a:r>
              <a:rPr lang="hu-HU" dirty="0">
                <a:latin typeface="NimbusRomNo9L-Medi"/>
              </a:rPr>
              <a:t>szemantikai hiba</a:t>
            </a:r>
            <a:r>
              <a:rPr lang="hu-HU" dirty="0">
                <a:latin typeface="NimbusRomNo9L-Regu"/>
              </a:rPr>
              <a:t>. Ha csak szemantikai hiba van a programodban, akkor az sikeresen le fog</a:t>
            </a:r>
          </a:p>
          <a:p>
            <a:r>
              <a:rPr lang="hu-HU" dirty="0">
                <a:latin typeface="NimbusRomNo9L-Regu"/>
              </a:rPr>
              <a:t>futni, abban az értelemben, hogy nem generál egyetlen hibaüzenetet sem, de nem azt fogja csinálni, amire szántad.</a:t>
            </a:r>
          </a:p>
          <a:p>
            <a:r>
              <a:rPr lang="hu-HU" dirty="0">
                <a:latin typeface="NimbusRomNo9L-Regu"/>
              </a:rPr>
              <a:t>Valami mást fog csinálni. Kimondottan azt teszi, amit mondtál neki, hogy tegyen.</a:t>
            </a:r>
          </a:p>
          <a:p>
            <a:r>
              <a:rPr lang="hu-HU" dirty="0">
                <a:latin typeface="NimbusRomNo9L-Regu"/>
              </a:rPr>
              <a:t>A probléma az, hogy a program, amit írtál nem az a program, amit írni akartál. A program jelentése (szemantikája)</a:t>
            </a:r>
          </a:p>
          <a:p>
            <a:r>
              <a:rPr lang="hu-HU" dirty="0">
                <a:latin typeface="NimbusRomNo9L-Regu"/>
              </a:rPr>
              <a:t>más. A szemantikai hibák azonosítása trükkös, mert azt követeli meg </a:t>
            </a:r>
            <a:r>
              <a:rPr lang="hu-HU" dirty="0" smtClean="0">
                <a:latin typeface="NimbusRomNo9L-Regu"/>
              </a:rPr>
              <a:t>tőled</a:t>
            </a:r>
            <a:r>
              <a:rPr lang="hu-HU" dirty="0">
                <a:latin typeface="NimbusRomNo9L-Regu"/>
              </a:rPr>
              <a:t>, hogy visszafelé dolgozz, nézd meg a</a:t>
            </a:r>
          </a:p>
          <a:p>
            <a:r>
              <a:rPr lang="hu-HU" dirty="0">
                <a:latin typeface="NimbusRomNo9L-Regu"/>
              </a:rPr>
              <a:t>program kimenetét és próbáld meg kitalálni mit és miért csinált.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2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parancsértelmező – </a:t>
            </a:r>
            <a:r>
              <a:rPr lang="hu-HU" dirty="0" err="1" smtClean="0"/>
              <a:t>PyCharm</a:t>
            </a:r>
            <a:r>
              <a:rPr lang="hu-HU" dirty="0" smtClean="0"/>
              <a:t>	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34" y="1415441"/>
            <a:ext cx="9562131" cy="240451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38" y="1415441"/>
            <a:ext cx="8887069" cy="52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4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Megjegyzések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1582341"/>
            <a:ext cx="10986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Ahogy a programok egyre nagyobbak és bonyolultabbak lesznek, nehezebb lesz </a:t>
            </a:r>
            <a:r>
              <a:rPr lang="hu-HU" dirty="0" smtClean="0">
                <a:latin typeface="NimbusRomNo9L-Regu"/>
              </a:rPr>
              <a:t>őket </a:t>
            </a:r>
            <a:r>
              <a:rPr lang="hu-HU" dirty="0">
                <a:latin typeface="NimbusRomNo9L-Regu"/>
              </a:rPr>
              <a:t>olvasni. A formális </a:t>
            </a:r>
            <a:r>
              <a:rPr lang="hu-HU" dirty="0" smtClean="0">
                <a:latin typeface="NimbusRomNo9L-Regu"/>
              </a:rPr>
              <a:t>nyelvek információsűrűsége </a:t>
            </a:r>
            <a:r>
              <a:rPr lang="hu-HU" dirty="0">
                <a:latin typeface="NimbusRomNo9L-Regu"/>
              </a:rPr>
              <a:t>nagy, így nehéz egy részt megnézni és megmondani, mit miért csinál.</a:t>
            </a:r>
          </a:p>
          <a:p>
            <a:r>
              <a:rPr lang="hu-HU" dirty="0">
                <a:latin typeface="NimbusRomNo9L-Regu"/>
              </a:rPr>
              <a:t>Emiatt jó ötlet feljegyzéseket adni a programunkhoz természetes nyelven, ami leírja, mit csinál a program.</a:t>
            </a:r>
          </a:p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RomNo9L-Medi"/>
              </a:rPr>
              <a:t>megjegyzés </a:t>
            </a:r>
            <a:r>
              <a:rPr lang="hu-HU" dirty="0">
                <a:latin typeface="NimbusRomNo9L-Regu"/>
              </a:rPr>
              <a:t>egy számítógép programban szándékosan elhelyezett szöveg kizárólag emberi olvasók számára – </a:t>
            </a:r>
            <a:r>
              <a:rPr lang="hu-HU" dirty="0" smtClean="0">
                <a:latin typeface="NimbusRomNo9L-Regu"/>
              </a:rPr>
              <a:t>a parancsértelmező </a:t>
            </a:r>
            <a:r>
              <a:rPr lang="hu-HU" dirty="0">
                <a:latin typeface="NimbusRomNo9L-Regu"/>
              </a:rPr>
              <a:t>teljes egészében kihagyja ezeket.</a:t>
            </a:r>
          </a:p>
          <a:p>
            <a:r>
              <a:rPr lang="hu-HU" dirty="0">
                <a:latin typeface="NimbusRomNo9L-Regu"/>
              </a:rPr>
              <a:t>Pythonban a </a:t>
            </a:r>
            <a:r>
              <a:rPr lang="hu-HU" dirty="0">
                <a:latin typeface="NimbusRomNo9L-ReguItal"/>
              </a:rPr>
              <a:t># </a:t>
            </a:r>
            <a:r>
              <a:rPr lang="hu-HU" dirty="0">
                <a:latin typeface="NimbusRomNo9L-Regu"/>
              </a:rPr>
              <a:t>szövegelem kezdi a megjegyzéseket. A sor további része figyelmen kívül lesz hagyva.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64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10515600" cy="5185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Értékek és </a:t>
            </a:r>
            <a:r>
              <a:rPr lang="hu-HU" dirty="0" smtClean="0"/>
              <a:t>típusok</a:t>
            </a:r>
          </a:p>
          <a:p>
            <a:pPr marL="0" indent="0">
              <a:buNone/>
            </a:pPr>
            <a:r>
              <a:rPr lang="hu-HU" dirty="0" smtClean="0"/>
              <a:t>(Egy </a:t>
            </a:r>
            <a:r>
              <a:rPr lang="hu-HU" dirty="0"/>
              <a:t>érték típusáról a </a:t>
            </a:r>
            <a:r>
              <a:rPr lang="hu-HU" dirty="0" err="1"/>
              <a:t>type</a:t>
            </a:r>
            <a:r>
              <a:rPr lang="hu-HU" dirty="0"/>
              <a:t> függvény segítségével bizonyosodhatunk meg</a:t>
            </a:r>
            <a:r>
              <a:rPr lang="hu-HU" dirty="0" smtClean="0"/>
              <a:t>.)</a:t>
            </a:r>
          </a:p>
          <a:p>
            <a:r>
              <a:rPr lang="hu-HU" dirty="0"/>
              <a:t>A Python </a:t>
            </a:r>
            <a:r>
              <a:rPr lang="hu-HU" dirty="0" err="1"/>
              <a:t>sztringek</a:t>
            </a:r>
            <a:r>
              <a:rPr lang="hu-HU" dirty="0"/>
              <a:t> állhatnak aposztrófok ('), </a:t>
            </a:r>
            <a:r>
              <a:rPr lang="hu-HU" dirty="0" smtClean="0"/>
              <a:t>idézőjelek </a:t>
            </a:r>
            <a:r>
              <a:rPr lang="hu-HU" dirty="0"/>
              <a:t>("), tripla aposztrófok </a:t>
            </a:r>
            <a:r>
              <a:rPr lang="hu-HU" dirty="0" smtClean="0"/>
              <a:t>(''') és tripla idézőjelek (""") között is.</a:t>
            </a:r>
          </a:p>
          <a:p>
            <a:r>
              <a:rPr lang="hu-HU" dirty="0"/>
              <a:t>Az </a:t>
            </a:r>
            <a:r>
              <a:rPr lang="hu-HU" dirty="0" smtClean="0"/>
              <a:t>idézőjelek </a:t>
            </a:r>
            <a:r>
              <a:rPr lang="hu-HU" dirty="0"/>
              <a:t>által közrefogott szöveg aposztrófot is tartalmazhat ("Pista bá' mondta."), az aposztrófok </a:t>
            </a:r>
            <a:r>
              <a:rPr lang="hu-HU" dirty="0" smtClean="0"/>
              <a:t>által határolt </a:t>
            </a:r>
            <a:r>
              <a:rPr lang="hu-HU" dirty="0"/>
              <a:t>szöveg pedig tartalmazhat </a:t>
            </a:r>
            <a:r>
              <a:rPr lang="hu-HU" dirty="0" smtClean="0"/>
              <a:t>idézőjelet </a:t>
            </a:r>
            <a:r>
              <a:rPr lang="hu-HU" dirty="0"/>
              <a:t>is ('"Csodás", megint elromlott!').</a:t>
            </a:r>
          </a:p>
          <a:p>
            <a:r>
              <a:rPr lang="hu-HU" dirty="0"/>
              <a:t>A tripla aposztróffal és a tripla </a:t>
            </a:r>
            <a:r>
              <a:rPr lang="hu-HU" dirty="0" smtClean="0"/>
              <a:t>idézőjellel </a:t>
            </a:r>
            <a:r>
              <a:rPr lang="hu-HU" dirty="0"/>
              <a:t>körülvett </a:t>
            </a:r>
            <a:r>
              <a:rPr lang="hu-HU" dirty="0" err="1"/>
              <a:t>sztringeket</a:t>
            </a:r>
            <a:r>
              <a:rPr lang="hu-HU" dirty="0"/>
              <a:t> egyaránt háromszorosan </a:t>
            </a:r>
            <a:r>
              <a:rPr lang="hu-HU" dirty="0" smtClean="0"/>
              <a:t>idézőjelezett </a:t>
            </a:r>
            <a:r>
              <a:rPr lang="hu-HU" dirty="0" err="1" smtClean="0"/>
              <a:t>sztringeknek</a:t>
            </a:r>
            <a:r>
              <a:rPr lang="hu-HU" dirty="0" smtClean="0"/>
              <a:t> fogjuk </a:t>
            </a:r>
            <a:r>
              <a:rPr lang="hu-HU" dirty="0"/>
              <a:t>nevezni. Az ilyen formában megadott </a:t>
            </a:r>
            <a:r>
              <a:rPr lang="hu-HU" dirty="0" err="1"/>
              <a:t>sztringek</a:t>
            </a:r>
            <a:r>
              <a:rPr lang="hu-HU" dirty="0"/>
              <a:t> tartalmazhatnak aposztrófot és </a:t>
            </a:r>
            <a:r>
              <a:rPr lang="hu-HU" dirty="0" smtClean="0"/>
              <a:t>idézőjelet is.</a:t>
            </a:r>
          </a:p>
          <a:p>
            <a:r>
              <a:rPr lang="hu-HU" dirty="0"/>
              <a:t>A háromszorosan </a:t>
            </a:r>
            <a:r>
              <a:rPr lang="hu-HU" dirty="0" smtClean="0"/>
              <a:t>idézőjelezett </a:t>
            </a:r>
            <a:r>
              <a:rPr lang="hu-HU" dirty="0"/>
              <a:t>szövegek több sort is felölelhetnek</a:t>
            </a:r>
          </a:p>
        </p:txBody>
      </p:sp>
    </p:spTree>
    <p:extLst>
      <p:ext uri="{BB962C8B-B14F-4D97-AF65-F5344CB8AC3E}">
        <p14:creationId xmlns:p14="http://schemas.microsoft.com/office/powerpoint/2010/main" val="12863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Változók, kifejezések,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0492"/>
            <a:ext cx="10515600" cy="51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Változók</a:t>
            </a:r>
          </a:p>
          <a:p>
            <a:pPr marL="0" indent="0">
              <a:buNone/>
            </a:pPr>
            <a:r>
              <a:rPr lang="hu-HU" dirty="0"/>
              <a:t>A változókhoz értékadó kifejezés segítségével rendelhetünk értéket</a:t>
            </a:r>
            <a:r>
              <a:rPr lang="hu-HU" dirty="0" smtClean="0"/>
              <a:t>:</a:t>
            </a:r>
          </a:p>
          <a:p>
            <a:r>
              <a:rPr lang="hu-HU" b="1" dirty="0"/>
              <a:t>&gt;&gt;&gt; </a:t>
            </a:r>
            <a:r>
              <a:rPr lang="hu-HU" dirty="0" err="1"/>
              <a:t>uzenet</a:t>
            </a:r>
            <a:r>
              <a:rPr lang="hu-HU" dirty="0"/>
              <a:t> = "Mi újság?"</a:t>
            </a:r>
          </a:p>
          <a:p>
            <a:r>
              <a:rPr lang="hu-HU" b="1" dirty="0"/>
              <a:t>&gt;&gt;&gt; </a:t>
            </a:r>
            <a:r>
              <a:rPr lang="hu-HU" dirty="0"/>
              <a:t>n = 17</a:t>
            </a:r>
          </a:p>
          <a:p>
            <a:r>
              <a:rPr lang="hu-HU" b="1" dirty="0"/>
              <a:t>&gt;&gt;&gt; </a:t>
            </a:r>
            <a:r>
              <a:rPr lang="hu-HU" dirty="0"/>
              <a:t>pi = 3.14159</a:t>
            </a:r>
          </a:p>
        </p:txBody>
      </p:sp>
    </p:spTree>
    <p:extLst>
      <p:ext uri="{BB962C8B-B14F-4D97-AF65-F5344CB8AC3E}">
        <p14:creationId xmlns:p14="http://schemas.microsoft.com/office/powerpoint/2010/main" val="16802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2920</Words>
  <Application>Microsoft Office PowerPoint</Application>
  <PresentationFormat>Szélesvásznú</PresentationFormat>
  <Paragraphs>239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NimbusMonL-Bold</vt:lpstr>
      <vt:lpstr>NimbusMonL-Regu</vt:lpstr>
      <vt:lpstr>NimbusMonL-ReguObli</vt:lpstr>
      <vt:lpstr>NimbusRomNo9L-Medi</vt:lpstr>
      <vt:lpstr>NimbusRomNo9L-Regu</vt:lpstr>
      <vt:lpstr>NimbusRomNo9L-ReguItal</vt:lpstr>
      <vt:lpstr>Office-téma</vt:lpstr>
      <vt:lpstr>Python alapok</vt:lpstr>
      <vt:lpstr>Mi egy program?</vt:lpstr>
      <vt:lpstr>Hibák</vt:lpstr>
      <vt:lpstr>Hibák</vt:lpstr>
      <vt:lpstr>Hibák</vt:lpstr>
      <vt:lpstr>Python parancsértelmező – PyCharm </vt:lpstr>
      <vt:lpstr>Megjegyzések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Változók, kifejezések, utasítások</vt:lpstr>
      <vt:lpstr>Helló, kis teknőcök!</vt:lpstr>
      <vt:lpstr>Helló, kis teknőcök!</vt:lpstr>
      <vt:lpstr>Helló, kis teknőcök!</vt:lpstr>
      <vt:lpstr>Helló, kis teknőcök!</vt:lpstr>
      <vt:lpstr>Helló, kis teknőcök!</vt:lpstr>
      <vt:lpstr>Helló, kis teknőcök!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alapok</dc:title>
  <dc:creator>istvan.vegh84@gmail.com</dc:creator>
  <cp:lastModifiedBy>istvan.vegh84@gmail.com</cp:lastModifiedBy>
  <cp:revision>11</cp:revision>
  <dcterms:created xsi:type="dcterms:W3CDTF">2022-10-26T07:29:26Z</dcterms:created>
  <dcterms:modified xsi:type="dcterms:W3CDTF">2022-10-26T13:38:36Z</dcterms:modified>
</cp:coreProperties>
</file>