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1C8E-2489-4511-A5A8-33498EEC46AD}" type="datetimeFigureOut">
              <a:rPr lang="hu-HU" smtClean="0"/>
              <a:t>2022. 11. 02.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5DD2-5487-4A1D-AFC4-28AEEC880E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69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1C8E-2489-4511-A5A8-33498EEC46AD}" type="datetimeFigureOut">
              <a:rPr lang="hu-HU" smtClean="0"/>
              <a:t>2022. 11. 02.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5DD2-5487-4A1D-AFC4-28AEEC880E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561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1C8E-2489-4511-A5A8-33498EEC46AD}" type="datetimeFigureOut">
              <a:rPr lang="hu-HU" smtClean="0"/>
              <a:t>2022. 11. 02.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5DD2-5487-4A1D-AFC4-28AEEC880E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306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1C8E-2489-4511-A5A8-33498EEC46AD}" type="datetimeFigureOut">
              <a:rPr lang="hu-HU" smtClean="0"/>
              <a:t>2022. 11. 02.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5DD2-5487-4A1D-AFC4-28AEEC880E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647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1C8E-2489-4511-A5A8-33498EEC46AD}" type="datetimeFigureOut">
              <a:rPr lang="hu-HU" smtClean="0"/>
              <a:t>2022. 11. 02.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5DD2-5487-4A1D-AFC4-28AEEC880E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524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1C8E-2489-4511-A5A8-33498EEC46AD}" type="datetimeFigureOut">
              <a:rPr lang="hu-HU" smtClean="0"/>
              <a:t>2022. 11. 02.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5DD2-5487-4A1D-AFC4-28AEEC880E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445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1C8E-2489-4511-A5A8-33498EEC46AD}" type="datetimeFigureOut">
              <a:rPr lang="hu-HU" smtClean="0"/>
              <a:t>2022. 11. 02.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5DD2-5487-4A1D-AFC4-28AEEC880E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411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1C8E-2489-4511-A5A8-33498EEC46AD}" type="datetimeFigureOut">
              <a:rPr lang="hu-HU" smtClean="0"/>
              <a:t>2022. 11. 02.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5DD2-5487-4A1D-AFC4-28AEEC880E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472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1C8E-2489-4511-A5A8-33498EEC46AD}" type="datetimeFigureOut">
              <a:rPr lang="hu-HU" smtClean="0"/>
              <a:t>2022. 11. 02.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5DD2-5487-4A1D-AFC4-28AEEC880E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026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1C8E-2489-4511-A5A8-33498EEC46AD}" type="datetimeFigureOut">
              <a:rPr lang="hu-HU" smtClean="0"/>
              <a:t>2022. 11. 02.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5DD2-5487-4A1D-AFC4-28AEEC880E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203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1C8E-2489-4511-A5A8-33498EEC46AD}" type="datetimeFigureOut">
              <a:rPr lang="hu-HU" smtClean="0"/>
              <a:t>2022. 11. 02.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5DD2-5487-4A1D-AFC4-28AEEC880E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53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D1C8E-2489-4511-A5A8-33498EEC46AD}" type="datetimeFigureOut">
              <a:rPr lang="hu-HU" smtClean="0"/>
              <a:t>2022. 11. 02.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D5DD2-5487-4A1D-AFC4-28AEEC880E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982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Python alapok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2.rész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111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Visszatérési értékkel </a:t>
            </a:r>
            <a:r>
              <a:rPr lang="hu-HU" dirty="0" smtClean="0"/>
              <a:t>rendelkező </a:t>
            </a:r>
            <a:r>
              <a:rPr lang="hu-HU" dirty="0"/>
              <a:t>függvények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000" y="1615128"/>
            <a:ext cx="2704563" cy="1674254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637309" y="1402773"/>
            <a:ext cx="8127691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b="1" dirty="0">
                <a:solidFill>
                  <a:srgbClr val="007121"/>
                </a:solidFill>
                <a:latin typeface="NimbusMonL-Bold"/>
              </a:rPr>
              <a:t>def </a:t>
            </a:r>
            <a:r>
              <a:rPr lang="fi-FI" dirty="0">
                <a:solidFill>
                  <a:srgbClr val="05297D"/>
                </a:solidFill>
                <a:latin typeface="NimbusMonL-Regu"/>
              </a:rPr>
              <a:t>kamatos_kamat</a:t>
            </a:r>
            <a:r>
              <a:rPr lang="fi-FI" dirty="0">
                <a:solidFill>
                  <a:srgbClr val="000000"/>
                </a:solidFill>
                <a:latin typeface="NimbusMonL-Regu"/>
              </a:rPr>
              <a:t>(c, r, m, t):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"""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A 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futamidő 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végén kapott érték számítása c befektetett összegre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	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a 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kamatos kamat képletének 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megfelelően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."""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fv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c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*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r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/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m)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**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(m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*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t)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fv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Ez az újdonság tesz a függvényt *produktív* függvénnyé.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8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Most, hogy van egy függvényünk, hívjuk is meg!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9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befektetettOsszeg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float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input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"Mekkora összeget kíván befektetni?"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))</a:t>
            </a:r>
          </a:p>
          <a:p>
            <a:r>
              <a:rPr lang="nb-NO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10 </a:t>
            </a:r>
            <a:r>
              <a:rPr lang="nb-NO" dirty="0">
                <a:solidFill>
                  <a:srgbClr val="000000"/>
                </a:solidFill>
                <a:latin typeface="NimbusMonL-Regu"/>
              </a:rPr>
              <a:t>vegOsszeg </a:t>
            </a:r>
            <a:r>
              <a:rPr lang="nb-NO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nb-NO" dirty="0">
                <a:solidFill>
                  <a:srgbClr val="000000"/>
                </a:solidFill>
                <a:latin typeface="NimbusMonL-Regu"/>
              </a:rPr>
              <a:t>kamatos_kamat(befektetettOsszeg, </a:t>
            </a:r>
            <a:r>
              <a:rPr lang="nb-NO" dirty="0">
                <a:solidFill>
                  <a:srgbClr val="21804F"/>
                </a:solidFill>
                <a:latin typeface="NimbusMonL-Regu"/>
              </a:rPr>
              <a:t>0.08</a:t>
            </a:r>
            <a:r>
              <a:rPr lang="nb-NO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nb-NO" dirty="0">
                <a:solidFill>
                  <a:srgbClr val="21804F"/>
                </a:solidFill>
                <a:latin typeface="NimbusMonL-Regu"/>
              </a:rPr>
              <a:t>12</a:t>
            </a:r>
            <a:r>
              <a:rPr lang="nb-NO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nb-NO" dirty="0">
                <a:solidFill>
                  <a:srgbClr val="21804F"/>
                </a:solidFill>
                <a:latin typeface="NimbusMonL-Regu"/>
              </a:rPr>
              <a:t>5</a:t>
            </a:r>
            <a:r>
              <a:rPr lang="nb-NO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11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"A 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futamidő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végén Önnek ennyi pénze lesz: 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vegOsszeg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491837" y="4152590"/>
            <a:ext cx="117001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latin typeface="NimbusRomNo9L-Regu"/>
              </a:rPr>
              <a:t>• </a:t>
            </a:r>
            <a:r>
              <a:rPr lang="hu-HU" dirty="0" smtClean="0">
                <a:latin typeface="NimbusRomNo9L-Regu"/>
              </a:rPr>
              <a:t>A </a:t>
            </a:r>
            <a:r>
              <a:rPr lang="hu-HU" dirty="0" err="1">
                <a:latin typeface="NimbusRomNo9L-Medi"/>
              </a:rPr>
              <a:t>return</a:t>
            </a:r>
            <a:r>
              <a:rPr lang="hu-HU" dirty="0">
                <a:latin typeface="NimbusRomNo9L-Medi"/>
              </a:rPr>
              <a:t> </a:t>
            </a:r>
            <a:r>
              <a:rPr lang="hu-HU" dirty="0">
                <a:latin typeface="NimbusRomNo9L-Regu"/>
              </a:rPr>
              <a:t>utasítást egy kifejezés követi (itt: </a:t>
            </a:r>
            <a:r>
              <a:rPr lang="hu-HU" dirty="0" err="1">
                <a:latin typeface="NimbusMonL-Regu"/>
              </a:rPr>
              <a:t>fv</a:t>
            </a:r>
            <a:r>
              <a:rPr lang="hu-HU" dirty="0">
                <a:latin typeface="NimbusRomNo9L-Regu"/>
              </a:rPr>
              <a:t>). A kifejezés kiértékelésével kapott érték mint produktum kerül</a:t>
            </a:r>
          </a:p>
          <a:p>
            <a:r>
              <a:rPr lang="hu-HU" dirty="0">
                <a:latin typeface="NimbusRomNo9L-Regu"/>
              </a:rPr>
              <a:t>vissza a hívóhoz.</a:t>
            </a:r>
          </a:p>
          <a:p>
            <a:r>
              <a:rPr lang="hu-HU" dirty="0">
                <a:latin typeface="NimbusRomNo9L-Regu"/>
              </a:rPr>
              <a:t>• A befektetni kívánt összeget a felhasználótól kérjük be az </a:t>
            </a:r>
            <a:r>
              <a:rPr lang="hu-HU" dirty="0">
                <a:latin typeface="NimbusMonL-Regu"/>
              </a:rPr>
              <a:t>input </a:t>
            </a:r>
            <a:r>
              <a:rPr lang="hu-HU" dirty="0">
                <a:latin typeface="NimbusRomNo9L-Regu"/>
              </a:rPr>
              <a:t>függvénnyel. A visszakapott érték típusa</a:t>
            </a:r>
          </a:p>
          <a:p>
            <a:r>
              <a:rPr lang="hu-HU" dirty="0" err="1">
                <a:latin typeface="NimbusRomNo9L-Regu"/>
              </a:rPr>
              <a:t>sztring</a:t>
            </a:r>
            <a:r>
              <a:rPr lang="hu-HU" dirty="0">
                <a:latin typeface="NimbusRomNo9L-Regu"/>
              </a:rPr>
              <a:t>, nekünk viszont egy számra van szükségünk. Az esetleges tizedesjegyekre is szükségünk van a pontos</a:t>
            </a:r>
          </a:p>
          <a:p>
            <a:r>
              <a:rPr lang="hu-HU" dirty="0">
                <a:latin typeface="NimbusRomNo9L-Regu"/>
              </a:rPr>
              <a:t>számításhoz, ezért a </a:t>
            </a:r>
            <a:r>
              <a:rPr lang="hu-HU" dirty="0" err="1">
                <a:latin typeface="NimbusMonL-Regu"/>
              </a:rPr>
              <a:t>float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típuskonverziós függvénnyel alakítjuk át a </a:t>
            </a:r>
            <a:r>
              <a:rPr lang="hu-HU" dirty="0" err="1">
                <a:latin typeface="NimbusRomNo9L-Regu"/>
              </a:rPr>
              <a:t>sztringet</a:t>
            </a:r>
            <a:r>
              <a:rPr lang="hu-HU" dirty="0">
                <a:latin typeface="NimbusRomNo9L-Regu"/>
              </a:rPr>
              <a:t> valós számmá.</a:t>
            </a:r>
          </a:p>
          <a:p>
            <a:r>
              <a:rPr lang="hu-HU" dirty="0">
                <a:latin typeface="NimbusRomNo9L-Regu"/>
              </a:rPr>
              <a:t>• A feladatban a kamatláb 8%, az évközi kamatozások száma 12, a </a:t>
            </a:r>
            <a:r>
              <a:rPr lang="hu-HU" dirty="0" smtClean="0">
                <a:latin typeface="NimbusRomNo9L-Regu"/>
              </a:rPr>
              <a:t>futamidő </a:t>
            </a:r>
            <a:r>
              <a:rPr lang="hu-HU" dirty="0">
                <a:latin typeface="NimbusRomNo9L-Regu"/>
              </a:rPr>
              <a:t>pedig 5 év volt. Figyeld meg, </a:t>
            </a:r>
            <a:r>
              <a:rPr lang="hu-HU" dirty="0" smtClean="0">
                <a:latin typeface="NimbusRomNo9L-Regu"/>
              </a:rPr>
              <a:t>hogyan adtuk </a:t>
            </a:r>
            <a:r>
              <a:rPr lang="hu-HU" dirty="0">
                <a:latin typeface="NimbusRomNo9L-Regu"/>
              </a:rPr>
              <a:t>meg a feladatnak </a:t>
            </a:r>
            <a:r>
              <a:rPr lang="hu-HU" dirty="0" smtClean="0">
                <a:latin typeface="NimbusRomNo9L-Regu"/>
              </a:rPr>
              <a:t>megfelelő </a:t>
            </a:r>
            <a:r>
              <a:rPr lang="hu-HU" dirty="0">
                <a:latin typeface="NimbusRomNo9L-Regu"/>
              </a:rPr>
              <a:t>argumentumokat a függvényhívásnál.</a:t>
            </a:r>
          </a:p>
          <a:p>
            <a:r>
              <a:rPr lang="hu-HU" dirty="0">
                <a:latin typeface="NimbusRomNo9L-Regu"/>
              </a:rPr>
              <a:t>• </a:t>
            </a:r>
            <a:r>
              <a:rPr lang="hu-HU" dirty="0">
                <a:latin typeface="NimbusRomNo9L-Medi"/>
              </a:rPr>
              <a:t>Ha befektetett összegként 10000 Ft-ot adunk meg (input: 10000) akkor az alábbi kimenetet kapjuk: </a:t>
            </a:r>
            <a:r>
              <a:rPr lang="hu-HU" dirty="0">
                <a:latin typeface="NimbusRomNo9L-ReguItal"/>
              </a:rPr>
              <a:t>A</a:t>
            </a:r>
          </a:p>
          <a:p>
            <a:r>
              <a:rPr lang="hu-HU" dirty="0" smtClean="0">
                <a:latin typeface="NimbusRomNo9L-ReguItal"/>
              </a:rPr>
              <a:t>futamidő </a:t>
            </a:r>
            <a:r>
              <a:rPr lang="hu-HU" dirty="0">
                <a:latin typeface="NimbusRomNo9L-ReguItal"/>
              </a:rPr>
              <a:t>végén Önnek ennyi pénze lesz: 14898.45708301605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824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Visszatérési értékkel </a:t>
            </a:r>
            <a:r>
              <a:rPr lang="hu-HU" dirty="0" smtClean="0"/>
              <a:t>rendelkező </a:t>
            </a:r>
            <a:r>
              <a:rPr lang="hu-HU" dirty="0"/>
              <a:t>függvények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000" y="1615128"/>
            <a:ext cx="2704563" cy="1674254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637309" y="1402773"/>
            <a:ext cx="8127691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b="1" dirty="0">
                <a:solidFill>
                  <a:srgbClr val="007121"/>
                </a:solidFill>
                <a:latin typeface="NimbusMonL-Bold"/>
              </a:rPr>
              <a:t>def </a:t>
            </a:r>
            <a:r>
              <a:rPr lang="fi-FI" dirty="0">
                <a:solidFill>
                  <a:srgbClr val="05297D"/>
                </a:solidFill>
                <a:latin typeface="NimbusMonL-Regu"/>
              </a:rPr>
              <a:t>kamatos_kamat</a:t>
            </a:r>
            <a:r>
              <a:rPr lang="fi-FI" dirty="0">
                <a:solidFill>
                  <a:srgbClr val="000000"/>
                </a:solidFill>
                <a:latin typeface="NimbusMonL-Regu"/>
              </a:rPr>
              <a:t>(c, r, m, t):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"""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A 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futamidő 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végén kapott érték számítása c befektetett összegre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	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a 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kamatos kamat képletének 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megfelelően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."""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fv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c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*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1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r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/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m)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**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(m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*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t)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fv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Ez az újdonság tesz a függvényt *produktív* függvénnyé.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8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Most, hogy van egy függvényünk, hívjuk is meg!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9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befektetettOsszeg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7121"/>
                </a:solidFill>
                <a:latin typeface="NimbusMonL-Regu"/>
              </a:rPr>
              <a:t>float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input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"Mekkora összeget kíván befektetni?"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))</a:t>
            </a:r>
          </a:p>
          <a:p>
            <a:r>
              <a:rPr lang="nb-NO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10 </a:t>
            </a:r>
            <a:r>
              <a:rPr lang="nb-NO" dirty="0">
                <a:solidFill>
                  <a:srgbClr val="000000"/>
                </a:solidFill>
                <a:latin typeface="NimbusMonL-Regu"/>
              </a:rPr>
              <a:t>vegOsszeg </a:t>
            </a:r>
            <a:r>
              <a:rPr lang="nb-NO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nb-NO" dirty="0">
                <a:solidFill>
                  <a:srgbClr val="000000"/>
                </a:solidFill>
                <a:latin typeface="NimbusMonL-Regu"/>
              </a:rPr>
              <a:t>kamatos_kamat(befektetettOsszeg, </a:t>
            </a:r>
            <a:r>
              <a:rPr lang="nb-NO" dirty="0">
                <a:solidFill>
                  <a:srgbClr val="21804F"/>
                </a:solidFill>
                <a:latin typeface="NimbusMonL-Regu"/>
              </a:rPr>
              <a:t>0.08</a:t>
            </a:r>
            <a:r>
              <a:rPr lang="nb-NO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nb-NO" dirty="0">
                <a:solidFill>
                  <a:srgbClr val="21804F"/>
                </a:solidFill>
                <a:latin typeface="NimbusMonL-Regu"/>
              </a:rPr>
              <a:t>12</a:t>
            </a:r>
            <a:r>
              <a:rPr lang="nb-NO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nb-NO" dirty="0">
                <a:solidFill>
                  <a:srgbClr val="21804F"/>
                </a:solidFill>
                <a:latin typeface="NimbusMonL-Regu"/>
              </a:rPr>
              <a:t>5</a:t>
            </a:r>
            <a:r>
              <a:rPr lang="nb-NO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11 </a:t>
            </a:r>
            <a:r>
              <a:rPr lang="hu-HU" dirty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"A 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futamidő 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végén Önnek ennyi pénze lesz: 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vegOsszeg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145474" y="4607157"/>
            <a:ext cx="115962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400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sz="1400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400" dirty="0">
                <a:solidFill>
                  <a:srgbClr val="05297D"/>
                </a:solidFill>
                <a:latin typeface="NimbusMonL-Regu"/>
              </a:rPr>
              <a:t>kamatos_kamat_v2</a:t>
            </a:r>
            <a:r>
              <a:rPr lang="hu-HU" sz="1400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400" dirty="0" err="1">
                <a:solidFill>
                  <a:srgbClr val="000000"/>
                </a:solidFill>
                <a:latin typeface="NimbusMonL-Regu"/>
              </a:rPr>
              <a:t>befektetettOsszeg</a:t>
            </a:r>
            <a:r>
              <a:rPr lang="hu-HU" sz="14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sz="1400" dirty="0" err="1">
                <a:solidFill>
                  <a:srgbClr val="000000"/>
                </a:solidFill>
                <a:latin typeface="NimbusMonL-Regu"/>
              </a:rPr>
              <a:t>nevlegesKamatlab</a:t>
            </a:r>
            <a:r>
              <a:rPr lang="hu-HU" sz="1400" dirty="0">
                <a:solidFill>
                  <a:srgbClr val="000000"/>
                </a:solidFill>
                <a:latin typeface="NimbusMonL-Regu"/>
              </a:rPr>
              <a:t>,</a:t>
            </a:r>
          </a:p>
          <a:p>
            <a:r>
              <a:rPr lang="hu-HU" sz="6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sz="1400" dirty="0" err="1" smtClean="0">
                <a:solidFill>
                  <a:srgbClr val="000000"/>
                </a:solidFill>
                <a:latin typeface="NimbusMonL-Regu"/>
              </a:rPr>
              <a:t>evkoziKamatozasokSzama</a:t>
            </a:r>
            <a:r>
              <a:rPr lang="hu-HU" sz="14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sz="1400" dirty="0" err="1">
                <a:solidFill>
                  <a:srgbClr val="000000"/>
                </a:solidFill>
                <a:latin typeface="NimbusMonL-Regu"/>
              </a:rPr>
              <a:t>evekSzama</a:t>
            </a:r>
            <a:r>
              <a:rPr lang="hu-HU" sz="1400" dirty="0">
                <a:solidFill>
                  <a:srgbClr val="000000"/>
                </a:solidFill>
                <a:latin typeface="NimbusMonL-Regu"/>
              </a:rPr>
              <a:t>):</a:t>
            </a:r>
          </a:p>
          <a:p>
            <a:r>
              <a:rPr lang="hu-HU" sz="6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	</a:t>
            </a:r>
            <a:r>
              <a:rPr lang="hu-HU" sz="1400" dirty="0" err="1" smtClean="0">
                <a:solidFill>
                  <a:srgbClr val="000000"/>
                </a:solidFill>
                <a:latin typeface="NimbusMonL-Regu"/>
              </a:rPr>
              <a:t>vegOsszeg</a:t>
            </a:r>
            <a:r>
              <a:rPr lang="hu-HU" sz="1400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400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400" dirty="0" err="1">
                <a:solidFill>
                  <a:srgbClr val="000000"/>
                </a:solidFill>
                <a:latin typeface="NimbusMonL-Regu"/>
              </a:rPr>
              <a:t>befektetettOsszeg</a:t>
            </a:r>
            <a:r>
              <a:rPr lang="hu-HU" sz="1400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400" dirty="0">
                <a:solidFill>
                  <a:srgbClr val="666666"/>
                </a:solidFill>
                <a:latin typeface="NimbusMonL-Regu"/>
              </a:rPr>
              <a:t>* </a:t>
            </a:r>
            <a:r>
              <a:rPr lang="hu-HU" sz="1400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400" dirty="0">
                <a:solidFill>
                  <a:srgbClr val="21804F"/>
                </a:solidFill>
                <a:latin typeface="NimbusMonL-Regu"/>
              </a:rPr>
              <a:t>1 </a:t>
            </a:r>
            <a:r>
              <a:rPr lang="hu-HU" sz="1400" dirty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hu-HU" sz="1400" dirty="0" err="1">
                <a:solidFill>
                  <a:srgbClr val="000000"/>
                </a:solidFill>
                <a:latin typeface="NimbusMonL-Regu"/>
              </a:rPr>
              <a:t>nevlegesKamatlab</a:t>
            </a:r>
            <a:r>
              <a:rPr lang="hu-HU" sz="1400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400" dirty="0" smtClean="0">
                <a:solidFill>
                  <a:srgbClr val="666666"/>
                </a:solidFill>
                <a:latin typeface="NimbusMonL-Regu"/>
              </a:rPr>
              <a:t>/ </a:t>
            </a:r>
            <a:r>
              <a:rPr lang="hu-HU" sz="1400" dirty="0" err="1" smtClean="0">
                <a:solidFill>
                  <a:srgbClr val="000000"/>
                </a:solidFill>
                <a:latin typeface="NimbusMonL-Regu"/>
              </a:rPr>
              <a:t>evkoziKamatozasokSzama</a:t>
            </a:r>
            <a:r>
              <a:rPr lang="hu-HU" sz="1400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sz="1400" dirty="0" smtClean="0">
                <a:solidFill>
                  <a:srgbClr val="666666"/>
                </a:solidFill>
                <a:latin typeface="NimbusMonL-Regu"/>
              </a:rPr>
              <a:t>** </a:t>
            </a:r>
            <a:r>
              <a:rPr lang="hu-HU" sz="1400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400" dirty="0" err="1">
                <a:solidFill>
                  <a:srgbClr val="000000"/>
                </a:solidFill>
                <a:latin typeface="NimbusMonL-Regu"/>
              </a:rPr>
              <a:t>evkoziKamatozasokSzama</a:t>
            </a:r>
            <a:r>
              <a:rPr lang="hu-HU" sz="1400" dirty="0">
                <a:solidFill>
                  <a:srgbClr val="666666"/>
                </a:solidFill>
                <a:latin typeface="NimbusMonL-Regu"/>
              </a:rPr>
              <a:t>*</a:t>
            </a:r>
            <a:r>
              <a:rPr lang="hu-HU" sz="1400" dirty="0" err="1">
                <a:solidFill>
                  <a:srgbClr val="000000"/>
                </a:solidFill>
                <a:latin typeface="NimbusMonL-Regu"/>
              </a:rPr>
              <a:t>evekSzama</a:t>
            </a:r>
            <a:r>
              <a:rPr lang="hu-HU" sz="1400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6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	</a:t>
            </a:r>
            <a:r>
              <a:rPr lang="hu-HU" sz="1400" b="1" dirty="0" err="1" smtClean="0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sz="1400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400" dirty="0" err="1">
                <a:solidFill>
                  <a:srgbClr val="000000"/>
                </a:solidFill>
                <a:latin typeface="NimbusMonL-Regu"/>
              </a:rPr>
              <a:t>vegOsszeg</a:t>
            </a:r>
            <a:endParaRPr lang="hu-HU" sz="1400" dirty="0">
              <a:solidFill>
                <a:srgbClr val="000000"/>
              </a:solidFill>
              <a:latin typeface="NimbusMonL-Regu"/>
            </a:endParaRPr>
          </a:p>
          <a:p>
            <a:r>
              <a:rPr lang="hu-HU" sz="6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</a:t>
            </a:r>
          </a:p>
          <a:p>
            <a:r>
              <a:rPr lang="hu-HU" sz="6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 </a:t>
            </a:r>
            <a:r>
              <a:rPr lang="hu-HU" sz="1400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sz="1400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400" dirty="0">
                <a:solidFill>
                  <a:srgbClr val="05297D"/>
                </a:solidFill>
                <a:latin typeface="NimbusMonL-Regu"/>
              </a:rPr>
              <a:t>kamatos_kamat_v3</a:t>
            </a:r>
            <a:r>
              <a:rPr lang="hu-HU" sz="1400" dirty="0">
                <a:solidFill>
                  <a:srgbClr val="000000"/>
                </a:solidFill>
                <a:latin typeface="NimbusMonL-Regu"/>
              </a:rPr>
              <a:t>(betet, kamat, </a:t>
            </a:r>
            <a:r>
              <a:rPr lang="hu-HU" sz="1400" dirty="0" err="1">
                <a:solidFill>
                  <a:srgbClr val="000000"/>
                </a:solidFill>
                <a:latin typeface="NimbusMonL-Regu"/>
              </a:rPr>
              <a:t>evkozi</a:t>
            </a:r>
            <a:r>
              <a:rPr lang="hu-HU" sz="1400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sz="1400" dirty="0" err="1">
                <a:solidFill>
                  <a:srgbClr val="000000"/>
                </a:solidFill>
                <a:latin typeface="NimbusMonL-Regu"/>
              </a:rPr>
              <a:t>evek</a:t>
            </a:r>
            <a:r>
              <a:rPr lang="hu-HU" sz="1400" dirty="0">
                <a:solidFill>
                  <a:srgbClr val="000000"/>
                </a:solidFill>
                <a:latin typeface="NimbusMonL-Regu"/>
              </a:rPr>
              <a:t>):</a:t>
            </a:r>
          </a:p>
          <a:p>
            <a:r>
              <a:rPr lang="hu-HU" sz="6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8 	</a:t>
            </a:r>
            <a:r>
              <a:rPr lang="hu-HU" sz="1400" dirty="0" err="1" smtClean="0">
                <a:solidFill>
                  <a:srgbClr val="000000"/>
                </a:solidFill>
                <a:latin typeface="NimbusMonL-Regu"/>
              </a:rPr>
              <a:t>vo</a:t>
            </a:r>
            <a:r>
              <a:rPr lang="hu-HU" sz="1400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400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400" dirty="0">
                <a:solidFill>
                  <a:srgbClr val="000000"/>
                </a:solidFill>
                <a:latin typeface="NimbusMonL-Regu"/>
              </a:rPr>
              <a:t>betet </a:t>
            </a:r>
            <a:r>
              <a:rPr lang="hu-HU" sz="1400" dirty="0">
                <a:solidFill>
                  <a:srgbClr val="666666"/>
                </a:solidFill>
                <a:latin typeface="NimbusMonL-Regu"/>
              </a:rPr>
              <a:t>* </a:t>
            </a:r>
            <a:r>
              <a:rPr lang="hu-HU" sz="1400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400" dirty="0">
                <a:solidFill>
                  <a:srgbClr val="21804F"/>
                </a:solidFill>
                <a:latin typeface="NimbusMonL-Regu"/>
              </a:rPr>
              <a:t>1 </a:t>
            </a:r>
            <a:r>
              <a:rPr lang="hu-HU" sz="1400" dirty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hu-HU" sz="1400" dirty="0">
                <a:solidFill>
                  <a:srgbClr val="000000"/>
                </a:solidFill>
                <a:latin typeface="NimbusMonL-Regu"/>
              </a:rPr>
              <a:t>kamat</a:t>
            </a:r>
            <a:r>
              <a:rPr lang="hu-HU" sz="1400" dirty="0">
                <a:solidFill>
                  <a:srgbClr val="666666"/>
                </a:solidFill>
                <a:latin typeface="NimbusMonL-Regu"/>
              </a:rPr>
              <a:t>/</a:t>
            </a:r>
            <a:r>
              <a:rPr lang="hu-HU" sz="1400" dirty="0" err="1">
                <a:solidFill>
                  <a:srgbClr val="000000"/>
                </a:solidFill>
                <a:latin typeface="NimbusMonL-Regu"/>
              </a:rPr>
              <a:t>evkozi</a:t>
            </a:r>
            <a:r>
              <a:rPr lang="hu-HU" sz="1400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sz="1400" dirty="0">
                <a:solidFill>
                  <a:srgbClr val="666666"/>
                </a:solidFill>
                <a:latin typeface="NimbusMonL-Regu"/>
              </a:rPr>
              <a:t>** </a:t>
            </a:r>
            <a:r>
              <a:rPr lang="hu-HU" sz="1400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400" dirty="0" err="1">
                <a:solidFill>
                  <a:srgbClr val="000000"/>
                </a:solidFill>
                <a:latin typeface="NimbusMonL-Regu"/>
              </a:rPr>
              <a:t>evkozi</a:t>
            </a:r>
            <a:r>
              <a:rPr lang="hu-HU" sz="1400" dirty="0">
                <a:solidFill>
                  <a:srgbClr val="666666"/>
                </a:solidFill>
                <a:latin typeface="NimbusMonL-Regu"/>
              </a:rPr>
              <a:t>*</a:t>
            </a:r>
            <a:r>
              <a:rPr lang="hu-HU" sz="1400" dirty="0" err="1">
                <a:solidFill>
                  <a:srgbClr val="000000"/>
                </a:solidFill>
                <a:latin typeface="NimbusMonL-Regu"/>
              </a:rPr>
              <a:t>evek</a:t>
            </a:r>
            <a:r>
              <a:rPr lang="hu-HU" sz="1400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6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9 	</a:t>
            </a:r>
            <a:r>
              <a:rPr lang="hu-HU" sz="1400" b="1" dirty="0" err="1" smtClean="0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sz="1400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400" dirty="0" err="1">
                <a:solidFill>
                  <a:srgbClr val="000000"/>
                </a:solidFill>
                <a:latin typeface="NimbusMonL-Regu"/>
              </a:rPr>
              <a:t>vo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1598745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változók és a paraméterek lokálisak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436418" y="1510532"/>
            <a:ext cx="11492345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 függvényeken belül létrehozott </a:t>
            </a:r>
            <a:r>
              <a:rPr lang="hu-HU" dirty="0">
                <a:solidFill>
                  <a:srgbClr val="000000"/>
                </a:solidFill>
                <a:latin typeface="NimbusRomNo9L-Medi"/>
              </a:rPr>
              <a:t>lokális változók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csak a tartalmazó függvény belsejében léteznek, azokon kívül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nem használhatóak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. Példaként nézzük meg újra a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kamatos_kamat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függvényt.</a:t>
            </a:r>
          </a:p>
          <a:p>
            <a:r>
              <a:rPr lang="fi-FI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fi-FI" sz="1600" b="1" i="0" u="none" strike="noStrike" baseline="0" dirty="0" smtClean="0">
                <a:solidFill>
                  <a:srgbClr val="007121"/>
                </a:solidFill>
                <a:latin typeface="NimbusMonL-Bold"/>
              </a:rPr>
              <a:t>def </a:t>
            </a:r>
            <a:r>
              <a:rPr lang="fi-FI" sz="1600" b="0" i="0" u="none" strike="noStrike" baseline="0" dirty="0" smtClean="0">
                <a:solidFill>
                  <a:srgbClr val="05297D"/>
                </a:solidFill>
                <a:latin typeface="NimbusMonL-Regu"/>
              </a:rPr>
              <a:t>kamatos_kamat</a:t>
            </a:r>
            <a:r>
              <a:rPr lang="fi-FI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(c, r, m, t):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sz="1600" b="0" i="0" u="none" strike="noStrike" baseline="0" dirty="0" err="1" smtClean="0">
                <a:solidFill>
                  <a:srgbClr val="000000"/>
                </a:solidFill>
                <a:latin typeface="NimbusMonL-Regu"/>
              </a:rPr>
              <a:t>fv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c 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* 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1 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r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/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m) 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** 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(m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*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t)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	</a:t>
            </a:r>
            <a:r>
              <a:rPr lang="hu-HU" sz="1600" b="1" i="0" u="none" strike="noStrike" baseline="0" dirty="0" err="1" smtClean="0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sz="1600" b="1" i="0" u="none" strike="noStrike" baseline="0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sz="1600" b="0" i="0" u="none" strike="noStrike" baseline="0" dirty="0" err="1" smtClean="0">
                <a:solidFill>
                  <a:srgbClr val="000000"/>
                </a:solidFill>
                <a:latin typeface="NimbusMonL-Regu"/>
              </a:rPr>
              <a:t>fv</a:t>
            </a:r>
            <a:endParaRPr lang="hu-HU" sz="1600" b="0" i="0" u="none" strike="noStrike" baseline="0" dirty="0" smtClean="0">
              <a:solidFill>
                <a:srgbClr val="000000"/>
              </a:solidFill>
              <a:latin typeface="NimbusMonL-Regu"/>
            </a:endParaRP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Ha megpróbáljuk az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fv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-t a függvényen kívül használni, hibaüzenetet kapunk.</a:t>
            </a:r>
          </a:p>
          <a:p>
            <a:r>
              <a:rPr lang="hu-HU" sz="1600" b="0" i="0" u="none" strike="noStrike" baseline="0" dirty="0" smtClean="0">
                <a:solidFill>
                  <a:srgbClr val="007121"/>
                </a:solidFill>
                <a:latin typeface="NimbusMonL-Regu"/>
              </a:rPr>
              <a:t>print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600" b="0" i="0" u="none" strike="noStrike" baseline="0" dirty="0" err="1" smtClean="0">
                <a:solidFill>
                  <a:srgbClr val="000000"/>
                </a:solidFill>
                <a:latin typeface="NimbusMonL-Regu"/>
              </a:rPr>
              <a:t>fv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en-US" sz="1600" b="0" i="0" u="none" strike="noStrike" baseline="0" dirty="0" err="1" smtClean="0">
                <a:solidFill>
                  <a:srgbClr val="007121"/>
                </a:solidFill>
                <a:latin typeface="NimbusMonL-Regu"/>
              </a:rPr>
              <a:t>NameError</a:t>
            </a:r>
            <a:r>
              <a:rPr lang="en-US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: name </a:t>
            </a:r>
            <a:r>
              <a:rPr lang="en-US" sz="1600" b="0" i="0" u="none" strike="noStrike" baseline="0" dirty="0" smtClean="0">
                <a:solidFill>
                  <a:srgbClr val="4071A1"/>
                </a:solidFill>
                <a:latin typeface="NimbusMonL-Regu"/>
              </a:rPr>
              <a:t>'</a:t>
            </a:r>
            <a:r>
              <a:rPr lang="en-US" sz="1600" b="0" i="0" u="none" strike="noStrike" baseline="0" dirty="0" err="1" smtClean="0">
                <a:solidFill>
                  <a:srgbClr val="4071A1"/>
                </a:solidFill>
                <a:latin typeface="NimbusMonL-Regu"/>
              </a:rPr>
              <a:t>fv</a:t>
            </a:r>
            <a:r>
              <a:rPr lang="en-US" sz="1600" b="0" i="0" u="none" strike="noStrike" baseline="0" dirty="0" smtClean="0">
                <a:solidFill>
                  <a:srgbClr val="4071A1"/>
                </a:solidFill>
                <a:latin typeface="NimbusMonL-Regu"/>
              </a:rPr>
              <a:t>' </a:t>
            </a:r>
            <a:r>
              <a:rPr lang="en-US" sz="1600" b="1" i="0" u="none" strike="noStrike" baseline="0" dirty="0" smtClean="0">
                <a:solidFill>
                  <a:srgbClr val="007121"/>
                </a:solidFill>
                <a:latin typeface="NimbusMonL-Bold"/>
              </a:rPr>
              <a:t>is not </a:t>
            </a:r>
            <a:r>
              <a:rPr lang="en-US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defined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Az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fv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nevű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változó a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kamatos_kamat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lokális változója, a függvényen kívül nem látható.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Ráadásul az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fv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csak a függvény végrehajtása alatt létezik, ez az </a:t>
            </a:r>
            <a:r>
              <a:rPr lang="hu-HU" dirty="0">
                <a:solidFill>
                  <a:srgbClr val="000000"/>
                </a:solidFill>
                <a:latin typeface="NimbusRomNo9L-Medi"/>
              </a:rPr>
              <a:t>élettartama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. Amint egy függvény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működése befejeződik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, a lokális változói megsemmisülnek.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1667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>
                <a:latin typeface="NimbusRomNo9L-Medi"/>
              </a:rPr>
              <a:t>Teknőc </a:t>
            </a:r>
            <a:r>
              <a:rPr lang="hu-HU" dirty="0">
                <a:latin typeface="NimbusRomNo9L-Medi"/>
              </a:rPr>
              <a:t>revízió</a:t>
            </a:r>
            <a:br>
              <a:rPr lang="hu-HU" dirty="0">
                <a:latin typeface="NimbusRomNo9L-Medi"/>
              </a:rPr>
            </a:br>
            <a:endParaRPr lang="hu-HU" dirty="0"/>
          </a:p>
        </p:txBody>
      </p:sp>
      <p:sp>
        <p:nvSpPr>
          <p:cNvPr id="2" name="Téglalap 1"/>
          <p:cNvSpPr/>
          <p:nvPr/>
        </p:nvSpPr>
        <p:spPr>
          <a:xfrm>
            <a:off x="623455" y="1214570"/>
            <a:ext cx="114819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latin typeface="NimbusRomNo9L-Regu"/>
              </a:rPr>
              <a:t>Most</a:t>
            </a:r>
            <a:r>
              <a:rPr lang="hu-HU" dirty="0">
                <a:latin typeface="NimbusRomNo9L-Regu"/>
              </a:rPr>
              <a:t>, hogy már ismerjük a produktív függvényeket is, átalakíthatjuk a korábbi programjainkat úgy, hogy azok </a:t>
            </a:r>
            <a:r>
              <a:rPr lang="hu-HU" dirty="0" smtClean="0">
                <a:latin typeface="NimbusRomNo9L-Regu"/>
              </a:rPr>
              <a:t>jobban illeszkedjenek </a:t>
            </a:r>
            <a:r>
              <a:rPr lang="hu-HU" dirty="0">
                <a:latin typeface="NimbusRomNo9L-Regu"/>
              </a:rPr>
              <a:t>meghatározható részfeladatokhoz. Az </a:t>
            </a:r>
            <a:r>
              <a:rPr lang="hu-HU" dirty="0" err="1">
                <a:latin typeface="NimbusRomNo9L-Regu"/>
              </a:rPr>
              <a:t>újraszervezés</a:t>
            </a:r>
            <a:r>
              <a:rPr lang="hu-HU" dirty="0">
                <a:latin typeface="NimbusRomNo9L-Regu"/>
              </a:rPr>
              <a:t> folyamatát nevezzük a kód </a:t>
            </a:r>
            <a:r>
              <a:rPr lang="hu-HU" b="1" dirty="0" err="1">
                <a:latin typeface="NimbusRomNo9L-Medi"/>
              </a:rPr>
              <a:t>refaktorálásának</a:t>
            </a:r>
            <a:r>
              <a:rPr lang="hu-HU" dirty="0">
                <a:latin typeface="NimbusRomNo9L-Regu"/>
              </a:rPr>
              <a:t>.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623455" y="2137900"/>
            <a:ext cx="111598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Két feladat mindig </a:t>
            </a:r>
            <a:r>
              <a:rPr lang="hu-HU" dirty="0" smtClean="0">
                <a:latin typeface="NimbusRomNo9L-Regu"/>
              </a:rPr>
              <a:t>elő </a:t>
            </a:r>
            <a:r>
              <a:rPr lang="hu-HU" dirty="0">
                <a:latin typeface="NimbusRomNo9L-Regu"/>
              </a:rPr>
              <a:t>fog kerülni, amikor </a:t>
            </a:r>
            <a:r>
              <a:rPr lang="hu-HU" dirty="0" smtClean="0">
                <a:latin typeface="NimbusRomNo9L-Regu"/>
              </a:rPr>
              <a:t>teknőcökkel </a:t>
            </a:r>
            <a:r>
              <a:rPr lang="hu-HU" dirty="0">
                <a:latin typeface="NimbusRomNo9L-Regu"/>
              </a:rPr>
              <a:t>dolgozunk: ablakot kell készítenünk a </a:t>
            </a:r>
            <a:r>
              <a:rPr lang="hu-HU" dirty="0" smtClean="0">
                <a:latin typeface="NimbusRomNo9L-Regu"/>
              </a:rPr>
              <a:t>teknőcök számára, és </a:t>
            </a:r>
            <a:r>
              <a:rPr lang="hu-HU" dirty="0">
                <a:latin typeface="NimbusRomNo9L-Regu"/>
              </a:rPr>
              <a:t>létre kell hozni egy vagy több </a:t>
            </a:r>
            <a:r>
              <a:rPr lang="hu-HU" dirty="0" smtClean="0">
                <a:latin typeface="NimbusRomNo9L-Regu"/>
              </a:rPr>
              <a:t>teknőcöt</a:t>
            </a:r>
            <a:r>
              <a:rPr lang="hu-HU" dirty="0">
                <a:latin typeface="NimbusRomNo9L-Regu"/>
              </a:rPr>
              <a:t>. Írhatnánk is két függvényt, melyek a </a:t>
            </a:r>
            <a:r>
              <a:rPr lang="hu-HU" dirty="0" smtClean="0">
                <a:latin typeface="NimbusRomNo9L-Regu"/>
              </a:rPr>
              <a:t>későbbiekben egyszerűbbé teszik ezeknek </a:t>
            </a:r>
            <a:r>
              <a:rPr lang="hu-HU" dirty="0">
                <a:latin typeface="NimbusRomNo9L-Regu"/>
              </a:rPr>
              <a:t>a lépéseknek a megvalósítását.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818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>
                <a:latin typeface="NimbusRomNo9L-Medi"/>
              </a:rPr>
              <a:t>Teknőc </a:t>
            </a:r>
            <a:r>
              <a:rPr lang="hu-HU" dirty="0">
                <a:latin typeface="NimbusRomNo9L-Medi"/>
              </a:rPr>
              <a:t>revízió</a:t>
            </a:r>
            <a:br>
              <a:rPr lang="hu-HU" dirty="0">
                <a:latin typeface="NimbusRomNo9L-Medi"/>
              </a:rPr>
            </a:b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167986" y="1367844"/>
            <a:ext cx="5443105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5297D"/>
                </a:solidFill>
                <a:latin typeface="NimbusMonL-Regu"/>
              </a:rPr>
              <a:t>ablak_keszites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szin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ablaknev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 	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"""Egy 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ablak elkészítése, és a háttérszín, 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	valamint 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az 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ablaknév beállítása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.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	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Visszatérési 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érték: az új ablak.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	 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"""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	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a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Screen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a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bgcolor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szin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8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a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title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ablaknev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9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a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10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11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12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611091" y="2370213"/>
            <a:ext cx="6096000" cy="42165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 smtClean="0">
                <a:solidFill>
                  <a:srgbClr val="05297D"/>
                </a:solidFill>
                <a:latin typeface="NimbusMonL-Regu"/>
              </a:rPr>
              <a:t>teknoc_keszites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szin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tm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13 	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"""Létrehoz egy teknőcöt, és beállítja az általa 	használt toll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15 	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színét és méretét.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16 	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Visszatérési érték: az új teknőc.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17 	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"""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18 	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t </a:t>
            </a:r>
            <a:r>
              <a:rPr lang="hu-HU" dirty="0" smtClean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19	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color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szin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20	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pensize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tm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21 	</a:t>
            </a:r>
            <a:r>
              <a:rPr lang="hu-HU" b="1" dirty="0" err="1" smtClean="0">
                <a:solidFill>
                  <a:srgbClr val="007121"/>
                </a:solidFill>
                <a:latin typeface="NimbusMonL-Bold"/>
              </a:rPr>
              <a:t>return</a:t>
            </a:r>
            <a:r>
              <a:rPr lang="hu-HU" b="1" dirty="0" smtClean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t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22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23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24 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a </a:t>
            </a:r>
            <a:r>
              <a:rPr lang="hu-HU" dirty="0" smtClean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ablak_keszites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 smtClean="0">
                <a:solidFill>
                  <a:srgbClr val="4071A1"/>
                </a:solidFill>
                <a:latin typeface="NimbusMonL-Regu"/>
              </a:rPr>
              <a:t>lightgreen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"Eszti és Sanyi táncol"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25 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Eszti </a:t>
            </a:r>
            <a:r>
              <a:rPr lang="hu-HU" dirty="0" smtClean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teknoc_keszites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 smtClean="0">
                <a:solidFill>
                  <a:srgbClr val="4071A1"/>
                </a:solidFill>
                <a:latin typeface="NimbusMonL-Regu"/>
              </a:rPr>
              <a:t>hotpink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5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26 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Sanyi </a:t>
            </a:r>
            <a:r>
              <a:rPr lang="hu-HU" dirty="0" smtClean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teknoc_keszites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 smtClean="0">
                <a:solidFill>
                  <a:srgbClr val="4071A1"/>
                </a:solidFill>
                <a:latin typeface="NimbusMonL-Regu"/>
              </a:rPr>
              <a:t>black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1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27 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David </a:t>
            </a:r>
            <a:r>
              <a:rPr lang="hu-HU" dirty="0" smtClean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teknoc_keszites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 smtClean="0">
                <a:solidFill>
                  <a:srgbClr val="4071A1"/>
                </a:solidFill>
                <a:latin typeface="NimbusMonL-Regu"/>
              </a:rPr>
              <a:t>yellow</a:t>
            </a:r>
            <a:r>
              <a:rPr lang="hu-HU" dirty="0" smtClean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2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167986" y="4677922"/>
            <a:ext cx="48092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Az </a:t>
            </a:r>
            <a:r>
              <a:rPr lang="hu-HU" dirty="0" err="1">
                <a:latin typeface="NimbusRomNo9L-Regu"/>
              </a:rPr>
              <a:t>újraszervezés</a:t>
            </a:r>
            <a:r>
              <a:rPr lang="hu-HU" dirty="0">
                <a:latin typeface="NimbusRomNo9L-Regu"/>
              </a:rPr>
              <a:t> titka abban áll, hogy </a:t>
            </a:r>
            <a:r>
              <a:rPr lang="hu-HU" dirty="0" smtClean="0">
                <a:latin typeface="NimbusRomNo9L-Regu"/>
              </a:rPr>
              <a:t>előre </a:t>
            </a:r>
            <a:r>
              <a:rPr lang="hu-HU" dirty="0">
                <a:latin typeface="NimbusRomNo9L-Regu"/>
              </a:rPr>
              <a:t>kitaláljuk, hogy melyek azok a dolgok, amiket szinte minden </a:t>
            </a:r>
            <a:r>
              <a:rPr lang="hu-HU" dirty="0" smtClean="0">
                <a:latin typeface="NimbusRomNo9L-Regu"/>
              </a:rPr>
              <a:t>függvényhívás alkalmával </a:t>
            </a:r>
            <a:r>
              <a:rPr lang="hu-HU" dirty="0">
                <a:latin typeface="NimbusRomNo9L-Regu"/>
              </a:rPr>
              <a:t>meg szeretnénk majd változtatni, ugyanis ezek lesznek a függvényünk paraméterei, </a:t>
            </a:r>
            <a:r>
              <a:rPr lang="hu-HU" dirty="0" smtClean="0">
                <a:latin typeface="NimbusRomNo9L-Regu"/>
              </a:rPr>
              <a:t>megváltoztatható kódrészletei</a:t>
            </a:r>
            <a:r>
              <a:rPr lang="hu-HU" dirty="0">
                <a:latin typeface="NimbusRomNo9L-Regu"/>
              </a:rPr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76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04355" y="1472334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hu-HU" sz="2000" dirty="0" smtClean="0"/>
              <a:t>Készíts </a:t>
            </a:r>
            <a:r>
              <a:rPr lang="hu-HU" sz="2000" dirty="0"/>
              <a:t>egy </a:t>
            </a:r>
            <a:r>
              <a:rPr lang="hu-HU" sz="2000" dirty="0" err="1"/>
              <a:t>void</a:t>
            </a:r>
            <a:r>
              <a:rPr lang="hu-HU" sz="2000" dirty="0"/>
              <a:t> függvényt, mely egy négyzetet rajzol. Használd fel egy olyan program elkészítéséhez, mely </a:t>
            </a:r>
            <a:r>
              <a:rPr lang="hu-HU" sz="2000" dirty="0" smtClean="0"/>
              <a:t>az alábbi </a:t>
            </a:r>
            <a:r>
              <a:rPr lang="hu-HU" sz="2000" dirty="0"/>
              <a:t>ábrát hozza létre. Minden egyes négyzet legyen 20 egység. (Segítség: mire a program véget ér, a </a:t>
            </a:r>
            <a:r>
              <a:rPr lang="hu-HU" sz="2000" dirty="0" smtClean="0"/>
              <a:t>teknőc már </a:t>
            </a:r>
            <a:r>
              <a:rPr lang="hu-HU" sz="2000" dirty="0"/>
              <a:t>elmozdul arról a </a:t>
            </a:r>
            <a:r>
              <a:rPr lang="hu-HU" sz="2000" dirty="0" smtClean="0"/>
              <a:t>helyről</a:t>
            </a:r>
            <a:r>
              <a:rPr lang="hu-HU" sz="2000" dirty="0"/>
              <a:t>, ahová az utolsó négyzetet rajzolta</a:t>
            </a:r>
            <a:r>
              <a:rPr lang="hu-HU" sz="2000" dirty="0" smtClean="0"/>
              <a:t>.)</a:t>
            </a:r>
          </a:p>
          <a:p>
            <a:pPr marL="514350" indent="-514350">
              <a:buAutoNum type="arabicPeriod"/>
            </a:pPr>
            <a:endParaRPr lang="hu-HU" sz="2000" dirty="0"/>
          </a:p>
          <a:p>
            <a:pPr marL="514350" indent="-514350">
              <a:buAutoNum type="arabicPeriod"/>
            </a:pPr>
            <a:endParaRPr lang="hu-HU" sz="2000" dirty="0" smtClean="0"/>
          </a:p>
          <a:p>
            <a:pPr marL="514350" indent="-514350">
              <a:buAutoNum type="arabicPeriod"/>
            </a:pPr>
            <a:endParaRPr lang="hu-HU" sz="2000" dirty="0"/>
          </a:p>
          <a:p>
            <a:pPr marL="514350" indent="-514350">
              <a:buAutoNum type="arabicPeriod"/>
            </a:pPr>
            <a:endParaRPr lang="hu-HU" sz="2000" dirty="0" smtClean="0"/>
          </a:p>
          <a:p>
            <a:pPr marL="0" indent="0">
              <a:buNone/>
            </a:pP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22" y="2478256"/>
            <a:ext cx="3736288" cy="137516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988" y="4214745"/>
            <a:ext cx="3173918" cy="2479622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204355" y="421474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hu-HU" dirty="0"/>
              <a:t>Írj egy programot, mely az alábbi ábrának </a:t>
            </a:r>
            <a:r>
              <a:rPr lang="hu-HU" dirty="0" smtClean="0"/>
              <a:t>megfelelő </a:t>
            </a:r>
            <a:r>
              <a:rPr lang="hu-HU" dirty="0"/>
              <a:t>alakzatot rajzolja ki. A </a:t>
            </a:r>
            <a:r>
              <a:rPr lang="hu-HU" dirty="0" smtClean="0"/>
              <a:t>legbelső </a:t>
            </a:r>
            <a:r>
              <a:rPr lang="hu-HU" dirty="0"/>
              <a:t>négyzet minden oldala 20 egység hosszú. A többi négyzet oldalhosszúsága minden esetben 20 egységgel nagyobb, mint az általa tartalmazott legnagyobb négyzet oldalhosszúsága.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4159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04355" y="1472334"/>
            <a:ext cx="7973290" cy="1603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hu-HU" sz="1800" dirty="0"/>
              <a:t>Írj egy </a:t>
            </a:r>
            <a:r>
              <a:rPr lang="hu-HU" sz="1800" dirty="0" err="1"/>
              <a:t>sokszog_rajzolas</a:t>
            </a:r>
            <a:r>
              <a:rPr lang="hu-HU" sz="1800" dirty="0"/>
              <a:t>(t, n, </a:t>
            </a:r>
            <a:r>
              <a:rPr lang="hu-HU" sz="1800" dirty="0" err="1"/>
              <a:t>sz</a:t>
            </a:r>
            <a:r>
              <a:rPr lang="hu-HU" sz="1800" dirty="0"/>
              <a:t>) </a:t>
            </a:r>
            <a:r>
              <a:rPr lang="hu-HU" sz="1800" dirty="0" smtClean="0"/>
              <a:t>fejlécű </a:t>
            </a:r>
            <a:r>
              <a:rPr lang="hu-HU" sz="1800" dirty="0" err="1"/>
              <a:t>void</a:t>
            </a:r>
            <a:r>
              <a:rPr lang="hu-HU" sz="1800" dirty="0"/>
              <a:t> függvényt, mely a </a:t>
            </a:r>
            <a:r>
              <a:rPr lang="hu-HU" sz="1800" dirty="0" smtClean="0"/>
              <a:t>teknőccel </a:t>
            </a:r>
            <a:r>
              <a:rPr lang="hu-HU" sz="1800" dirty="0"/>
              <a:t>egy szabályos sokszöget rajzoltat. </a:t>
            </a:r>
            <a:r>
              <a:rPr lang="hu-HU" sz="1800" dirty="0"/>
              <a:t>Ha majd meghívod a </a:t>
            </a:r>
            <a:r>
              <a:rPr lang="hu-HU" sz="1800" dirty="0" err="1"/>
              <a:t>sokszog_rajzolas</a:t>
            </a:r>
            <a:r>
              <a:rPr lang="hu-HU" sz="1800" dirty="0"/>
              <a:t>(Eszti, 8, 50) utasítással, akkor az alábbihoz hasonló ábrát kell kapnod:</a:t>
            </a:r>
          </a:p>
        </p:txBody>
      </p:sp>
      <p:sp>
        <p:nvSpPr>
          <p:cNvPr id="6" name="Téglalap 5"/>
          <p:cNvSpPr/>
          <p:nvPr/>
        </p:nvSpPr>
        <p:spPr>
          <a:xfrm>
            <a:off x="204355" y="349777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hu-HU" dirty="0" smtClean="0"/>
              <a:t>Rajzold </a:t>
            </a:r>
            <a:r>
              <a:rPr lang="hu-HU" dirty="0"/>
              <a:t>meg, ezt a </a:t>
            </a:r>
            <a:r>
              <a:rPr lang="hu-HU" dirty="0" smtClean="0"/>
              <a:t>gyönyörű </a:t>
            </a:r>
            <a:r>
              <a:rPr lang="hu-HU" dirty="0"/>
              <a:t>ábrát: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724" y="4004161"/>
            <a:ext cx="2686649" cy="2767249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025" y="951172"/>
            <a:ext cx="2817498" cy="264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00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256310" y="1443122"/>
            <a:ext cx="983326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>
                <a:latin typeface="NimbusRomNo9L-Regu"/>
              </a:rPr>
              <a:t>6. Készíts </a:t>
            </a:r>
            <a:r>
              <a:rPr lang="hu-HU" dirty="0">
                <a:latin typeface="NimbusRomNo9L-Regu"/>
              </a:rPr>
              <a:t>egy </a:t>
            </a:r>
            <a:r>
              <a:rPr lang="hu-HU" dirty="0" err="1">
                <a:latin typeface="NimbusMonL-Regu"/>
              </a:rPr>
              <a:t>szabalyos_haromszog_rajzolas</a:t>
            </a:r>
            <a:r>
              <a:rPr lang="hu-HU" dirty="0">
                <a:latin typeface="NimbusMonL-Regu"/>
              </a:rPr>
              <a:t>(t, </a:t>
            </a:r>
            <a:r>
              <a:rPr lang="hu-HU" dirty="0" err="1">
                <a:latin typeface="NimbusMonL-Regu"/>
              </a:rPr>
              <a:t>sz</a:t>
            </a:r>
            <a:r>
              <a:rPr lang="hu-HU" dirty="0">
                <a:latin typeface="NimbusMonL-Regu"/>
              </a:rPr>
              <a:t>) </a:t>
            </a:r>
            <a:r>
              <a:rPr lang="hu-HU" dirty="0" smtClean="0">
                <a:latin typeface="NimbusRomNo9L-Regu"/>
              </a:rPr>
              <a:t>fejlécű </a:t>
            </a:r>
            <a:r>
              <a:rPr lang="hu-HU" dirty="0" err="1">
                <a:latin typeface="NimbusRomNo9L-Regu"/>
              </a:rPr>
              <a:t>void</a:t>
            </a:r>
            <a:r>
              <a:rPr lang="hu-HU" dirty="0">
                <a:latin typeface="NimbusRomNo9L-Regu"/>
              </a:rPr>
              <a:t> függvényt, mely az </a:t>
            </a:r>
            <a:r>
              <a:rPr lang="hu-HU" dirty="0" smtClean="0">
                <a:latin typeface="NimbusRomNo9L-Regu"/>
              </a:rPr>
              <a:t>előző feladatban szereplő </a:t>
            </a:r>
            <a:r>
              <a:rPr lang="hu-HU" dirty="0" err="1">
                <a:latin typeface="NimbusMonL-Regu"/>
              </a:rPr>
              <a:t>poligon_rajzolas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függvényt meghívva egy szabályos háromszöget rajzoltat a </a:t>
            </a:r>
            <a:r>
              <a:rPr lang="hu-HU" dirty="0" smtClean="0">
                <a:latin typeface="NimbusRomNo9L-Regu"/>
              </a:rPr>
              <a:t>teknőccel.</a:t>
            </a:r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7. Készíts egy </a:t>
            </a:r>
            <a:r>
              <a:rPr lang="hu-HU" dirty="0" err="1">
                <a:latin typeface="NimbusMonL-Regu"/>
              </a:rPr>
              <a:t>osszeg</a:t>
            </a:r>
            <a:r>
              <a:rPr lang="hu-HU" dirty="0">
                <a:latin typeface="NimbusMonL-Regu"/>
              </a:rPr>
              <a:t>(n) </a:t>
            </a:r>
            <a:r>
              <a:rPr lang="hu-HU" dirty="0" smtClean="0">
                <a:latin typeface="NimbusRomNo9L-Regu"/>
              </a:rPr>
              <a:t>fejlécű </a:t>
            </a:r>
            <a:r>
              <a:rPr lang="hu-HU" dirty="0">
                <a:latin typeface="NimbusRomNo9L-Regu"/>
              </a:rPr>
              <a:t>produktív függvényt , amely </a:t>
            </a:r>
            <a:r>
              <a:rPr lang="hu-HU" dirty="0" err="1">
                <a:latin typeface="NimbusRomNo9L-Regu"/>
              </a:rPr>
              <a:t>összegzi</a:t>
            </a:r>
            <a:r>
              <a:rPr lang="hu-HU" dirty="0">
                <a:latin typeface="NimbusRomNo9L-Regu"/>
              </a:rPr>
              <a:t> az </a:t>
            </a:r>
            <a:r>
              <a:rPr lang="hu-HU" dirty="0">
                <a:latin typeface="NimbusMonL-Regu"/>
              </a:rPr>
              <a:t>1 </a:t>
            </a:r>
            <a:r>
              <a:rPr lang="hu-HU" dirty="0">
                <a:latin typeface="NimbusRomNo9L-Regu"/>
              </a:rPr>
              <a:t>és </a:t>
            </a:r>
            <a:r>
              <a:rPr lang="hu-HU" dirty="0">
                <a:latin typeface="NimbusMonL-Regu"/>
              </a:rPr>
              <a:t>n </a:t>
            </a:r>
            <a:r>
              <a:rPr lang="hu-HU" dirty="0">
                <a:latin typeface="NimbusRomNo9L-Regu"/>
              </a:rPr>
              <a:t>közé </a:t>
            </a:r>
            <a:r>
              <a:rPr lang="hu-HU" dirty="0" smtClean="0">
                <a:latin typeface="NimbusRomNo9L-Regu"/>
              </a:rPr>
              <a:t>eső </a:t>
            </a:r>
            <a:r>
              <a:rPr lang="hu-HU" dirty="0">
                <a:latin typeface="NimbusRomNo9L-Regu"/>
              </a:rPr>
              <a:t>egész számokat, </a:t>
            </a:r>
            <a:r>
              <a:rPr lang="hu-HU" dirty="0" smtClean="0">
                <a:latin typeface="NimbusRomNo9L-Regu"/>
              </a:rPr>
              <a:t>a határokat </a:t>
            </a:r>
            <a:r>
              <a:rPr lang="hu-HU" dirty="0">
                <a:latin typeface="NimbusRomNo9L-Regu"/>
              </a:rPr>
              <a:t>is beleértve. Például </a:t>
            </a:r>
            <a:r>
              <a:rPr lang="hu-HU" dirty="0" err="1">
                <a:latin typeface="NimbusMonL-Regu"/>
              </a:rPr>
              <a:t>osszeg</a:t>
            </a:r>
            <a:r>
              <a:rPr lang="hu-HU" dirty="0">
                <a:latin typeface="NimbusMonL-Regu"/>
              </a:rPr>
              <a:t>(10) </a:t>
            </a:r>
            <a:r>
              <a:rPr lang="hu-HU" dirty="0">
                <a:latin typeface="NimbusRomNo9L-Regu"/>
              </a:rPr>
              <a:t>hívás esetében az </a:t>
            </a:r>
            <a:r>
              <a:rPr lang="hu-HU" dirty="0">
                <a:latin typeface="NimbusRomNo9L-ReguItal"/>
              </a:rPr>
              <a:t>1+2+3. . . +10 </a:t>
            </a:r>
            <a:r>
              <a:rPr lang="hu-HU" dirty="0">
                <a:latin typeface="NimbusRomNo9L-Regu"/>
              </a:rPr>
              <a:t>eredményét, vagyis 55-öt </a:t>
            </a:r>
            <a:r>
              <a:rPr lang="hu-HU" dirty="0" smtClean="0">
                <a:latin typeface="NimbusRomNo9L-Regu"/>
              </a:rPr>
              <a:t>kell visszaadni </a:t>
            </a:r>
            <a:r>
              <a:rPr lang="hu-HU" dirty="0">
                <a:latin typeface="NimbusRomNo9L-Regu"/>
              </a:rPr>
              <a:t>a függvénynek</a:t>
            </a:r>
            <a:r>
              <a:rPr lang="hu-HU" dirty="0" smtClean="0">
                <a:latin typeface="NimbusRomNo9L-Regu"/>
              </a:rPr>
              <a:t>.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8. Írj egy </a:t>
            </a:r>
            <a:r>
              <a:rPr lang="hu-HU" dirty="0" err="1">
                <a:latin typeface="NimbusMonL-Regu"/>
              </a:rPr>
              <a:t>kor_terulet</a:t>
            </a:r>
            <a:r>
              <a:rPr lang="hu-HU" dirty="0">
                <a:latin typeface="NimbusMonL-Regu"/>
              </a:rPr>
              <a:t>(r) </a:t>
            </a:r>
            <a:r>
              <a:rPr lang="hu-HU" dirty="0" smtClean="0">
                <a:latin typeface="NimbusRomNo9L-Regu"/>
              </a:rPr>
              <a:t>fejlécű </a:t>
            </a:r>
            <a:r>
              <a:rPr lang="hu-HU" dirty="0">
                <a:latin typeface="NimbusRomNo9L-Regu"/>
              </a:rPr>
              <a:t>produktív függvényt, amely egy </a:t>
            </a:r>
            <a:r>
              <a:rPr lang="hu-HU" dirty="0">
                <a:latin typeface="NimbusMonL-Regu"/>
              </a:rPr>
              <a:t>r </a:t>
            </a:r>
            <a:r>
              <a:rPr lang="hu-HU" dirty="0">
                <a:latin typeface="NimbusRomNo9L-Regu"/>
              </a:rPr>
              <a:t>sugarú kör területét adja vissza</a:t>
            </a:r>
            <a:r>
              <a:rPr lang="hu-HU" dirty="0" smtClean="0">
                <a:latin typeface="NimbusRomNo9L-Regu"/>
              </a:rPr>
              <a:t>.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9. Készíts egy </a:t>
            </a:r>
            <a:r>
              <a:rPr lang="hu-HU" dirty="0" err="1">
                <a:latin typeface="NimbusRomNo9L-Regu"/>
              </a:rPr>
              <a:t>void</a:t>
            </a:r>
            <a:r>
              <a:rPr lang="hu-HU" dirty="0">
                <a:latin typeface="NimbusRomNo9L-Regu"/>
              </a:rPr>
              <a:t> függvényt, mely egy olyan csillagot rajzol ki, melynek minden oldala pontosan 100 </a:t>
            </a:r>
            <a:r>
              <a:rPr lang="hu-HU" dirty="0" smtClean="0">
                <a:latin typeface="NimbusRomNo9L-Regu"/>
              </a:rPr>
              <a:t>egység hosszúságú</a:t>
            </a:r>
            <a:r>
              <a:rPr lang="hu-HU" dirty="0">
                <a:latin typeface="NimbusRomNo9L-Regu"/>
              </a:rPr>
              <a:t>. (Segítség: 144 fokkal kell elforgatni a </a:t>
            </a:r>
            <a:r>
              <a:rPr lang="hu-HU" dirty="0" smtClean="0">
                <a:latin typeface="NimbusRomNo9L-Regu"/>
              </a:rPr>
              <a:t>teknőcöt </a:t>
            </a:r>
            <a:r>
              <a:rPr lang="hu-HU" dirty="0">
                <a:latin typeface="NimbusRomNo9L-Regu"/>
              </a:rPr>
              <a:t>minden csúcsban</a:t>
            </a:r>
            <a:r>
              <a:rPr lang="hu-HU" dirty="0" smtClean="0">
                <a:latin typeface="NimbusRomNo9L-Regu"/>
              </a:rPr>
              <a:t>.)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10. </a:t>
            </a:r>
            <a:r>
              <a:rPr lang="hu-HU" dirty="0" err="1" smtClean="0">
                <a:latin typeface="NimbusRomNo9L-Regu"/>
              </a:rPr>
              <a:t>Bővítsd</a:t>
            </a:r>
            <a:r>
              <a:rPr lang="hu-HU" dirty="0" smtClean="0">
                <a:latin typeface="NimbusRomNo9L-Regu"/>
              </a:rPr>
              <a:t> </a:t>
            </a:r>
            <a:r>
              <a:rPr lang="hu-HU" dirty="0">
                <a:latin typeface="NimbusRomNo9L-Regu"/>
              </a:rPr>
              <a:t>ki az </a:t>
            </a:r>
            <a:r>
              <a:rPr lang="hu-HU" dirty="0" smtClean="0">
                <a:latin typeface="NimbusRomNo9L-Regu"/>
              </a:rPr>
              <a:t>előző </a:t>
            </a:r>
            <a:r>
              <a:rPr lang="hu-HU" dirty="0">
                <a:latin typeface="NimbusRomNo9L-Regu"/>
              </a:rPr>
              <a:t>feladatot programmá. Rajzolj öt csillagot, de minden egyes csillag rajzolása közt </a:t>
            </a:r>
            <a:r>
              <a:rPr lang="hu-HU" dirty="0" smtClean="0">
                <a:latin typeface="NimbusRomNo9L-Regu"/>
              </a:rPr>
              <a:t>emeled fel </a:t>
            </a:r>
            <a:r>
              <a:rPr lang="hu-HU" dirty="0">
                <a:latin typeface="NimbusRomNo9L-Regu"/>
              </a:rPr>
              <a:t>a tollat, haladj </a:t>
            </a:r>
            <a:r>
              <a:rPr lang="hu-HU" dirty="0" smtClean="0">
                <a:latin typeface="NimbusRomNo9L-Regu"/>
              </a:rPr>
              <a:t>előre </a:t>
            </a:r>
            <a:r>
              <a:rPr lang="hu-HU" dirty="0">
                <a:latin typeface="NimbusRomNo9L-Regu"/>
              </a:rPr>
              <a:t>650 egységet és fordulj jobbra 144 fokkal, majd rakd le a tollat. Valami ilyesmit </a:t>
            </a:r>
            <a:r>
              <a:rPr lang="hu-HU" dirty="0" smtClean="0">
                <a:latin typeface="NimbusRomNo9L-Regu"/>
              </a:rPr>
              <a:t>kell kapnod:</a:t>
            </a:r>
            <a:endParaRPr lang="hu-HU" dirty="0">
              <a:latin typeface="NimbusRomNo9L-Regu"/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859" y="3843779"/>
            <a:ext cx="746975" cy="676141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573" y="4696689"/>
            <a:ext cx="2013683" cy="201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7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37574" y="1412266"/>
            <a:ext cx="11211839" cy="50887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u-HU" dirty="0"/>
              <a:t>A függvény Pythonban nem más, mint összetartozó utasítások névvel ellátott sorozata. A függvényeknek </a:t>
            </a:r>
            <a:r>
              <a:rPr lang="hu-HU" dirty="0" smtClean="0"/>
              <a:t>fontos szerepük </a:t>
            </a:r>
            <a:r>
              <a:rPr lang="hu-HU" dirty="0"/>
              <a:t>van a program rendezetté tételében, hiszen a segítségükkel olyan blokkokra bonthatjuk a program </a:t>
            </a:r>
            <a:r>
              <a:rPr lang="hu-HU" dirty="0" smtClean="0"/>
              <a:t>szövegét, melyek </a:t>
            </a:r>
            <a:r>
              <a:rPr lang="hu-HU" dirty="0"/>
              <a:t>illeszkednek a probléma megoldása során követett </a:t>
            </a:r>
            <a:r>
              <a:rPr lang="hu-HU" dirty="0" err="1"/>
              <a:t>gondolatmenetünkhöz</a:t>
            </a:r>
            <a:r>
              <a:rPr lang="hu-HU" dirty="0"/>
              <a:t>.</a:t>
            </a:r>
          </a:p>
          <a:p>
            <a:pPr marL="0" indent="0">
              <a:buNone/>
            </a:pPr>
            <a:r>
              <a:rPr lang="hu-HU" dirty="0"/>
              <a:t>A függvény definíció </a:t>
            </a:r>
            <a:r>
              <a:rPr lang="hu-HU" dirty="0" smtClean="0"/>
              <a:t>szintaktikája:</a:t>
            </a:r>
          </a:p>
          <a:p>
            <a:pPr marL="0" indent="0">
              <a:buNone/>
            </a:pPr>
            <a:r>
              <a:rPr lang="hu-HU" b="1" dirty="0" err="1" smtClean="0"/>
              <a:t>def</a:t>
            </a:r>
            <a:r>
              <a:rPr lang="hu-HU" b="1" dirty="0" smtClean="0"/>
              <a:t> </a:t>
            </a:r>
            <a:r>
              <a:rPr lang="hu-HU" dirty="0"/>
              <a:t>NÉV( PARAMÉTEREK ):</a:t>
            </a:r>
          </a:p>
          <a:p>
            <a:pPr marL="0" indent="0">
              <a:buNone/>
            </a:pPr>
            <a:r>
              <a:rPr lang="hu-HU" dirty="0" smtClean="0"/>
              <a:t>	UTASÍTÁSOK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A függvények nevét szabadon választhatjuk, azonban a választott névnek eleget kell tennie az azonosítóra </a:t>
            </a:r>
            <a:r>
              <a:rPr lang="hu-HU" dirty="0" smtClean="0"/>
              <a:t>vonatkozó szabályoknak</a:t>
            </a:r>
            <a:r>
              <a:rPr lang="hu-HU" dirty="0"/>
              <a:t>, és nem lehet Python </a:t>
            </a:r>
            <a:r>
              <a:rPr lang="hu-HU" dirty="0" smtClean="0"/>
              <a:t>kulcsszó. A </a:t>
            </a:r>
            <a:r>
              <a:rPr lang="hu-HU" dirty="0"/>
              <a:t>függvények belsejében egy vagy több utasítás is állhat, a </a:t>
            </a:r>
            <a:r>
              <a:rPr lang="hu-HU" dirty="0" err="1"/>
              <a:t>def</a:t>
            </a:r>
            <a:r>
              <a:rPr lang="hu-HU" dirty="0"/>
              <a:t> kulcsszóhoz képest jobbra igazítva. A </a:t>
            </a:r>
            <a:r>
              <a:rPr lang="hu-HU" dirty="0" smtClean="0"/>
              <a:t>példákban mindig </a:t>
            </a:r>
            <a:r>
              <a:rPr lang="hu-HU" dirty="0"/>
              <a:t>4 szóközzel állnak bentebb az utasítások, mint a kulcsszó </a:t>
            </a:r>
            <a:r>
              <a:rPr lang="hu-HU" dirty="0" smtClean="0"/>
              <a:t>első betűje</a:t>
            </a:r>
            <a:r>
              <a:rPr lang="hu-HU" dirty="0"/>
              <a:t>. A függvény definíció a második </a:t>
            </a:r>
            <a:r>
              <a:rPr lang="hu-HU" dirty="0" smtClean="0"/>
              <a:t>a számos </a:t>
            </a:r>
            <a:r>
              <a:rPr lang="hu-HU" dirty="0"/>
              <a:t>összetett utasítás közül, amit látni </a:t>
            </a:r>
            <a:r>
              <a:rPr lang="hu-HU" dirty="0" smtClean="0"/>
              <a:t>fogunk. </a:t>
            </a:r>
          </a:p>
          <a:p>
            <a:pPr marL="0" indent="0">
              <a:buNone/>
            </a:pPr>
            <a:r>
              <a:rPr lang="hu-HU" dirty="0" smtClean="0"/>
              <a:t>Az </a:t>
            </a:r>
            <a:r>
              <a:rPr lang="hu-HU" dirty="0"/>
              <a:t>összetett utasítások mindegyike hasonló mintát követ. Részei:</a:t>
            </a:r>
          </a:p>
          <a:p>
            <a:r>
              <a:rPr lang="hu-HU" dirty="0"/>
              <a:t>1. Egy fejléc, mely kulcsszóval </a:t>
            </a:r>
            <a:r>
              <a:rPr lang="hu-HU" dirty="0" smtClean="0"/>
              <a:t>kezdődik </a:t>
            </a:r>
            <a:r>
              <a:rPr lang="hu-HU" dirty="0"/>
              <a:t>és </a:t>
            </a:r>
            <a:r>
              <a:rPr lang="hu-HU" dirty="0" smtClean="0"/>
              <a:t>kettősponttal </a:t>
            </a:r>
            <a:r>
              <a:rPr lang="hu-HU" dirty="0"/>
              <a:t>záródik.</a:t>
            </a:r>
          </a:p>
          <a:p>
            <a:r>
              <a:rPr lang="hu-HU" dirty="0"/>
              <a:t>2. Egy törzs, mely egy vagy több Python utasítást tartalmaz. Az utasítások a </a:t>
            </a:r>
            <a:r>
              <a:rPr lang="hu-HU" dirty="0" smtClean="0"/>
              <a:t>fejléctől </a:t>
            </a:r>
            <a:r>
              <a:rPr lang="hu-HU" dirty="0"/>
              <a:t>nézve azonos </a:t>
            </a:r>
            <a:r>
              <a:rPr lang="hu-HU" dirty="0" smtClean="0"/>
              <a:t>mértékű </a:t>
            </a:r>
            <a:r>
              <a:rPr lang="hu-HU" dirty="0"/>
              <a:t>– </a:t>
            </a:r>
            <a:r>
              <a:rPr lang="hu-HU" dirty="0" smtClean="0"/>
              <a:t>a Python </a:t>
            </a:r>
            <a:r>
              <a:rPr lang="hu-HU" dirty="0"/>
              <a:t>kódolási szabványa szerint 4 szóköznyi – behúzással állnak.</a:t>
            </a:r>
          </a:p>
        </p:txBody>
      </p:sp>
    </p:spTree>
    <p:extLst>
      <p:ext uri="{BB962C8B-B14F-4D97-AF65-F5344CB8AC3E}">
        <p14:creationId xmlns:p14="http://schemas.microsoft.com/office/powerpoint/2010/main" val="100945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342379" y="1690688"/>
            <a:ext cx="1184962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007121"/>
                </a:solidFill>
                <a:latin typeface="NimbusMonL-Bold"/>
              </a:rPr>
              <a:t>import </a:t>
            </a:r>
            <a:r>
              <a:rPr lang="hu-HU" b="1" dirty="0" err="1">
                <a:solidFill>
                  <a:srgbClr val="0D85B6"/>
                </a:solidFill>
                <a:latin typeface="NimbusMonL-Bold"/>
              </a:rPr>
              <a:t>turtle</a:t>
            </a:r>
            <a:endParaRPr lang="hu-HU" b="1" dirty="0">
              <a:solidFill>
                <a:srgbClr val="0D85B6"/>
              </a:solidFill>
              <a:latin typeface="NimbusMonL-Bold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5297D"/>
                </a:solidFill>
                <a:latin typeface="NimbusMonL-Regu"/>
              </a:rPr>
              <a:t>negyzet_rajzolas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(t, h):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	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"""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Egy h oldalhosszúságú négyzet rajzoltatása a t 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teknőccel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"""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en-US" b="1" dirty="0" smtClean="0">
                <a:solidFill>
                  <a:srgbClr val="007121"/>
                </a:solidFill>
                <a:latin typeface="NimbusMonL-Bold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i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en-US" b="1" dirty="0">
                <a:solidFill>
                  <a:srgbClr val="007121"/>
                </a:solidFill>
                <a:latin typeface="NimbusMonL-Bold"/>
              </a:rPr>
              <a:t>in </a:t>
            </a:r>
            <a:r>
              <a:rPr lang="en-US" dirty="0">
                <a:solidFill>
                  <a:srgbClr val="007121"/>
                </a:solidFill>
                <a:latin typeface="NimbusMonL-Regu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en-US" dirty="0">
                <a:solidFill>
                  <a:srgbClr val="21804F"/>
                </a:solidFill>
                <a:latin typeface="NimbusMonL-Regu"/>
              </a:rPr>
              <a:t>4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	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forward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(h)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left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90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8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9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Egy ablak létrehozása és néhány tulajdonságának beállítása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10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a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Screen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11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a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bgcolor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lightgreen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12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a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title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"Sanyi találkozik egy függvénnyel"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13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14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Sanyi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Sanyi létrehozása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15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negyzet_rajzolas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(Sanyi, 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50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Egy négyzet rajzolása a függvény</a:t>
            </a:r>
          </a:p>
          <a:p>
            <a:r>
              <a:rPr lang="hu-HU" sz="800" b="0" i="0" u="none" strike="noStrike" baseline="0" dirty="0" smtClean="0">
                <a:solidFill>
                  <a:srgbClr val="FF0000"/>
                </a:solidFill>
                <a:latin typeface="CMMI5"/>
              </a:rPr>
              <a:t>˓</a:t>
            </a:r>
            <a:r>
              <a:rPr lang="hu-HU" sz="800" b="0" i="0" u="none" strike="noStrike" baseline="0" dirty="0" smtClean="0">
                <a:solidFill>
                  <a:srgbClr val="FF0000"/>
                </a:solidFill>
                <a:latin typeface="CMSY5"/>
              </a:rPr>
              <a:t>→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meghívásával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16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a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mainloop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4565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275573" y="1690688"/>
            <a:ext cx="115991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Közvetlenül a függvények fejléce alatt álló szövegeket a Python (és néhány más környezet is) </a:t>
            </a:r>
            <a:r>
              <a:rPr lang="hu-HU" dirty="0">
                <a:latin typeface="NimbusRomNo9L-Medi"/>
              </a:rPr>
              <a:t>dokumentációs </a:t>
            </a:r>
            <a:r>
              <a:rPr lang="hu-HU" dirty="0" err="1" smtClean="0">
                <a:latin typeface="NimbusRomNo9L-Medi"/>
              </a:rPr>
              <a:t>sztringnek</a:t>
            </a:r>
            <a:r>
              <a:rPr lang="hu-HU" dirty="0" smtClean="0">
                <a:latin typeface="NimbusRomNo9L-Medi"/>
              </a:rPr>
              <a:t> </a:t>
            </a:r>
            <a:r>
              <a:rPr lang="hu-HU" dirty="0" smtClean="0">
                <a:latin typeface="NimbusRomNo9L-Regu"/>
              </a:rPr>
              <a:t>tekinti</a:t>
            </a:r>
            <a:r>
              <a:rPr lang="hu-HU" dirty="0">
                <a:latin typeface="NimbusRomNo9L-Regu"/>
              </a:rPr>
              <a:t>, és a szokásostól </a:t>
            </a:r>
            <a:r>
              <a:rPr lang="hu-HU" dirty="0" smtClean="0">
                <a:latin typeface="NimbusRomNo9L-Regu"/>
              </a:rPr>
              <a:t>eltérően </a:t>
            </a:r>
            <a:r>
              <a:rPr lang="hu-HU" dirty="0">
                <a:latin typeface="NimbusRomNo9L-Regu"/>
              </a:rPr>
              <a:t>kezeli. A </a:t>
            </a:r>
            <a:r>
              <a:rPr lang="hu-HU" dirty="0" err="1">
                <a:latin typeface="NimbusRomNo9L-Regu"/>
              </a:rPr>
              <a:t>PyCharm</a:t>
            </a:r>
            <a:r>
              <a:rPr lang="hu-HU" dirty="0">
                <a:latin typeface="NimbusRomNo9L-Regu"/>
              </a:rPr>
              <a:t> például egy felugró ablakban jeleníti meg a </a:t>
            </a:r>
            <a:r>
              <a:rPr lang="hu-HU" dirty="0" smtClean="0">
                <a:latin typeface="NimbusRomNo9L-Regu"/>
              </a:rPr>
              <a:t>függvényhez tartozó </a:t>
            </a:r>
            <a:r>
              <a:rPr lang="hu-HU" dirty="0" err="1">
                <a:latin typeface="NimbusRomNo9L-Regu"/>
              </a:rPr>
              <a:t>sztringet</a:t>
            </a:r>
            <a:r>
              <a:rPr lang="hu-HU" dirty="0">
                <a:latin typeface="NimbusRomNo9L-Regu"/>
              </a:rPr>
              <a:t>, ha a függvény nevére állva lenyomjuk a „</a:t>
            </a:r>
            <a:r>
              <a:rPr lang="hu-HU" dirty="0" err="1">
                <a:latin typeface="NimbusRomNo9L-Regu"/>
              </a:rPr>
              <a:t>Ctrl+Q</a:t>
            </a:r>
            <a:r>
              <a:rPr lang="hu-HU" dirty="0">
                <a:latin typeface="NimbusRomNo9L-Regu"/>
              </a:rPr>
              <a:t>” </a:t>
            </a:r>
            <a:r>
              <a:rPr lang="hu-HU" dirty="0" smtClean="0">
                <a:latin typeface="NimbusRomNo9L-Regu"/>
              </a:rPr>
              <a:t>billentyűkombinációt.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Ezek a </a:t>
            </a:r>
            <a:r>
              <a:rPr lang="hu-HU" dirty="0" err="1">
                <a:latin typeface="NimbusRomNo9L-Regu"/>
              </a:rPr>
              <a:t>sztringek</a:t>
            </a:r>
            <a:r>
              <a:rPr lang="hu-HU" dirty="0">
                <a:latin typeface="NimbusRomNo9L-Regu"/>
              </a:rPr>
              <a:t> kulcsszerepet töltenek be abban, hogy a Python nyelven írt függvényeinket </a:t>
            </a:r>
            <a:r>
              <a:rPr lang="hu-HU" dirty="0" smtClean="0">
                <a:latin typeface="NimbusRomNo9L-Regu"/>
              </a:rPr>
              <a:t>megfelelő </a:t>
            </a:r>
            <a:r>
              <a:rPr lang="hu-HU" dirty="0">
                <a:latin typeface="NimbusRomNo9L-Regu"/>
              </a:rPr>
              <a:t>leírással </a:t>
            </a:r>
            <a:r>
              <a:rPr lang="hu-HU" dirty="0" smtClean="0">
                <a:latin typeface="NimbusRomNo9L-Regu"/>
              </a:rPr>
              <a:t>láthassuk el</a:t>
            </a:r>
            <a:r>
              <a:rPr lang="hu-HU" dirty="0">
                <a:latin typeface="NimbusRomNo9L-Regu"/>
              </a:rPr>
              <a:t>, ami igen fontos része a programozásnak. Képzeljük csak el, hogy valaki fel szeretné használni az általunk </a:t>
            </a:r>
            <a:r>
              <a:rPr lang="hu-HU" dirty="0" smtClean="0">
                <a:latin typeface="NimbusRomNo9L-Regu"/>
              </a:rPr>
              <a:t>írt egyik </a:t>
            </a:r>
            <a:r>
              <a:rPr lang="hu-HU" dirty="0">
                <a:latin typeface="NimbusRomNo9L-Regu"/>
              </a:rPr>
              <a:t>függvényt. Nem várhatjuk el </a:t>
            </a:r>
            <a:r>
              <a:rPr lang="hu-HU" dirty="0" smtClean="0">
                <a:latin typeface="NimbusRomNo9L-Regu"/>
              </a:rPr>
              <a:t>tőle</a:t>
            </a:r>
            <a:r>
              <a:rPr lang="hu-HU" dirty="0">
                <a:latin typeface="NimbusRomNo9L-Regu"/>
              </a:rPr>
              <a:t>, hogy tisztában legyen a függvényünk </a:t>
            </a:r>
            <a:r>
              <a:rPr lang="hu-HU" dirty="0" smtClean="0">
                <a:latin typeface="NimbusRomNo9L-Regu"/>
              </a:rPr>
              <a:t>működésével</a:t>
            </a:r>
            <a:r>
              <a:rPr lang="hu-HU" dirty="0">
                <a:latin typeface="NimbusRomNo9L-Regu"/>
              </a:rPr>
              <a:t>, </a:t>
            </a:r>
            <a:r>
              <a:rPr lang="hu-HU" dirty="0" smtClean="0">
                <a:latin typeface="NimbusRomNo9L-Regu"/>
              </a:rPr>
              <a:t>belső </a:t>
            </a:r>
            <a:r>
              <a:rPr lang="hu-HU" dirty="0">
                <a:latin typeface="NimbusRomNo9L-Regu"/>
              </a:rPr>
              <a:t>felépítésével. </a:t>
            </a:r>
            <a:r>
              <a:rPr lang="hu-HU" dirty="0" smtClean="0">
                <a:latin typeface="NimbusRomNo9L-Regu"/>
              </a:rPr>
              <a:t>Egy függvény </a:t>
            </a:r>
            <a:r>
              <a:rPr lang="hu-HU" dirty="0">
                <a:latin typeface="NimbusRomNo9L-Regu"/>
              </a:rPr>
              <a:t>meghívásához </a:t>
            </a:r>
            <a:r>
              <a:rPr lang="hu-HU" dirty="0" smtClean="0">
                <a:latin typeface="NimbusRomNo9L-Regu"/>
              </a:rPr>
              <a:t>elegendőnek </a:t>
            </a:r>
            <a:r>
              <a:rPr lang="hu-HU" dirty="0">
                <a:latin typeface="NimbusRomNo9L-Regu"/>
              </a:rPr>
              <a:t>kellene lennie, ha ismeri a függvényünk által várt paramétereket, és a </a:t>
            </a:r>
            <a:r>
              <a:rPr lang="hu-HU" dirty="0" smtClean="0">
                <a:latin typeface="NimbusRomNo9L-Regu"/>
              </a:rPr>
              <a:t>várható kimenetet</a:t>
            </a:r>
            <a:r>
              <a:rPr lang="hu-HU" dirty="0">
                <a:latin typeface="NimbusRomNo9L-Regu"/>
              </a:rPr>
              <a:t>. Ez a megállapítás vissza is juttat bennünket az absztrakció fogalmához, </a:t>
            </a:r>
            <a:r>
              <a:rPr lang="hu-HU" dirty="0" smtClean="0">
                <a:latin typeface="NimbusRomNo9L-Regu"/>
              </a:rPr>
              <a:t>amelyről </a:t>
            </a:r>
            <a:r>
              <a:rPr lang="hu-HU" dirty="0">
                <a:latin typeface="NimbusRomNo9L-Regu"/>
              </a:rPr>
              <a:t>a </a:t>
            </a:r>
            <a:r>
              <a:rPr lang="hu-HU" dirty="0" smtClean="0">
                <a:latin typeface="NimbusRomNo9L-Regu"/>
              </a:rPr>
              <a:t>későbbiekben </a:t>
            </a:r>
            <a:r>
              <a:rPr lang="hu-HU" dirty="0">
                <a:latin typeface="NimbusRomNo9L-Regu"/>
              </a:rPr>
              <a:t>még </a:t>
            </a:r>
            <a:r>
              <a:rPr lang="hu-HU" dirty="0" smtClean="0">
                <a:latin typeface="NimbusRomNo9L-Regu"/>
              </a:rPr>
              <a:t>lesz szó.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A dokumentációs </a:t>
            </a:r>
            <a:r>
              <a:rPr lang="hu-HU" dirty="0" err="1">
                <a:latin typeface="NimbusRomNo9L-Regu"/>
              </a:rPr>
              <a:t>sztringeket</a:t>
            </a:r>
            <a:r>
              <a:rPr lang="hu-HU" dirty="0">
                <a:latin typeface="NimbusRomNo9L-Regu"/>
              </a:rPr>
              <a:t> három </a:t>
            </a:r>
            <a:r>
              <a:rPr lang="hu-HU" dirty="0" smtClean="0">
                <a:latin typeface="NimbusRomNo9L-Regu"/>
              </a:rPr>
              <a:t>idézőjel </a:t>
            </a:r>
            <a:r>
              <a:rPr lang="hu-HU" dirty="0">
                <a:latin typeface="NimbusRomNo9L-Regu"/>
              </a:rPr>
              <a:t>között szokás megadni, mert ez a fajta jelölés teszi </a:t>
            </a:r>
            <a:r>
              <a:rPr lang="hu-HU" dirty="0" smtClean="0">
                <a:latin typeface="NimbusRomNo9L-Regu"/>
              </a:rPr>
              <a:t>lehetővé</a:t>
            </a:r>
            <a:r>
              <a:rPr lang="hu-HU" dirty="0">
                <a:latin typeface="NimbusRomNo9L-Regu"/>
              </a:rPr>
              <a:t>, hogy </a:t>
            </a:r>
            <a:r>
              <a:rPr lang="hu-HU" dirty="0" smtClean="0">
                <a:latin typeface="NimbusRomNo9L-Regu"/>
              </a:rPr>
              <a:t>később egyszerűen bővíthessük </a:t>
            </a:r>
            <a:r>
              <a:rPr lang="hu-HU" dirty="0">
                <a:latin typeface="NimbusRomNo9L-Regu"/>
              </a:rPr>
              <a:t>a leírást, akár több sort is írva.</a:t>
            </a:r>
          </a:p>
          <a:p>
            <a:r>
              <a:rPr lang="hu-HU" dirty="0">
                <a:latin typeface="NimbusRomNo9L-Regu"/>
              </a:rPr>
              <a:t>A megjegyzéseket és a dokumentációs </a:t>
            </a:r>
            <a:r>
              <a:rPr lang="hu-HU" dirty="0" err="1">
                <a:latin typeface="NimbusRomNo9L-Regu"/>
              </a:rPr>
              <a:t>sztringeket</a:t>
            </a:r>
            <a:r>
              <a:rPr lang="hu-HU" dirty="0">
                <a:latin typeface="NimbusRomNo9L-Regu"/>
              </a:rPr>
              <a:t> az is megkülönbözteti, hogy míg az </a:t>
            </a:r>
            <a:r>
              <a:rPr lang="hu-HU" dirty="0" smtClean="0">
                <a:latin typeface="NimbusRomNo9L-Regu"/>
              </a:rPr>
              <a:t>előbbieket </a:t>
            </a:r>
            <a:r>
              <a:rPr lang="hu-HU" dirty="0">
                <a:latin typeface="NimbusRomNo9L-Regu"/>
              </a:rPr>
              <a:t>az </a:t>
            </a:r>
            <a:r>
              <a:rPr lang="hu-HU" dirty="0" smtClean="0">
                <a:latin typeface="NimbusRomNo9L-Regu"/>
              </a:rPr>
              <a:t>elemző teljesen eltávolítja</a:t>
            </a:r>
            <a:r>
              <a:rPr lang="hu-HU" dirty="0">
                <a:latin typeface="NimbusRomNo9L-Regu"/>
              </a:rPr>
              <a:t>, utóbbiak a </a:t>
            </a:r>
            <a:r>
              <a:rPr lang="hu-HU" dirty="0">
                <a:latin typeface="NimbusRomNo9L-ReguItal"/>
              </a:rPr>
              <a:t>futási </a:t>
            </a:r>
            <a:r>
              <a:rPr lang="hu-HU" dirty="0" smtClean="0">
                <a:latin typeface="NimbusRomNo9L-ReguItal"/>
              </a:rPr>
              <a:t>idő </a:t>
            </a:r>
            <a:r>
              <a:rPr lang="hu-HU" dirty="0">
                <a:latin typeface="NimbusRomNo9L-Regu"/>
              </a:rPr>
              <a:t>alatt is </a:t>
            </a:r>
            <a:r>
              <a:rPr lang="hu-HU" dirty="0" smtClean="0">
                <a:latin typeface="NimbusRomNo9L-Regu"/>
              </a:rPr>
              <a:t>elérhetők </a:t>
            </a:r>
            <a:r>
              <a:rPr lang="hu-HU" dirty="0">
                <a:latin typeface="NimbusRomNo9L-Regu"/>
              </a:rPr>
              <a:t>a Python eszközök számára.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187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5257800" y="36512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NimbusRomNo9L-Regu"/>
              </a:rPr>
              <a:t>A létrehozott függvények akárhányszor felhasználhatók, és minden egyes hívásnál lefutnak a függvényben </a:t>
            </a:r>
            <a:r>
              <a:rPr lang="hu-HU" dirty="0" smtClean="0">
                <a:latin typeface="NimbusRomNo9L-Regu"/>
              </a:rPr>
              <a:t>szereplő utasítások</a:t>
            </a:r>
            <a:r>
              <a:rPr lang="hu-HU" dirty="0">
                <a:latin typeface="NimbusRomNo9L-Regu"/>
              </a:rPr>
              <a:t>. Ennélfogva bármelyik </a:t>
            </a:r>
            <a:r>
              <a:rPr lang="hu-HU" dirty="0" smtClean="0">
                <a:latin typeface="NimbusRomNo9L-Regu"/>
              </a:rPr>
              <a:t>teknőcöt </a:t>
            </a:r>
            <a:r>
              <a:rPr lang="hu-HU" dirty="0" err="1">
                <a:latin typeface="NimbusRomNo9L-Regu"/>
              </a:rPr>
              <a:t>rávehetjük</a:t>
            </a:r>
            <a:r>
              <a:rPr lang="hu-HU" dirty="0">
                <a:latin typeface="NimbusRomNo9L-Regu"/>
              </a:rPr>
              <a:t> egy négyzet rajzolására. A </a:t>
            </a:r>
            <a:r>
              <a:rPr lang="hu-HU" dirty="0" smtClean="0">
                <a:latin typeface="NimbusRomNo9L-Regu"/>
              </a:rPr>
              <a:t>következő </a:t>
            </a:r>
            <a:r>
              <a:rPr lang="hu-HU" dirty="0">
                <a:latin typeface="NimbusRomNo9L-Regu"/>
              </a:rPr>
              <a:t>példában egy </a:t>
            </a:r>
            <a:r>
              <a:rPr lang="hu-HU" dirty="0" smtClean="0">
                <a:latin typeface="NimbusRomNo9L-Regu"/>
              </a:rPr>
              <a:t>kicsit változtatunk </a:t>
            </a:r>
            <a:r>
              <a:rPr lang="hu-HU" dirty="0">
                <a:latin typeface="NimbusRomNo9L-Regu"/>
              </a:rPr>
              <a:t>a </a:t>
            </a:r>
            <a:r>
              <a:rPr lang="hu-HU" dirty="0" err="1">
                <a:latin typeface="NimbusMonL-Regu"/>
              </a:rPr>
              <a:t>negyzet_rajzolas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függvényen, majd </a:t>
            </a:r>
            <a:r>
              <a:rPr lang="hu-HU" dirty="0">
                <a:latin typeface="NimbusMonL-Regu"/>
              </a:rPr>
              <a:t>Eszti</a:t>
            </a:r>
            <a:r>
              <a:rPr lang="hu-HU" dirty="0">
                <a:latin typeface="NimbusRomNo9L-Regu"/>
              </a:rPr>
              <a:t>-</a:t>
            </a:r>
            <a:r>
              <a:rPr lang="hu-HU" dirty="0" err="1">
                <a:latin typeface="NimbusRomNo9L-Regu"/>
              </a:rPr>
              <a:t>vel</a:t>
            </a:r>
            <a:r>
              <a:rPr lang="hu-HU" dirty="0">
                <a:latin typeface="NimbusRomNo9L-Regu"/>
              </a:rPr>
              <a:t> rajzoltatunk 15 </a:t>
            </a:r>
            <a:r>
              <a:rPr lang="hu-HU" dirty="0" smtClean="0">
                <a:latin typeface="NimbusRomNo9L-Regu"/>
              </a:rPr>
              <a:t>különböző </a:t>
            </a:r>
            <a:r>
              <a:rPr lang="hu-HU" dirty="0">
                <a:latin typeface="NimbusRomNo9L-Regu"/>
              </a:rPr>
              <a:t>négyzetet.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440497" y="1898506"/>
            <a:ext cx="11311003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007121"/>
                </a:solidFill>
                <a:latin typeface="NimbusMonL-Bold"/>
              </a:rPr>
              <a:t>import </a:t>
            </a:r>
            <a:r>
              <a:rPr lang="hu-HU" b="1" dirty="0" err="1">
                <a:solidFill>
                  <a:srgbClr val="0D85B6"/>
                </a:solidFill>
                <a:latin typeface="NimbusMonL-Bold"/>
              </a:rPr>
              <a:t>turtle</a:t>
            </a:r>
            <a:endParaRPr lang="hu-HU" b="1" dirty="0">
              <a:solidFill>
                <a:srgbClr val="0D85B6"/>
              </a:solidFill>
              <a:latin typeface="NimbusMonL-Bold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5297D"/>
                </a:solidFill>
                <a:latin typeface="NimbusMonL-Regu"/>
              </a:rPr>
              <a:t>tobbszinu_negyzet_rajzolas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(t, h):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 	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""""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Egy h oldalhosszúságú, 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többszínű 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négyzet rajzoltatása a t 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teknőccel"""</a:t>
            </a:r>
            <a:endParaRPr lang="hu-HU" dirty="0">
              <a:solidFill>
                <a:srgbClr val="4071A1"/>
              </a:solidFill>
              <a:latin typeface="NimbusMonL-ReguObli"/>
            </a:endParaRP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</a:t>
            </a:r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en-US" b="1" dirty="0" smtClean="0">
                <a:solidFill>
                  <a:srgbClr val="007121"/>
                </a:solidFill>
                <a:latin typeface="NimbusMonL-Bold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i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en-US" b="1" dirty="0">
                <a:solidFill>
                  <a:srgbClr val="007121"/>
                </a:solidFill>
                <a:latin typeface="NimbusMonL-Bold"/>
              </a:rPr>
              <a:t>in 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[</a:t>
            </a:r>
            <a:r>
              <a:rPr lang="en-US" dirty="0">
                <a:solidFill>
                  <a:srgbClr val="4071A1"/>
                </a:solidFill>
                <a:latin typeface="NimbusMonL-Regu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dirty="0">
                <a:solidFill>
                  <a:srgbClr val="4071A1"/>
                </a:solidFill>
                <a:latin typeface="NimbusMonL-Regu"/>
              </a:rPr>
              <a:t>"purple"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en-US" dirty="0" err="1">
                <a:solidFill>
                  <a:srgbClr val="4071A1"/>
                </a:solidFill>
                <a:latin typeface="NimbusMonL-Regu"/>
              </a:rPr>
              <a:t>hotpink</a:t>
            </a:r>
            <a:r>
              <a:rPr lang="en-US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en-US" dirty="0">
                <a:solidFill>
                  <a:srgbClr val="4071A1"/>
                </a:solidFill>
                <a:latin typeface="NimbusMonL-Regu"/>
              </a:rPr>
              <a:t>"blue"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]: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color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(i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 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forward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(h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8	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left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90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9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10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Egy ablak létrehozása és a tulajdonságainak beállítása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11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a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Screen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12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a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bgcolor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 err="1">
                <a:solidFill>
                  <a:srgbClr val="4071A1"/>
                </a:solidFill>
                <a:latin typeface="NimbusMonL-Regu"/>
              </a:rPr>
              <a:t>lightgreen</a:t>
            </a:r>
            <a:r>
              <a:rPr lang="hu-HU" dirty="0">
                <a:solidFill>
                  <a:srgbClr val="4071A1"/>
                </a:solidFill>
                <a:latin typeface="NimbusMonL-Regu"/>
              </a:rPr>
              <a:t>"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13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14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Eszti létrehozása és tulajdonságainak beállítása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15 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Eszti </a:t>
            </a:r>
            <a:r>
              <a:rPr lang="hu-HU" dirty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Turtle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16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pensize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3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17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18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6095998" y="4396163"/>
            <a:ext cx="6096000" cy="227754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hu-HU" sz="800" b="0" i="0" u="none" strike="noStrike" baseline="0" dirty="0" smtClean="0">
              <a:solidFill>
                <a:srgbClr val="000000"/>
              </a:solidFill>
              <a:latin typeface="NimbusRomNo9L-Regu"/>
            </a:endParaRP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19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meret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 smtClean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20 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# A legkisebb négyzet mérete</a:t>
            </a: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20 </a:t>
            </a:r>
            <a:r>
              <a:rPr lang="en-US" b="1" dirty="0" smtClean="0">
                <a:solidFill>
                  <a:srgbClr val="007121"/>
                </a:solidFill>
                <a:latin typeface="NimbusMonL-Bold"/>
              </a:rPr>
              <a:t>for </a:t>
            </a:r>
            <a:r>
              <a:rPr lang="en-US" dirty="0" err="1" smtClean="0">
                <a:solidFill>
                  <a:srgbClr val="000000"/>
                </a:solidFill>
                <a:latin typeface="NimbusMonL-Regu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en-US" b="1" dirty="0" smtClean="0">
                <a:solidFill>
                  <a:srgbClr val="007121"/>
                </a:solidFill>
                <a:latin typeface="NimbusMonL-Bold"/>
              </a:rPr>
              <a:t>in </a:t>
            </a:r>
            <a:r>
              <a:rPr lang="en-US" dirty="0" smtClean="0">
                <a:solidFill>
                  <a:srgbClr val="007121"/>
                </a:solidFill>
                <a:latin typeface="NimbusMonL-Regu"/>
              </a:rPr>
              <a:t>range</a:t>
            </a:r>
            <a:r>
              <a:rPr lang="en-US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en-US" dirty="0" smtClean="0">
                <a:solidFill>
                  <a:srgbClr val="21804F"/>
                </a:solidFill>
                <a:latin typeface="NimbusMonL-Regu"/>
              </a:rPr>
              <a:t>15</a:t>
            </a:r>
            <a:r>
              <a:rPr lang="en-US" dirty="0" smtClean="0">
                <a:solidFill>
                  <a:srgbClr val="000000"/>
                </a:solidFill>
                <a:latin typeface="NimbusMonL-Regu"/>
              </a:rPr>
              <a:t>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21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tobbszinu_negyzet_rajzolas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(Eszti,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meret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22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meret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 smtClean="0">
                <a:solidFill>
                  <a:srgbClr val="666666"/>
                </a:solidFill>
                <a:latin typeface="NimbusMonL-Regu"/>
              </a:rPr>
              <a:t>=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meret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 smtClean="0">
                <a:solidFill>
                  <a:srgbClr val="666666"/>
                </a:solidFill>
                <a:latin typeface="NimbusMonL-Regu"/>
              </a:rPr>
              <a:t>+ 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10 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# Növeljük a négyzet méretét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23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forward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10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# Kicsit arrébb léptetjük a teknőcöt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24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Eszti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right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18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) </a:t>
            </a:r>
            <a:r>
              <a:rPr lang="hu-HU" dirty="0" smtClean="0">
                <a:solidFill>
                  <a:srgbClr val="40808F"/>
                </a:solidFill>
                <a:latin typeface="NimbusMonL-ReguObli"/>
              </a:rPr>
              <a:t># és kicsit elfordítjuk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25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26 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a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mainloop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301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Függvények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838200" y="1425925"/>
            <a:ext cx="4301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A függvények is hívhatnak függvényeket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838200" y="199428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u-HU" dirty="0">
                <a:latin typeface="NimbusRomNo9L-Regu"/>
              </a:rPr>
              <a:t>Tegyük fel, hogy egy olyan függvényt szeretnénk készíteni, amely egy téglalapot rajzol, méghozzá olyan </a:t>
            </a:r>
            <a:r>
              <a:rPr lang="hu-HU" dirty="0" smtClean="0">
                <a:latin typeface="NimbusRomNo9L-Regu"/>
              </a:rPr>
              <a:t>szélességgel és </a:t>
            </a:r>
            <a:r>
              <a:rPr lang="hu-HU" dirty="0">
                <a:latin typeface="NimbusRomNo9L-Regu"/>
              </a:rPr>
              <a:t>magassággal, melyet a hívásnál argumentumként megadunk. Míg a négyzet rajzolásánál ugyanazt a </a:t>
            </a:r>
            <a:r>
              <a:rPr lang="hu-HU" dirty="0" smtClean="0">
                <a:latin typeface="NimbusRomNo9L-Regu"/>
              </a:rPr>
              <a:t>tevékenységet ismételhettük </a:t>
            </a:r>
            <a:r>
              <a:rPr lang="hu-HU" dirty="0">
                <a:latin typeface="NimbusRomNo9L-Regu"/>
              </a:rPr>
              <a:t>négyszer, most ezt nem tehetjük, hiszen az oldalak hossza eltérhet egymástól.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7114309" y="1149203"/>
            <a:ext cx="42394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5297D"/>
                </a:solidFill>
                <a:latin typeface="NimbusMonL-Regu"/>
              </a:rPr>
              <a:t>teglalap_rajzolas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(t,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sz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m):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	 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"""Egy </a:t>
            </a:r>
            <a:r>
              <a:rPr lang="hu-HU" dirty="0" err="1">
                <a:solidFill>
                  <a:srgbClr val="4071A1"/>
                </a:solidFill>
                <a:latin typeface="NimbusMonL-ReguObli"/>
              </a:rPr>
              <a:t>sz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 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szélességű, 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m 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	magasságú 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téglalap 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		rajzoltatása 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a t 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teknőccel</a:t>
            </a:r>
            <a:r>
              <a:rPr lang="hu-HU" dirty="0">
                <a:solidFill>
                  <a:srgbClr val="4071A1"/>
                </a:solidFill>
                <a:latin typeface="NimbusMonL-ReguObli"/>
              </a:rPr>
              <a:t>. </a:t>
            </a:r>
            <a:r>
              <a:rPr lang="hu-HU" dirty="0" smtClean="0">
                <a:solidFill>
                  <a:srgbClr val="4071A1"/>
                </a:solidFill>
                <a:latin typeface="NimbusMonL-ReguObli"/>
              </a:rPr>
              <a:t>"""</a:t>
            </a:r>
            <a:endParaRPr lang="hu-HU" dirty="0">
              <a:solidFill>
                <a:srgbClr val="4071A1"/>
              </a:solidFill>
              <a:latin typeface="NimbusMonL-ReguObli"/>
            </a:endParaRPr>
          </a:p>
          <a:p>
            <a:r>
              <a:rPr lang="en-US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3 </a:t>
            </a:r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	</a:t>
            </a:r>
            <a:r>
              <a:rPr lang="en-US" b="1" dirty="0" smtClean="0">
                <a:solidFill>
                  <a:srgbClr val="007121"/>
                </a:solidFill>
                <a:latin typeface="NimbusMonL-Bold"/>
              </a:rPr>
              <a:t>for </a:t>
            </a:r>
            <a:r>
              <a:rPr lang="en-US" dirty="0" err="1">
                <a:solidFill>
                  <a:srgbClr val="000000"/>
                </a:solidFill>
                <a:latin typeface="NimbusMonL-Regu"/>
              </a:rPr>
              <a:t>i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en-US" b="1" dirty="0">
                <a:solidFill>
                  <a:srgbClr val="007121"/>
                </a:solidFill>
                <a:latin typeface="NimbusMonL-Bold"/>
              </a:rPr>
              <a:t>in </a:t>
            </a:r>
            <a:r>
              <a:rPr lang="en-US" dirty="0">
                <a:solidFill>
                  <a:srgbClr val="007121"/>
                </a:solidFill>
                <a:latin typeface="NimbusMonL-Regu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en-US" dirty="0">
                <a:solidFill>
                  <a:srgbClr val="21804F"/>
                </a:solidFill>
                <a:latin typeface="NimbusMonL-Regu"/>
              </a:rPr>
              <a:t>2</a:t>
            </a:r>
            <a:r>
              <a:rPr lang="en-US" dirty="0">
                <a:solidFill>
                  <a:srgbClr val="000000"/>
                </a:solidFill>
                <a:latin typeface="NimbusMonL-Regu"/>
              </a:rPr>
              <a:t>):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4		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forward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sz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5 		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t</a:t>
            </a:r>
            <a:r>
              <a:rPr lang="hu-HU" dirty="0" err="1" smtClean="0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 smtClean="0">
                <a:solidFill>
                  <a:srgbClr val="000000"/>
                </a:solidFill>
                <a:latin typeface="NimbusMonL-Regu"/>
              </a:rPr>
              <a:t>left</a:t>
            </a:r>
            <a:r>
              <a:rPr lang="hu-HU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smtClean="0">
                <a:solidFill>
                  <a:srgbClr val="21804F"/>
                </a:solidFill>
                <a:latin typeface="NimbusMonL-Regu"/>
              </a:rPr>
              <a:t>90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6		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forward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(m)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7		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</a:t>
            </a:r>
            <a:r>
              <a:rPr lang="hu-HU" dirty="0" err="1">
                <a:solidFill>
                  <a:srgbClr val="666666"/>
                </a:solidFill>
                <a:latin typeface="NimbusMonL-Regu"/>
              </a:rPr>
              <a:t>.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left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>
                <a:solidFill>
                  <a:srgbClr val="21804F"/>
                </a:solidFill>
                <a:latin typeface="NimbusMonL-Regu"/>
              </a:rPr>
              <a:t>90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)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838200" y="4224634"/>
            <a:ext cx="98581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tudományos gondolkodásmód meghatározó eleme a minták, összefüggések keresése. Bizonyos szinten a fenti </a:t>
            </a:r>
            <a:r>
              <a:rPr lang="hu-HU" dirty="0" smtClean="0">
                <a:latin typeface="NimbusRomNo9L-Regu"/>
              </a:rPr>
              <a:t>kód is </a:t>
            </a:r>
            <a:r>
              <a:rPr lang="hu-HU" dirty="0">
                <a:latin typeface="NimbusRomNo9L-Regu"/>
              </a:rPr>
              <a:t>ezt mutatja, hiszen ahelyett, hogy oldalanként rajzoltuk volna meg a téglalapot, egy fél téglalapot rajzoltunk </a:t>
            </a:r>
            <a:r>
              <a:rPr lang="hu-HU" dirty="0" smtClean="0">
                <a:latin typeface="NimbusRomNo9L-Regu"/>
              </a:rPr>
              <a:t>és megismételtük </a:t>
            </a:r>
            <a:r>
              <a:rPr lang="hu-HU" dirty="0">
                <a:latin typeface="NimbusRomNo9L-Regu"/>
              </a:rPr>
              <a:t>egy ciklus segítségével</a:t>
            </a:r>
            <a:r>
              <a:rPr lang="hu-HU" dirty="0" smtClean="0">
                <a:latin typeface="NimbusRomNo9L-Regu"/>
              </a:rPr>
              <a:t>.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Ha már itt tartunk, az is eszünkbe juthat, hogy a négyzet a téglalap speciális esete, így akár a </a:t>
            </a:r>
            <a:r>
              <a:rPr lang="hu-HU" b="1" dirty="0">
                <a:latin typeface="NimbusRomNo9L-Regu"/>
              </a:rPr>
              <a:t>téglalaprajzoló</a:t>
            </a:r>
            <a:r>
              <a:rPr lang="hu-HU" dirty="0">
                <a:latin typeface="NimbusRomNo9L-Regu"/>
              </a:rPr>
              <a:t> </a:t>
            </a:r>
            <a:r>
              <a:rPr lang="hu-HU" dirty="0" smtClean="0">
                <a:latin typeface="NimbusRomNo9L-Regu"/>
              </a:rPr>
              <a:t>függvényt is </a:t>
            </a:r>
            <a:r>
              <a:rPr lang="hu-HU" dirty="0">
                <a:latin typeface="NimbusRomNo9L-Regu"/>
              </a:rPr>
              <a:t>fel lehetne használni egy négyzetrajzoló függvény elkészítéséhez.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1385453" y="5992413"/>
            <a:ext cx="9753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 err="1">
                <a:solidFill>
                  <a:srgbClr val="007121"/>
                </a:solidFill>
                <a:latin typeface="NimbusMonL-Bold"/>
              </a:rPr>
              <a:t>def</a:t>
            </a:r>
            <a:r>
              <a:rPr lang="hu-HU" b="1" dirty="0">
                <a:solidFill>
                  <a:srgbClr val="007121"/>
                </a:solidFill>
                <a:latin typeface="NimbusMonL-Bold"/>
              </a:rPr>
              <a:t> </a:t>
            </a:r>
            <a:r>
              <a:rPr lang="hu-HU" dirty="0" err="1">
                <a:solidFill>
                  <a:srgbClr val="05297D"/>
                </a:solidFill>
                <a:latin typeface="NimbusMonL-Regu"/>
              </a:rPr>
              <a:t>negyzet_rajzolas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tk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h): </a:t>
            </a:r>
            <a:r>
              <a:rPr lang="hu-HU" dirty="0">
                <a:solidFill>
                  <a:srgbClr val="40808F"/>
                </a:solidFill>
                <a:latin typeface="NimbusMonL-ReguObli"/>
              </a:rPr>
              <a:t># A négyzetrajzoló függvény új változata</a:t>
            </a:r>
          </a:p>
          <a:p>
            <a:r>
              <a:rPr lang="hu-HU" sz="800" b="0" i="0" u="none" strike="noStrike" baseline="0" dirty="0" smtClean="0">
                <a:solidFill>
                  <a:srgbClr val="000000"/>
                </a:solidFill>
                <a:latin typeface="NimbusRomNo9L-Regu"/>
              </a:rPr>
              <a:t>2	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teglalap_rajzolas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tk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, h, h)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037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programvezérlés</a:t>
            </a:r>
          </a:p>
        </p:txBody>
      </p:sp>
      <p:sp>
        <p:nvSpPr>
          <p:cNvPr id="5" name="Téglalap 4"/>
          <p:cNvSpPr/>
          <p:nvPr/>
        </p:nvSpPr>
        <p:spPr>
          <a:xfrm>
            <a:off x="838199" y="1450539"/>
            <a:ext cx="108100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Csak akkor biztosíthatjuk, hogy egy függvény még a felhasználása </a:t>
            </a:r>
            <a:r>
              <a:rPr lang="hu-HU" dirty="0" smtClean="0">
                <a:latin typeface="NimbusRomNo9L-Regu"/>
              </a:rPr>
              <a:t>előtt </a:t>
            </a:r>
            <a:r>
              <a:rPr lang="hu-HU" dirty="0">
                <a:latin typeface="NimbusRomNo9L-Regu"/>
              </a:rPr>
              <a:t>létrejöjjön, ha tisztában vagyunk az </a:t>
            </a:r>
            <a:r>
              <a:rPr lang="hu-HU" dirty="0" smtClean="0">
                <a:latin typeface="NimbusRomNo9L-Regu"/>
              </a:rPr>
              <a:t>utasítások végrehajtási </a:t>
            </a:r>
            <a:r>
              <a:rPr lang="hu-HU" dirty="0">
                <a:latin typeface="NimbusRomNo9L-Regu"/>
              </a:rPr>
              <a:t>sorrendjével, vagyis a </a:t>
            </a:r>
            <a:r>
              <a:rPr lang="hu-HU" dirty="0">
                <a:latin typeface="NimbusRomNo9L-Medi"/>
              </a:rPr>
              <a:t>programvezérlés menetével</a:t>
            </a:r>
            <a:r>
              <a:rPr lang="hu-HU" dirty="0">
                <a:latin typeface="NimbusRomNo9L-Regu"/>
              </a:rPr>
              <a:t>. </a:t>
            </a:r>
          </a:p>
          <a:p>
            <a:r>
              <a:rPr lang="hu-HU" dirty="0">
                <a:latin typeface="NimbusRomNo9L-Regu"/>
              </a:rPr>
              <a:t>A végrehajtás mindig a </a:t>
            </a:r>
            <a:r>
              <a:rPr lang="hu-HU" dirty="0" smtClean="0">
                <a:latin typeface="NimbusRomNo9L-Regu"/>
              </a:rPr>
              <a:t>legelső </a:t>
            </a:r>
            <a:r>
              <a:rPr lang="hu-HU" dirty="0">
                <a:latin typeface="NimbusRomNo9L-Regu"/>
              </a:rPr>
              <a:t>utasítástól indul, majd </a:t>
            </a:r>
            <a:r>
              <a:rPr lang="hu-HU" dirty="0" smtClean="0">
                <a:latin typeface="NimbusRomNo9L-Regu"/>
              </a:rPr>
              <a:t>fentről </a:t>
            </a:r>
            <a:r>
              <a:rPr lang="hu-HU" dirty="0">
                <a:latin typeface="NimbusRomNo9L-Regu"/>
              </a:rPr>
              <a:t>lefelé haladva, egyesével hajtódnak végre az utasítások.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838198" y="2650868"/>
            <a:ext cx="108100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függvényhívás lényegében egy </a:t>
            </a:r>
            <a:r>
              <a:rPr lang="hu-HU" dirty="0" smtClean="0">
                <a:latin typeface="NimbusRomNo9L-Regu"/>
              </a:rPr>
              <a:t>kitérőt </a:t>
            </a:r>
            <a:r>
              <a:rPr lang="hu-HU" dirty="0">
                <a:latin typeface="NimbusRomNo9L-Regu"/>
              </a:rPr>
              <a:t>jelent a végrehajtási folyamatban. Ahelyett, hogy a </a:t>
            </a:r>
            <a:r>
              <a:rPr lang="hu-HU" dirty="0" smtClean="0">
                <a:latin typeface="NimbusRomNo9L-Regu"/>
              </a:rPr>
              <a:t>következő utasításra kerülne </a:t>
            </a:r>
            <a:r>
              <a:rPr lang="hu-HU" dirty="0">
                <a:latin typeface="NimbusRomNo9L-Regu"/>
              </a:rPr>
              <a:t>a vezérlés, átkerül a meghívott függvény </a:t>
            </a:r>
            <a:r>
              <a:rPr lang="hu-HU" dirty="0" smtClean="0">
                <a:latin typeface="NimbusRomNo9L-Regu"/>
              </a:rPr>
              <a:t>első </a:t>
            </a:r>
            <a:r>
              <a:rPr lang="hu-HU" dirty="0">
                <a:latin typeface="NimbusRomNo9L-Regu"/>
              </a:rPr>
              <a:t>sorára. Lefutnak a függvényen belül álló utasítások, </a:t>
            </a:r>
            <a:r>
              <a:rPr lang="hu-HU" dirty="0" smtClean="0">
                <a:latin typeface="NimbusRomNo9L-Regu"/>
              </a:rPr>
              <a:t>majd visszakerül </a:t>
            </a:r>
            <a:r>
              <a:rPr lang="hu-HU" dirty="0">
                <a:latin typeface="NimbusRomNo9L-Regu"/>
              </a:rPr>
              <a:t>a vezérlés a hívás helyére és onnan megy tovább.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838196" y="3574198"/>
            <a:ext cx="108100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 Python szerencsére mindig „észben tartja”, hogy hol jár. Valahányszor </a:t>
            </a:r>
            <a:r>
              <a:rPr lang="hu-HU" dirty="0" smtClean="0">
                <a:latin typeface="NimbusRomNo9L-Regu"/>
              </a:rPr>
              <a:t>befejeződik </a:t>
            </a:r>
            <a:r>
              <a:rPr lang="hu-HU" dirty="0">
                <a:latin typeface="NimbusRomNo9L-Regu"/>
              </a:rPr>
              <a:t>egy függvény, a program </a:t>
            </a:r>
            <a:r>
              <a:rPr lang="hu-HU" dirty="0" smtClean="0">
                <a:latin typeface="NimbusRomNo9L-Regu"/>
              </a:rPr>
              <a:t>vezérlése mindig </a:t>
            </a:r>
            <a:r>
              <a:rPr lang="hu-HU" dirty="0">
                <a:latin typeface="NimbusRomNo9L-Regu"/>
              </a:rPr>
              <a:t>pontosan oda tér vissza, ahonnan a függvényt meghívták. Ha pedig eléri a program végét, akkor a </a:t>
            </a:r>
            <a:r>
              <a:rPr lang="hu-HU" dirty="0" smtClean="0">
                <a:latin typeface="NimbusRomNo9L-Regu"/>
              </a:rPr>
              <a:t>program is </a:t>
            </a:r>
            <a:r>
              <a:rPr lang="hu-HU" dirty="0">
                <a:latin typeface="NimbusRomNo9L-Regu"/>
              </a:rPr>
              <a:t>befejezi </a:t>
            </a:r>
            <a:r>
              <a:rPr lang="hu-HU" dirty="0" smtClean="0">
                <a:latin typeface="NimbusRomNo9L-Regu"/>
              </a:rPr>
              <a:t>működését.</a:t>
            </a:r>
          </a:p>
          <a:p>
            <a:endParaRPr lang="hu-HU" dirty="0">
              <a:latin typeface="NimbusRomNo9L-Regu"/>
            </a:endParaRPr>
          </a:p>
          <a:p>
            <a:r>
              <a:rPr lang="hu-HU" dirty="0">
                <a:latin typeface="NimbusRomNo9L-Regu"/>
              </a:rPr>
              <a:t>Mi a tanulság ebben a rusnya történetben? </a:t>
            </a:r>
            <a:endParaRPr lang="hu-HU" dirty="0" smtClean="0">
              <a:latin typeface="NimbusRomNo9L-Regu"/>
            </a:endParaRPr>
          </a:p>
          <a:p>
            <a:r>
              <a:rPr lang="hu-HU" b="1" dirty="0" smtClean="0">
                <a:latin typeface="NimbusRomNo9L-Regu"/>
              </a:rPr>
              <a:t>A </a:t>
            </a:r>
            <a:r>
              <a:rPr lang="hu-HU" b="1" dirty="0">
                <a:latin typeface="NimbusRomNo9L-Regu"/>
              </a:rPr>
              <a:t>programokat ne </a:t>
            </a:r>
            <a:r>
              <a:rPr lang="hu-HU" b="1" dirty="0" smtClean="0">
                <a:latin typeface="NimbusRomNo9L-Regu"/>
              </a:rPr>
              <a:t>fentről </a:t>
            </a:r>
            <a:r>
              <a:rPr lang="hu-HU" b="1" dirty="0">
                <a:latin typeface="NimbusRomNo9L-Regu"/>
              </a:rPr>
              <a:t>lefele olvassuk, hanem a végrehajtás </a:t>
            </a:r>
            <a:r>
              <a:rPr lang="hu-HU" b="1" dirty="0" smtClean="0">
                <a:latin typeface="NimbusRomNo9L-Regu"/>
              </a:rPr>
              <a:t>folyamatának megfelelően</a:t>
            </a:r>
            <a:r>
              <a:rPr lang="hu-HU" b="1" dirty="0">
                <a:latin typeface="NimbusRomNo9L-Regu"/>
              </a:rPr>
              <a:t>!</a:t>
            </a:r>
            <a:endParaRPr lang="hu-HU" b="1" dirty="0"/>
          </a:p>
        </p:txBody>
      </p:sp>
      <p:sp>
        <p:nvSpPr>
          <p:cNvPr id="12" name="Téglalap 11"/>
          <p:cNvSpPr/>
          <p:nvPr/>
        </p:nvSpPr>
        <p:spPr>
          <a:xfrm>
            <a:off x="838196" y="5457708"/>
            <a:ext cx="476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>
                <a:latin typeface="NimbusRomNo9L-Medi"/>
              </a:rPr>
              <a:t>Kövessük </a:t>
            </a:r>
            <a:r>
              <a:rPr lang="hu-HU" dirty="0" smtClean="0">
                <a:latin typeface="NimbusRomNo9L-Medi"/>
              </a:rPr>
              <a:t>élőben </a:t>
            </a:r>
            <a:r>
              <a:rPr lang="hu-HU" dirty="0">
                <a:latin typeface="NimbusRomNo9L-Medi"/>
              </a:rPr>
              <a:t>az utasítások végrehajtást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764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Paraméterekkel </a:t>
            </a:r>
            <a:r>
              <a:rPr lang="hu-HU" dirty="0" smtClean="0"/>
              <a:t>rendelkező </a:t>
            </a:r>
            <a:r>
              <a:rPr lang="hu-HU" dirty="0"/>
              <a:t>függvények</a:t>
            </a:r>
          </a:p>
        </p:txBody>
      </p:sp>
      <p:sp>
        <p:nvSpPr>
          <p:cNvPr id="2" name="Téglalap 1"/>
          <p:cNvSpPr/>
          <p:nvPr/>
        </p:nvSpPr>
        <p:spPr>
          <a:xfrm>
            <a:off x="72736" y="1438486"/>
            <a:ext cx="1204652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Egy argumentum</a:t>
            </a:r>
          </a:p>
          <a:p>
            <a:r>
              <a:rPr lang="hu-HU" sz="1600" b="1" i="0" u="none" strike="noStrike" baseline="0" dirty="0" smtClean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sz="1600" b="0" i="0" u="none" strike="noStrike" baseline="0" dirty="0" err="1" smtClean="0">
                <a:solidFill>
                  <a:srgbClr val="007121"/>
                </a:solidFill>
                <a:latin typeface="NimbusMonL-Regu"/>
              </a:rPr>
              <a:t>abs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5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1600" b="0" i="0" u="none" strike="noStrike" baseline="0" dirty="0" smtClean="0">
                <a:solidFill>
                  <a:srgbClr val="333333"/>
                </a:solidFill>
                <a:latin typeface="NimbusMonL-Regu"/>
              </a:rPr>
              <a:t>5</a:t>
            </a:r>
          </a:p>
          <a:p>
            <a:r>
              <a:rPr lang="hu-HU" sz="1600" b="1" i="0" u="none" strike="noStrike" baseline="0" dirty="0" smtClean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sz="1600" b="0" i="0" u="none" strike="noStrike" baseline="0" dirty="0" err="1" smtClean="0">
                <a:solidFill>
                  <a:srgbClr val="007121"/>
                </a:solidFill>
                <a:latin typeface="NimbusMonL-Regu"/>
              </a:rPr>
              <a:t>abs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-</a:t>
            </a:r>
            <a:r>
              <a:rPr lang="hu-HU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5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1600" b="0" i="0" u="none" strike="noStrike" baseline="0" dirty="0" smtClean="0">
                <a:solidFill>
                  <a:srgbClr val="333333"/>
                </a:solidFill>
                <a:latin typeface="NimbusMonL-Regu"/>
              </a:rPr>
              <a:t>5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Több argumentum</a:t>
            </a:r>
          </a:p>
          <a:p>
            <a:r>
              <a:rPr lang="hu-HU" sz="1600" b="1" i="0" u="none" strike="noStrike" baseline="0" dirty="0" smtClean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sz="1600" b="0" i="0" u="none" strike="noStrike" baseline="0" dirty="0" err="1" smtClean="0">
                <a:solidFill>
                  <a:srgbClr val="007121"/>
                </a:solidFill>
                <a:latin typeface="NimbusMonL-Regu"/>
              </a:rPr>
              <a:t>pow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2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3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1600" b="0" i="0" u="none" strike="noStrike" baseline="0" dirty="0" smtClean="0">
                <a:solidFill>
                  <a:srgbClr val="333333"/>
                </a:solidFill>
                <a:latin typeface="NimbusMonL-Regu"/>
              </a:rPr>
              <a:t>8</a:t>
            </a:r>
          </a:p>
          <a:p>
            <a:r>
              <a:rPr lang="hu-HU" sz="1600" b="1" i="0" u="none" strike="noStrike" baseline="0" dirty="0" smtClean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sz="1600" b="0" i="0" u="none" strike="noStrike" baseline="0" dirty="0" err="1" smtClean="0">
                <a:solidFill>
                  <a:srgbClr val="007121"/>
                </a:solidFill>
                <a:latin typeface="NimbusMonL-Regu"/>
              </a:rPr>
              <a:t>pow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7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4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1600" b="0" i="0" u="none" strike="noStrike" baseline="0" dirty="0" smtClean="0">
                <a:solidFill>
                  <a:srgbClr val="333333"/>
                </a:solidFill>
                <a:latin typeface="NimbusMonL-Regu"/>
              </a:rPr>
              <a:t>2401</a:t>
            </a:r>
          </a:p>
          <a:p>
            <a:endParaRPr lang="hu-HU" sz="1600" b="0" i="0" u="none" strike="noStrike" baseline="0" dirty="0" smtClean="0">
              <a:solidFill>
                <a:srgbClr val="333333"/>
              </a:solidFill>
              <a:latin typeface="NimbusMonL-Regu"/>
            </a:endParaRP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Egy másik beépített függvény, amely több paramétert is vár, a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max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:</a:t>
            </a:r>
          </a:p>
          <a:p>
            <a:r>
              <a:rPr lang="hu-HU" sz="1600" b="1" i="0" u="none" strike="noStrike" baseline="0" dirty="0" smtClean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hu-HU" sz="1600" b="0" i="0" u="none" strike="noStrike" baseline="0" dirty="0" err="1" smtClean="0">
                <a:solidFill>
                  <a:srgbClr val="007121"/>
                </a:solidFill>
                <a:latin typeface="NimbusMonL-Regu"/>
              </a:rPr>
              <a:t>max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hu-HU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7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hu-HU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11</a:t>
            </a:r>
            <a:r>
              <a:rPr lang="hu-HU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1600" b="0" i="0" u="none" strike="noStrike" baseline="0" dirty="0" smtClean="0">
                <a:solidFill>
                  <a:srgbClr val="333333"/>
                </a:solidFill>
                <a:latin typeface="NimbusMonL-Regu"/>
              </a:rPr>
              <a:t>11</a:t>
            </a:r>
          </a:p>
          <a:p>
            <a:r>
              <a:rPr lang="fr-FR" sz="1600" b="1" i="0" u="none" strike="noStrike" baseline="0" dirty="0" smtClean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fr-FR" sz="1600" b="0" i="0" u="none" strike="noStrike" baseline="0" dirty="0" smtClean="0">
                <a:solidFill>
                  <a:srgbClr val="007121"/>
                </a:solidFill>
                <a:latin typeface="NimbusMonL-Regu"/>
              </a:rPr>
              <a:t>max</a:t>
            </a:r>
            <a:r>
              <a:rPr lang="fr-FR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fr-FR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4</a:t>
            </a:r>
            <a:r>
              <a:rPr lang="fr-FR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fr-FR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1</a:t>
            </a:r>
            <a:r>
              <a:rPr lang="fr-FR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fr-FR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17</a:t>
            </a:r>
            <a:r>
              <a:rPr lang="fr-FR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fr-FR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2</a:t>
            </a:r>
            <a:r>
              <a:rPr lang="fr-FR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fr-FR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12</a:t>
            </a:r>
            <a:r>
              <a:rPr lang="fr-FR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1600" b="0" i="0" u="none" strike="noStrike" baseline="0" dirty="0" smtClean="0">
                <a:solidFill>
                  <a:srgbClr val="333333"/>
                </a:solidFill>
                <a:latin typeface="NimbusMonL-Regu"/>
              </a:rPr>
              <a:t>17</a:t>
            </a:r>
          </a:p>
          <a:p>
            <a:r>
              <a:rPr lang="fr-FR" sz="1600" b="1" i="0" u="none" strike="noStrike" baseline="0" dirty="0" smtClean="0">
                <a:solidFill>
                  <a:srgbClr val="C85C0A"/>
                </a:solidFill>
                <a:latin typeface="NimbusMonL-Bold"/>
              </a:rPr>
              <a:t>&gt;&gt;&gt; </a:t>
            </a:r>
            <a:r>
              <a:rPr lang="fr-FR" sz="1600" b="0" i="0" u="none" strike="noStrike" baseline="0" dirty="0" smtClean="0">
                <a:solidFill>
                  <a:srgbClr val="007121"/>
                </a:solidFill>
                <a:latin typeface="NimbusMonL-Regu"/>
              </a:rPr>
              <a:t>max</a:t>
            </a:r>
            <a:r>
              <a:rPr lang="fr-FR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(</a:t>
            </a:r>
            <a:r>
              <a:rPr lang="fr-FR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3 </a:t>
            </a:r>
            <a:r>
              <a:rPr lang="fr-FR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* </a:t>
            </a:r>
            <a:r>
              <a:rPr lang="fr-FR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11</a:t>
            </a:r>
            <a:r>
              <a:rPr lang="fr-FR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fr-FR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5</a:t>
            </a:r>
            <a:r>
              <a:rPr lang="fr-FR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**</a:t>
            </a:r>
            <a:r>
              <a:rPr lang="fr-FR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3</a:t>
            </a:r>
            <a:r>
              <a:rPr lang="fr-FR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fr-FR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512 </a:t>
            </a:r>
            <a:r>
              <a:rPr lang="fr-FR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- </a:t>
            </a:r>
            <a:r>
              <a:rPr lang="fr-FR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9</a:t>
            </a:r>
            <a:r>
              <a:rPr lang="fr-FR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, </a:t>
            </a:r>
            <a:r>
              <a:rPr lang="fr-FR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1024</a:t>
            </a:r>
            <a:r>
              <a:rPr lang="fr-FR" sz="1600" b="0" i="0" u="none" strike="noStrike" baseline="0" dirty="0" smtClean="0">
                <a:solidFill>
                  <a:srgbClr val="666666"/>
                </a:solidFill>
                <a:latin typeface="NimbusMonL-Regu"/>
              </a:rPr>
              <a:t>**</a:t>
            </a:r>
            <a:r>
              <a:rPr lang="fr-FR" sz="1600" b="0" i="0" u="none" strike="noStrike" baseline="0" dirty="0" smtClean="0">
                <a:solidFill>
                  <a:srgbClr val="21804F"/>
                </a:solidFill>
                <a:latin typeface="NimbusMonL-Regu"/>
              </a:rPr>
              <a:t>0</a:t>
            </a:r>
            <a:r>
              <a:rPr lang="fr-FR" sz="1600" b="0" i="0" u="none" strike="noStrike" baseline="0" dirty="0" smtClean="0">
                <a:solidFill>
                  <a:srgbClr val="000000"/>
                </a:solidFill>
                <a:latin typeface="NimbusMonL-Regu"/>
              </a:rPr>
              <a:t>)</a:t>
            </a:r>
          </a:p>
          <a:p>
            <a:r>
              <a:rPr lang="hu-HU" sz="1600" b="0" i="0" u="none" strike="noStrike" baseline="0" dirty="0" smtClean="0">
                <a:solidFill>
                  <a:srgbClr val="333333"/>
                </a:solidFill>
                <a:latin typeface="NimbusMonL-Regu"/>
              </a:rPr>
              <a:t>503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A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max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függvénynek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tetszőleges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számú argumentumot átadhatunk, egymástól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vesszővel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elválasztva. A program az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átadott számok legnagyobbikával tér vissza. Az argumentumok lehetnek </a:t>
            </a:r>
            <a:r>
              <a:rPr lang="hu-HU" dirty="0" smtClean="0">
                <a:solidFill>
                  <a:srgbClr val="000000"/>
                </a:solidFill>
                <a:latin typeface="NimbusRomNo9L-Regu"/>
              </a:rPr>
              <a:t>egyszerű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értékek vagy kifejezések is. Az</a:t>
            </a:r>
          </a:p>
          <a:p>
            <a:r>
              <a:rPr lang="hu-HU" dirty="0">
                <a:solidFill>
                  <a:srgbClr val="000000"/>
                </a:solidFill>
                <a:latin typeface="NimbusRomNo9L-Regu"/>
              </a:rPr>
              <a:t>utolsó példában a </a:t>
            </a:r>
            <a:r>
              <a:rPr lang="hu-HU" dirty="0" err="1">
                <a:solidFill>
                  <a:srgbClr val="000000"/>
                </a:solidFill>
                <a:latin typeface="NimbusMonL-Regu"/>
              </a:rPr>
              <a:t>max</a:t>
            </a:r>
            <a:r>
              <a:rPr lang="hu-HU" dirty="0">
                <a:solidFill>
                  <a:srgbClr val="000000"/>
                </a:solidFill>
                <a:latin typeface="NimbusMonL-Regu"/>
              </a:rPr>
              <a:t> </a:t>
            </a:r>
            <a:r>
              <a:rPr lang="hu-HU" dirty="0">
                <a:solidFill>
                  <a:srgbClr val="000000"/>
                </a:solidFill>
                <a:latin typeface="NimbusRomNo9L-Regu"/>
              </a:rPr>
              <a:t>függvény 503-as értéket ad vissza, ugyanis az nagyobb a 33-nál, 125-nél és az 1-nél is.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866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Visszatérési értékkel </a:t>
            </a:r>
            <a:r>
              <a:rPr lang="hu-HU" dirty="0" smtClean="0"/>
              <a:t>rendelkező </a:t>
            </a:r>
            <a:r>
              <a:rPr lang="hu-HU" dirty="0"/>
              <a:t>függvények</a:t>
            </a:r>
          </a:p>
        </p:txBody>
      </p:sp>
      <p:sp>
        <p:nvSpPr>
          <p:cNvPr id="3" name="Téglalap 2"/>
          <p:cNvSpPr/>
          <p:nvPr/>
        </p:nvSpPr>
        <p:spPr>
          <a:xfrm>
            <a:off x="716973" y="1527382"/>
            <a:ext cx="110039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>
                <a:latin typeface="NimbusRomNo9L-Regu"/>
              </a:rPr>
              <a:t>Azokat a függvényeket, amelyek értéket állítanak </a:t>
            </a:r>
            <a:r>
              <a:rPr lang="hu-HU" dirty="0" smtClean="0">
                <a:latin typeface="NimbusRomNo9L-Regu"/>
              </a:rPr>
              <a:t>elő, </a:t>
            </a:r>
            <a:r>
              <a:rPr lang="hu-HU" dirty="0">
                <a:latin typeface="NimbusRomNo9L-Medi"/>
              </a:rPr>
              <a:t>produktív függvényeknek </a:t>
            </a:r>
            <a:r>
              <a:rPr lang="hu-HU" dirty="0">
                <a:latin typeface="NimbusRomNo9L-Regu"/>
              </a:rPr>
              <a:t>nevezzük. </a:t>
            </a:r>
            <a:r>
              <a:rPr lang="hu-HU" dirty="0" smtClean="0">
                <a:latin typeface="NimbusRomNo9L-Regu"/>
              </a:rPr>
              <a:t>A produktív </a:t>
            </a:r>
            <a:r>
              <a:rPr lang="hu-HU" dirty="0">
                <a:latin typeface="NimbusRomNo9L-Regu"/>
              </a:rPr>
              <a:t>függvények </a:t>
            </a:r>
            <a:r>
              <a:rPr lang="hu-HU" dirty="0" err="1">
                <a:latin typeface="NimbusRomNo9L-Regu"/>
              </a:rPr>
              <a:t>ellentétei</a:t>
            </a:r>
            <a:r>
              <a:rPr lang="hu-HU" dirty="0">
                <a:latin typeface="NimbusRomNo9L-Regu"/>
              </a:rPr>
              <a:t> a </a:t>
            </a:r>
            <a:r>
              <a:rPr lang="hu-HU" dirty="0" err="1">
                <a:latin typeface="NimbusRomNo9L-Medi"/>
              </a:rPr>
              <a:t>void</a:t>
            </a:r>
            <a:r>
              <a:rPr lang="hu-HU" dirty="0">
                <a:latin typeface="NimbusRomNo9L-Medi"/>
              </a:rPr>
              <a:t> függvények</a:t>
            </a:r>
            <a:r>
              <a:rPr lang="hu-HU" dirty="0">
                <a:latin typeface="NimbusRomNo9L-Regu"/>
              </a:rPr>
              <a:t>. Utóbbiak azok, amiket nem a visszatérési értékük miatt hívunk</a:t>
            </a:r>
          </a:p>
          <a:p>
            <a:r>
              <a:rPr lang="hu-HU" dirty="0">
                <a:latin typeface="NimbusRomNo9L-Regu"/>
              </a:rPr>
              <a:t>meg, hanem azért mert valami hasznosat visznek véghez. (Számos programnyelv, mint például a Java, C#, C és a C</a:t>
            </a:r>
            <a:r>
              <a:rPr lang="hu-HU" dirty="0" smtClean="0">
                <a:latin typeface="NimbusRomNo9L-Regu"/>
              </a:rPr>
              <a:t>++ „</a:t>
            </a:r>
            <a:r>
              <a:rPr lang="hu-HU" dirty="0" err="1">
                <a:latin typeface="NimbusRomNo9L-Regu"/>
              </a:rPr>
              <a:t>void</a:t>
            </a:r>
            <a:r>
              <a:rPr lang="hu-HU" dirty="0">
                <a:latin typeface="NimbusRomNo9L-Regu"/>
              </a:rPr>
              <a:t> függvényeknek” nevezi ezeket, míg más nyelvekben, például Pascalban, az </a:t>
            </a:r>
            <a:r>
              <a:rPr lang="hu-HU" dirty="0">
                <a:latin typeface="NimbusRomNo9L-Medi"/>
              </a:rPr>
              <a:t>eljárás </a:t>
            </a:r>
            <a:r>
              <a:rPr lang="hu-HU" dirty="0">
                <a:latin typeface="NimbusRomNo9L-Regu"/>
              </a:rPr>
              <a:t>megnevezés a használatos.)</a:t>
            </a:r>
          </a:p>
          <a:p>
            <a:r>
              <a:rPr lang="hu-HU" dirty="0">
                <a:latin typeface="NimbusRomNo9L-Regu"/>
              </a:rPr>
              <a:t>Habár a </a:t>
            </a:r>
            <a:r>
              <a:rPr lang="hu-HU" dirty="0" err="1">
                <a:latin typeface="NimbusRomNo9L-Regu"/>
              </a:rPr>
              <a:t>void</a:t>
            </a:r>
            <a:r>
              <a:rPr lang="hu-HU" dirty="0">
                <a:latin typeface="NimbusRomNo9L-Regu"/>
              </a:rPr>
              <a:t> függvényeknél a visszatérési érték nem érdekes számunkra, a Python mindig vissza akar adni </a:t>
            </a:r>
            <a:r>
              <a:rPr lang="hu-HU" dirty="0" smtClean="0">
                <a:latin typeface="NimbusRomNo9L-Regu"/>
              </a:rPr>
              <a:t>valamilyen értéket</a:t>
            </a:r>
            <a:r>
              <a:rPr lang="hu-HU" dirty="0">
                <a:latin typeface="NimbusRomNo9L-Regu"/>
              </a:rPr>
              <a:t>. Ha a programozó nem rendelkezik róla, akkor automatikusan </a:t>
            </a:r>
            <a:r>
              <a:rPr lang="hu-HU" dirty="0" err="1">
                <a:latin typeface="NimbusMonL-Regu"/>
              </a:rPr>
              <a:t>None</a:t>
            </a:r>
            <a:r>
              <a:rPr lang="hu-HU" dirty="0">
                <a:latin typeface="NimbusMonL-Regu"/>
              </a:rPr>
              <a:t> </a:t>
            </a:r>
            <a:r>
              <a:rPr lang="hu-HU" dirty="0">
                <a:latin typeface="NimbusRomNo9L-Regu"/>
              </a:rPr>
              <a:t>értéket juttat vissza a hívóhoz.</a:t>
            </a:r>
          </a:p>
          <a:p>
            <a:r>
              <a:rPr lang="hu-HU" dirty="0">
                <a:latin typeface="NimbusRomNo9L-Regu"/>
              </a:rPr>
              <a:t>Hogyan írhatunk saját, produktív függvényt?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229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2426</Words>
  <Application>Microsoft Office PowerPoint</Application>
  <PresentationFormat>Szélesvásznú</PresentationFormat>
  <Paragraphs>215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9" baseType="lpstr">
      <vt:lpstr>Arial</vt:lpstr>
      <vt:lpstr>Calibri</vt:lpstr>
      <vt:lpstr>Calibri Light</vt:lpstr>
      <vt:lpstr>CMMI5</vt:lpstr>
      <vt:lpstr>CMSY5</vt:lpstr>
      <vt:lpstr>NimbusMonL-Bold</vt:lpstr>
      <vt:lpstr>NimbusMonL-Regu</vt:lpstr>
      <vt:lpstr>NimbusMonL-ReguObli</vt:lpstr>
      <vt:lpstr>NimbusRomNo9L-Medi</vt:lpstr>
      <vt:lpstr>NimbusRomNo9L-Regu</vt:lpstr>
      <vt:lpstr>NimbusRomNo9L-ReguItal</vt:lpstr>
      <vt:lpstr>Office-téma</vt:lpstr>
      <vt:lpstr>Python alapok</vt:lpstr>
      <vt:lpstr>Függvények</vt:lpstr>
      <vt:lpstr>Függvények</vt:lpstr>
      <vt:lpstr>Függvények</vt:lpstr>
      <vt:lpstr>Függvények</vt:lpstr>
      <vt:lpstr>Függvények</vt:lpstr>
      <vt:lpstr>A programvezérlés</vt:lpstr>
      <vt:lpstr>Paraméterekkel rendelkező függvények</vt:lpstr>
      <vt:lpstr>Visszatérési értékkel rendelkező függvények</vt:lpstr>
      <vt:lpstr>Visszatérési értékkel rendelkező függvények</vt:lpstr>
      <vt:lpstr>Visszatérési értékkel rendelkező függvények</vt:lpstr>
      <vt:lpstr>A változók és a paraméterek lokálisak</vt:lpstr>
      <vt:lpstr>Teknőc revízió </vt:lpstr>
      <vt:lpstr>Teknőc revízió </vt:lpstr>
      <vt:lpstr>Feladatok</vt:lpstr>
      <vt:lpstr>Feladatok</vt:lpstr>
      <vt:lpstr>Feladatok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alapok</dc:title>
  <dc:creator>istvan.vegh84@gmail.com</dc:creator>
  <cp:lastModifiedBy>istvan.vegh84@gmail.com</cp:lastModifiedBy>
  <cp:revision>5</cp:revision>
  <dcterms:created xsi:type="dcterms:W3CDTF">2022-11-02T09:23:27Z</dcterms:created>
  <dcterms:modified xsi:type="dcterms:W3CDTF">2022-11-02T10:05:24Z</dcterms:modified>
</cp:coreProperties>
</file>