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35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908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31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9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4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1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02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2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29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45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3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0610-7163-4E4C-BBE9-7EE370CC6855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B2A6-527F-4B57-99AB-1E9D8AC3DB3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3. Rész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628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278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Láncolt feltételes utasítások</a:t>
            </a:r>
          </a:p>
        </p:txBody>
      </p:sp>
      <p:sp>
        <p:nvSpPr>
          <p:cNvPr id="8" name="Téglalap 7"/>
          <p:cNvSpPr/>
          <p:nvPr/>
        </p:nvSpPr>
        <p:spPr>
          <a:xfrm>
            <a:off x="838200" y="1723589"/>
            <a:ext cx="1090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Néha </a:t>
            </a:r>
            <a:r>
              <a:rPr lang="hu-HU" dirty="0" err="1">
                <a:latin typeface="NimbusRomNo9L-Regu"/>
              </a:rPr>
              <a:t>kett˝onél</a:t>
            </a:r>
            <a:r>
              <a:rPr lang="hu-HU" dirty="0">
                <a:latin typeface="NimbusRomNo9L-Regu"/>
              </a:rPr>
              <a:t> több </a:t>
            </a:r>
            <a:r>
              <a:rPr lang="hu-HU" dirty="0" err="1">
                <a:latin typeface="NimbusRomNo9L-Regu"/>
              </a:rPr>
              <a:t>lehet˝oség</a:t>
            </a:r>
            <a:r>
              <a:rPr lang="hu-HU" dirty="0">
                <a:latin typeface="NimbusRomNo9L-Regu"/>
              </a:rPr>
              <a:t> van és szükségünk van </a:t>
            </a:r>
            <a:r>
              <a:rPr lang="hu-HU" dirty="0" err="1">
                <a:latin typeface="NimbusRomNo9L-Regu"/>
              </a:rPr>
              <a:t>kett˝onél</a:t>
            </a:r>
            <a:r>
              <a:rPr lang="hu-HU" dirty="0">
                <a:latin typeface="NimbusRomNo9L-Regu"/>
              </a:rPr>
              <a:t> több ágra. Az egyik módja az ilyen számítások </a:t>
            </a:r>
            <a:r>
              <a:rPr lang="hu-HU" dirty="0" smtClean="0">
                <a:latin typeface="NimbusRomNo9L-Regu"/>
              </a:rPr>
              <a:t>kifejezésére a </a:t>
            </a:r>
            <a:r>
              <a:rPr lang="hu-HU" dirty="0">
                <a:latin typeface="NimbusRomNo9L-Medi"/>
              </a:rPr>
              <a:t>láncolt feltételes utasítás </a:t>
            </a:r>
            <a:r>
              <a:rPr lang="hu-HU" dirty="0">
                <a:latin typeface="NimbusRomNo9L-Regu"/>
              </a:rPr>
              <a:t>használata: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1293868" y="23362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UTASÍTÁSOK_A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y: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UTASÍTÁSOK_B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UTASÍTÁSOK_C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14" y="2133460"/>
            <a:ext cx="3526972" cy="2365311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838200" y="445446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</a:t>
            </a:r>
            <a:r>
              <a:rPr lang="hu-HU" dirty="0" err="1"/>
              <a:t>elif</a:t>
            </a:r>
            <a:r>
              <a:rPr lang="hu-HU" dirty="0"/>
              <a:t> kulcsszó az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rövidítése. Ismét pontosan egy ág fog </a:t>
            </a:r>
            <a:r>
              <a:rPr lang="hu-HU" dirty="0" err="1"/>
              <a:t>végrehajtódni</a:t>
            </a:r>
            <a:r>
              <a:rPr lang="hu-HU" dirty="0"/>
              <a:t>. Nincs korlát az </a:t>
            </a:r>
            <a:r>
              <a:rPr lang="hu-HU" dirty="0" err="1"/>
              <a:t>elif</a:t>
            </a:r>
            <a:r>
              <a:rPr lang="hu-HU" dirty="0"/>
              <a:t> </a:t>
            </a:r>
            <a:r>
              <a:rPr lang="hu-HU" dirty="0" smtClean="0"/>
              <a:t>blokkok számára </a:t>
            </a:r>
            <a:r>
              <a:rPr lang="hu-HU" dirty="0"/>
              <a:t>vonatkozólag, de csak egyetlen (opcionális) </a:t>
            </a:r>
            <a:r>
              <a:rPr lang="hu-HU" dirty="0" err="1"/>
              <a:t>else</a:t>
            </a:r>
            <a:r>
              <a:rPr lang="hu-HU" dirty="0"/>
              <a:t> ág </a:t>
            </a:r>
            <a:r>
              <a:rPr lang="hu-HU" dirty="0" err="1" smtClean="0"/>
              <a:t>egengedett</a:t>
            </a:r>
            <a:r>
              <a:rPr lang="hu-HU" dirty="0" smtClean="0"/>
              <a:t> </a:t>
            </a:r>
            <a:r>
              <a:rPr lang="hu-HU" dirty="0"/>
              <a:t>az utasítás végén:</a:t>
            </a:r>
          </a:p>
        </p:txBody>
      </p:sp>
      <p:sp>
        <p:nvSpPr>
          <p:cNvPr id="12" name="Téglalap 11"/>
          <p:cNvSpPr/>
          <p:nvPr/>
        </p:nvSpPr>
        <p:spPr>
          <a:xfrm>
            <a:off x="1088572" y="51007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valasztas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fuggveny_egy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valasztas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"b"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fuggveny_ketto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>
              <a:solidFill>
                <a:srgbClr val="000000"/>
              </a:solidFill>
              <a:latin typeface="NimbusMonL-Regu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3897086" y="51469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elif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valasztas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"c"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fuggveny_harom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"Érvénytelen választás."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77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utasítások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321356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Beágyazott feltételes utasítások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723589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feltételes utasítás </a:t>
            </a:r>
            <a:r>
              <a:rPr lang="hu-HU" dirty="0">
                <a:latin typeface="NimbusRomNo9L-Medi"/>
              </a:rPr>
              <a:t>beágyazható </a:t>
            </a:r>
            <a:r>
              <a:rPr lang="hu-HU" dirty="0">
                <a:latin typeface="NimbusRomNo9L-Regu"/>
              </a:rPr>
              <a:t>egy másikba. (Ez az összerakhatóság egyik fajtája.) Az </a:t>
            </a:r>
            <a:r>
              <a:rPr lang="hu-HU" dirty="0" err="1">
                <a:latin typeface="NimbusRomNo9L-Regu"/>
              </a:rPr>
              <a:t>el˝obbi</a:t>
            </a:r>
            <a:r>
              <a:rPr lang="hu-HU" dirty="0">
                <a:latin typeface="NimbusRomNo9L-Regu"/>
              </a:rPr>
              <a:t> példát így </a:t>
            </a:r>
            <a:r>
              <a:rPr lang="hu-HU" dirty="0" smtClean="0">
                <a:latin typeface="NimbusRomNo9L-Regu"/>
              </a:rPr>
              <a:t>is írhattuk </a:t>
            </a:r>
            <a:r>
              <a:rPr lang="hu-HU" dirty="0">
                <a:latin typeface="NimbusRomNo9L-Regu"/>
              </a:rPr>
              <a:t>volna: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27365"/>
            <a:ext cx="5365736" cy="2938380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7315199" y="3348803"/>
            <a:ext cx="4288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y: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UTASÍTÁSOK_A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&gt;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y: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UTASÍTÁSOK_B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	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UTASÍTÁSOK_C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898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Feltételes utasítások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321356"/>
            <a:ext cx="174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</a:t>
            </a: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dirty="0"/>
              <a:t>utasítás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199" y="1789837"/>
            <a:ext cx="1079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 értékkel vagy érték nélkül, attól </a:t>
            </a:r>
            <a:r>
              <a:rPr lang="hu-HU" dirty="0" err="1">
                <a:latin typeface="NimbusRomNo9L-Regu"/>
              </a:rPr>
              <a:t>függ˝oen</a:t>
            </a:r>
            <a:r>
              <a:rPr lang="hu-HU" dirty="0">
                <a:latin typeface="NimbusRomNo9L-Regu"/>
              </a:rPr>
              <a:t>, hogy a függvény produktív vagy </a:t>
            </a:r>
            <a:r>
              <a:rPr lang="hu-HU" dirty="0" err="1">
                <a:latin typeface="NimbusRomNo9L-Regu"/>
              </a:rPr>
              <a:t>void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RomNo9L-Regu"/>
              </a:rPr>
              <a:t>lehet˝ové</a:t>
            </a:r>
            <a:r>
              <a:rPr lang="hu-HU" dirty="0">
                <a:latin typeface="NimbusRomNo9L-Regu"/>
              </a:rPr>
              <a:t> </a:t>
            </a:r>
            <a:r>
              <a:rPr lang="hu-HU" dirty="0" smtClean="0">
                <a:latin typeface="NimbusRomNo9L-Regu"/>
              </a:rPr>
              <a:t>teszi, hogy </a:t>
            </a:r>
            <a:r>
              <a:rPr lang="hu-HU" dirty="0">
                <a:latin typeface="NimbusRomNo9L-Regu"/>
              </a:rPr>
              <a:t>befejezzük a függvény végrehajtását </a:t>
            </a:r>
            <a:r>
              <a:rPr lang="hu-HU" dirty="0" err="1">
                <a:latin typeface="NimbusRomNo9L-Regu"/>
              </a:rPr>
              <a:t>miel˝ott</a:t>
            </a:r>
            <a:r>
              <a:rPr lang="hu-HU" dirty="0">
                <a:latin typeface="NimbusRomNo9L-Regu"/>
              </a:rPr>
              <a:t> (vagy amikor) elérjük a törzsének a végét. Az egyik ok, ami </a:t>
            </a:r>
            <a:r>
              <a:rPr lang="hu-HU" dirty="0" smtClean="0">
                <a:latin typeface="NimbusRomNo9L-Regu"/>
              </a:rPr>
              <a:t>miatt </a:t>
            </a:r>
            <a:r>
              <a:rPr lang="hu-HU" dirty="0" smtClean="0">
                <a:latin typeface="NimbusRomNo9L-ReguItal"/>
              </a:rPr>
              <a:t>korai </a:t>
            </a:r>
            <a:r>
              <a:rPr lang="hu-HU" dirty="0">
                <a:latin typeface="NimbusRomNo9L-ReguItal"/>
              </a:rPr>
              <a:t>visszatérést </a:t>
            </a:r>
            <a:r>
              <a:rPr lang="hu-HU" dirty="0">
                <a:latin typeface="NimbusRomNo9L-Regu"/>
              </a:rPr>
              <a:t>alkalmazunk, hogy hibafeltételt észlelünk: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9" y="2812316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ird_ki_a_negyzetgyokot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(x):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	</a:t>
            </a:r>
            <a:r>
              <a:rPr lang="hu-HU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"Pozitív szám vagy nulla kell."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	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return</a:t>
            </a:r>
            <a:endParaRPr lang="hu-HU" b="1" dirty="0">
              <a:solidFill>
                <a:srgbClr val="007121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eredmeny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x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0.5</a:t>
            </a:r>
          </a:p>
          <a:p>
            <a:r>
              <a:rPr lang="nb-NO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nb-NO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( x, </a:t>
            </a:r>
            <a:r>
              <a:rPr lang="nb-NO" dirty="0">
                <a:solidFill>
                  <a:srgbClr val="4071A1"/>
                </a:solidFill>
                <a:latin typeface="NimbusMonL-Regu"/>
              </a:rPr>
              <a:t>"négyzetgyöke"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eredmeny)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199" y="4689753"/>
            <a:ext cx="10613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ird_ki_a_negyzetgyokot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függvénynek van egy </a:t>
            </a:r>
            <a:r>
              <a:rPr lang="hu-HU" dirty="0">
                <a:latin typeface="NimbusMonL-Regu"/>
              </a:rPr>
              <a:t>x </a:t>
            </a:r>
            <a:r>
              <a:rPr lang="hu-HU" dirty="0" err="1">
                <a:latin typeface="NimbusRomNo9L-Regu"/>
              </a:rPr>
              <a:t>nev˝u</a:t>
            </a:r>
            <a:r>
              <a:rPr lang="hu-HU" dirty="0">
                <a:latin typeface="NimbusRomNo9L-Regu"/>
              </a:rPr>
              <a:t> paramétere. Az </a:t>
            </a:r>
            <a:r>
              <a:rPr lang="hu-HU" dirty="0" err="1">
                <a:latin typeface="NimbusRomNo9L-Regu"/>
              </a:rPr>
              <a:t>els˝o</a:t>
            </a:r>
            <a:r>
              <a:rPr lang="hu-HU" dirty="0">
                <a:latin typeface="NimbusRomNo9L-Regu"/>
              </a:rPr>
              <a:t> dolog </a:t>
            </a:r>
            <a:r>
              <a:rPr lang="hu-HU" dirty="0" err="1">
                <a:latin typeface="NimbusRomNo9L-Regu"/>
              </a:rPr>
              <a:t>ellen˝orizni</a:t>
            </a:r>
            <a:r>
              <a:rPr lang="hu-HU" dirty="0">
                <a:latin typeface="NimbusRomNo9L-Regu"/>
              </a:rPr>
              <a:t>, hogy </a:t>
            </a:r>
            <a:r>
              <a:rPr lang="hu-HU" dirty="0" smtClean="0">
                <a:latin typeface="NimbusMonL-Regu"/>
              </a:rPr>
              <a:t>x </a:t>
            </a:r>
            <a:r>
              <a:rPr lang="hu-HU" dirty="0" smtClean="0">
                <a:latin typeface="NimbusRomNo9L-Regu"/>
              </a:rPr>
              <a:t>kisebb-e</a:t>
            </a:r>
            <a:r>
              <a:rPr lang="hu-HU" dirty="0">
                <a:latin typeface="NimbusRomNo9L-Regu"/>
              </a:rPr>
              <a:t>, mint 0, amely esetben egy hibaüzenet jelenik meg és </a:t>
            </a:r>
            <a:r>
              <a:rPr lang="hu-HU" dirty="0" err="1">
                <a:latin typeface="NimbusMonL-Regu"/>
              </a:rPr>
              <a:t>return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utasítást használunk a függvény befejezéséhez.</a:t>
            </a:r>
          </a:p>
          <a:p>
            <a:r>
              <a:rPr lang="hu-HU" dirty="0">
                <a:latin typeface="NimbusRomNo9L-Regu"/>
              </a:rPr>
              <a:t>A programvezérlés rögtön visszatér a hívóhoz, és a függvény további sorai nem lesznek végrehajtva.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168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Feltételes utasítások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200" y="132135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Logikai ellentétek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200" y="1908255"/>
            <a:ext cx="1073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Mind a hat relációs operátornak van egy logikai ellentéte: például ha feltételezzük, hogy akkor kaphatunk </a:t>
            </a:r>
            <a:r>
              <a:rPr lang="hu-HU" dirty="0" smtClean="0">
                <a:latin typeface="NimbusRomNo9L-Regu"/>
              </a:rPr>
              <a:t>jogosítványt, ha </a:t>
            </a:r>
            <a:r>
              <a:rPr lang="hu-HU" dirty="0">
                <a:latin typeface="NimbusRomNo9L-Regu"/>
              </a:rPr>
              <a:t>a korunk nagyobb vagy </a:t>
            </a:r>
            <a:r>
              <a:rPr lang="hu-HU" dirty="0" err="1">
                <a:latin typeface="NimbusRomNo9L-Regu"/>
              </a:rPr>
              <a:t>egyenl˝o</a:t>
            </a:r>
            <a:r>
              <a:rPr lang="hu-HU" dirty="0">
                <a:latin typeface="NimbusRomNo9L-Regu"/>
              </a:rPr>
              <a:t>, mint 17, akkor nem kaphatunk jogosítványt, ha a korunk 17-nél kisebb.</a:t>
            </a:r>
            <a:endParaRPr lang="hu-HU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48229"/>
              </p:ext>
            </p:extLst>
          </p:nvPr>
        </p:nvGraphicFramePr>
        <p:xfrm>
          <a:off x="1498600" y="304915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89713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32537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logikai ellentét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==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!=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4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!=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==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&lt;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&gt;=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5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&lt;=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&gt;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&gt;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&lt;=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&gt;=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&lt;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6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2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tekn˝oc</a:t>
            </a:r>
            <a:r>
              <a:rPr lang="hu-HU" dirty="0"/>
              <a:t> oszlopdiagram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199" y="1362786"/>
            <a:ext cx="11081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Itt van egy pár új trükk a </a:t>
            </a:r>
            <a:r>
              <a:rPr lang="hu-HU" dirty="0" err="1">
                <a:latin typeface="NimbusRomNo9L-Regu"/>
              </a:rPr>
              <a:t>tekn˝oceinkkel</a:t>
            </a:r>
            <a:r>
              <a:rPr lang="hu-HU" dirty="0">
                <a:latin typeface="NimbusRomNo9L-Regu"/>
              </a:rPr>
              <a:t> kapcsolatban</a:t>
            </a:r>
            <a:r>
              <a:rPr lang="hu-HU" dirty="0" smtClean="0">
                <a:latin typeface="NimbusRomNo9L-Regu"/>
              </a:rPr>
              <a:t>: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 err="1">
                <a:latin typeface="NimbusRomNo9L-Regu"/>
              </a:rPr>
              <a:t>Rávehetünk</a:t>
            </a:r>
            <a:r>
              <a:rPr lang="hu-HU" dirty="0">
                <a:latin typeface="NimbusRomNo9L-Regu"/>
              </a:rPr>
              <a:t> egy </a:t>
            </a:r>
            <a:r>
              <a:rPr lang="hu-HU" dirty="0" err="1">
                <a:latin typeface="NimbusRomNo9L-Regu"/>
              </a:rPr>
              <a:t>tekn˝ocöt</a:t>
            </a:r>
            <a:r>
              <a:rPr lang="hu-HU" dirty="0">
                <a:latin typeface="NimbusRomNo9L-Regu"/>
              </a:rPr>
              <a:t>, hogy jelenítsen meg egy szöveget a vásznon. A </a:t>
            </a:r>
            <a:r>
              <a:rPr lang="hu-HU" dirty="0" err="1">
                <a:latin typeface="NimbusRomNo9L-Regu"/>
              </a:rPr>
              <a:t>tekn˝oc</a:t>
            </a:r>
            <a:r>
              <a:rPr lang="hu-HU" dirty="0">
                <a:latin typeface="NimbusRomNo9L-Regu"/>
              </a:rPr>
              <a:t> aktuális pozíciójában. </a:t>
            </a:r>
            <a:r>
              <a:rPr lang="hu-HU" dirty="0" smtClean="0">
                <a:latin typeface="NimbusRomNo9L-Regu"/>
              </a:rPr>
              <a:t>A metódus</a:t>
            </a:r>
            <a:r>
              <a:rPr lang="hu-HU" dirty="0">
                <a:latin typeface="NimbusRomNo9L-Regu"/>
              </a:rPr>
              <a:t>, amely ezt csinálja a </a:t>
            </a:r>
            <a:r>
              <a:rPr lang="hu-HU" dirty="0" err="1">
                <a:latin typeface="NimbusMonL-Regu"/>
              </a:rPr>
              <a:t>Sanyi.write</a:t>
            </a:r>
            <a:r>
              <a:rPr lang="hu-HU" dirty="0">
                <a:latin typeface="NimbusMonL-Regu"/>
              </a:rPr>
              <a:t>("Helló</a:t>
            </a:r>
            <a:r>
              <a:rPr lang="hu-HU" dirty="0" smtClean="0">
                <a:latin typeface="NimbusMonL-Regu"/>
              </a:rPr>
              <a:t>")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Ki tudunk tölteni egy alakzatot (kört, félkört, háromszöget, stb.) egy színnel. Ez egy több lépéses folyamat.</a:t>
            </a:r>
          </a:p>
          <a:p>
            <a:r>
              <a:rPr lang="hu-HU" dirty="0" err="1">
                <a:latin typeface="NimbusRomNo9L-Regu"/>
              </a:rPr>
              <a:t>El˝oször</a:t>
            </a:r>
            <a:r>
              <a:rPr lang="hu-HU" dirty="0">
                <a:latin typeface="NimbusRomNo9L-Regu"/>
              </a:rPr>
              <a:t> meghívjuk a </a:t>
            </a:r>
            <a:r>
              <a:rPr lang="hu-HU" dirty="0" err="1">
                <a:latin typeface="NimbusMonL-Regu"/>
              </a:rPr>
              <a:t>Sanyi.begin_fill</a:t>
            </a:r>
            <a:r>
              <a:rPr lang="hu-HU" dirty="0">
                <a:latin typeface="NimbusMonL-Regu"/>
              </a:rPr>
              <a:t>() </a:t>
            </a:r>
            <a:r>
              <a:rPr lang="hu-HU" dirty="0">
                <a:latin typeface="NimbusRomNo9L-Regu"/>
              </a:rPr>
              <a:t>metódust, majd megrajzoljuk az alakzatot, végül meghívjuk a</a:t>
            </a:r>
          </a:p>
          <a:p>
            <a:r>
              <a:rPr lang="hu-HU" dirty="0" err="1">
                <a:latin typeface="NimbusMonL-Regu"/>
              </a:rPr>
              <a:t>Sanyi.end_fill</a:t>
            </a:r>
            <a:r>
              <a:rPr lang="hu-HU" dirty="0">
                <a:latin typeface="NimbusMonL-Regu"/>
              </a:rPr>
              <a:t>() </a:t>
            </a:r>
            <a:r>
              <a:rPr lang="hu-HU" dirty="0">
                <a:latin typeface="NimbusRomNo9L-Regu"/>
              </a:rPr>
              <a:t>metódust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• Korábban beállítottuk a </a:t>
            </a:r>
            <a:r>
              <a:rPr lang="hu-HU" dirty="0" err="1">
                <a:latin typeface="NimbusRomNo9L-Regu"/>
              </a:rPr>
              <a:t>tekn˝oc</a:t>
            </a:r>
            <a:r>
              <a:rPr lang="hu-HU" dirty="0">
                <a:latin typeface="NimbusRomNo9L-Regu"/>
              </a:rPr>
              <a:t> színét – most be tudjuk állítani a kitöltés színét is, amely nem kell, hogy </a:t>
            </a:r>
            <a:r>
              <a:rPr lang="hu-HU" dirty="0" smtClean="0">
                <a:latin typeface="NimbusRomNo9L-Regu"/>
              </a:rPr>
              <a:t>azonos legyen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RomNo9L-Regu"/>
              </a:rPr>
              <a:t>tekn˝oc</a:t>
            </a:r>
            <a:r>
              <a:rPr lang="hu-HU" dirty="0">
                <a:latin typeface="NimbusRomNo9L-Regu"/>
              </a:rPr>
              <a:t> és a toll színével. A </a:t>
            </a:r>
            <a:r>
              <a:rPr lang="hu-HU" dirty="0" err="1">
                <a:latin typeface="NimbusMonL-Regu"/>
              </a:rPr>
              <a:t>Sanyi.color</a:t>
            </a:r>
            <a:r>
              <a:rPr lang="hu-HU" dirty="0">
                <a:latin typeface="NimbusMonL-Regu"/>
              </a:rPr>
              <a:t>("</a:t>
            </a:r>
            <a:r>
              <a:rPr lang="hu-HU" dirty="0" err="1">
                <a:latin typeface="NimbusMonL-Regu"/>
              </a:rPr>
              <a:t>blue</a:t>
            </a:r>
            <a:r>
              <a:rPr lang="hu-HU" dirty="0">
                <a:latin typeface="NimbusMonL-Regu"/>
              </a:rPr>
              <a:t>","</a:t>
            </a:r>
            <a:r>
              <a:rPr lang="hu-HU" dirty="0" err="1">
                <a:latin typeface="NimbusMonL-Regu"/>
              </a:rPr>
              <a:t>red</a:t>
            </a:r>
            <a:r>
              <a:rPr lang="hu-HU" dirty="0">
                <a:latin typeface="NimbusMonL-Regu"/>
              </a:rPr>
              <a:t>") </a:t>
            </a:r>
            <a:r>
              <a:rPr lang="hu-HU" dirty="0">
                <a:latin typeface="NimbusRomNo9L-Regu"/>
              </a:rPr>
              <a:t>használata </a:t>
            </a:r>
            <a:r>
              <a:rPr lang="hu-HU" dirty="0" err="1">
                <a:latin typeface="NimbusRomNo9L-Regu"/>
              </a:rPr>
              <a:t>lehet˝ové</a:t>
            </a:r>
            <a:r>
              <a:rPr lang="hu-HU" dirty="0">
                <a:latin typeface="NimbusRomNo9L-Regu"/>
              </a:rPr>
              <a:t> teszi, hogy a</a:t>
            </a:r>
          </a:p>
          <a:p>
            <a:r>
              <a:rPr lang="hu-HU" dirty="0" err="1">
                <a:latin typeface="NimbusRomNo9L-Regu"/>
              </a:rPr>
              <a:t>tekn˝oc</a:t>
            </a:r>
            <a:r>
              <a:rPr lang="hu-HU" dirty="0">
                <a:latin typeface="NimbusRomNo9L-Regu"/>
              </a:rPr>
              <a:t> kékkel rajzoljon, de pirossal töltsön ki.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748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tekn˝oc</a:t>
            </a:r>
            <a:r>
              <a:rPr lang="hu-HU" dirty="0"/>
              <a:t> oszlopdiagram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199" y="1567266"/>
            <a:ext cx="108748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Hogyan </a:t>
            </a:r>
            <a:r>
              <a:rPr lang="hu-HU" dirty="0">
                <a:latin typeface="NimbusRomNo9L-Regu"/>
              </a:rPr>
              <a:t>is tudjuk rávenni Esztit, hogy rajzoljon egy oszlopdiagramot? </a:t>
            </a:r>
            <a:r>
              <a:rPr lang="hu-HU" dirty="0" err="1">
                <a:latin typeface="NimbusRomNo9L-Regu"/>
              </a:rPr>
              <a:t>El˝oször</a:t>
            </a:r>
            <a:r>
              <a:rPr lang="hu-HU" dirty="0">
                <a:latin typeface="NimbusRomNo9L-Regu"/>
              </a:rPr>
              <a:t> kezdjük néhány </a:t>
            </a:r>
            <a:r>
              <a:rPr lang="hu-HU" dirty="0" err="1" smtClean="0">
                <a:latin typeface="NimbusRomNo9L-Regu"/>
              </a:rPr>
              <a:t>megjelenítend</a:t>
            </a:r>
            <a:r>
              <a:rPr lang="hu-HU" dirty="0" smtClean="0">
                <a:latin typeface="NimbusRomNo9L-Regu"/>
              </a:rPr>
              <a:t> ˝</a:t>
            </a:r>
            <a:r>
              <a:rPr lang="hu-HU" dirty="0">
                <a:latin typeface="NimbusRomNo9L-Regu"/>
              </a:rPr>
              <a:t>o adattal:</a:t>
            </a:r>
          </a:p>
          <a:p>
            <a:r>
              <a:rPr lang="hu-HU" dirty="0" err="1">
                <a:latin typeface="NimbusMonL-Regu"/>
              </a:rPr>
              <a:t>xs</a:t>
            </a:r>
            <a:r>
              <a:rPr lang="hu-HU" dirty="0">
                <a:latin typeface="NimbusMonL-Regu"/>
              </a:rPr>
              <a:t> = [48, 117, 200, 240, 160, 260, 220]</a:t>
            </a:r>
          </a:p>
          <a:p>
            <a:r>
              <a:rPr lang="hu-HU" dirty="0">
                <a:latin typeface="NimbusRomNo9L-Regu"/>
              </a:rPr>
              <a:t>Az egyes mérési adatoknak </a:t>
            </a:r>
            <a:r>
              <a:rPr lang="hu-HU" dirty="0" err="1">
                <a:latin typeface="NimbusRomNo9L-Regu"/>
              </a:rPr>
              <a:t>megfelel˝oen</a:t>
            </a:r>
            <a:r>
              <a:rPr lang="hu-HU" dirty="0">
                <a:latin typeface="NimbusRomNo9L-Regu"/>
              </a:rPr>
              <a:t>, rajzolni fogunk </a:t>
            </a:r>
            <a:r>
              <a:rPr lang="hu-HU" dirty="0" err="1">
                <a:latin typeface="NimbusRomNo9L-Regu"/>
              </a:rPr>
              <a:t>egyszer˝u</a:t>
            </a:r>
            <a:r>
              <a:rPr lang="hu-HU" dirty="0">
                <a:latin typeface="NimbusRomNo9L-Regu"/>
              </a:rPr>
              <a:t> téglalapokat az adott magassággal és fix szélességgel.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658585" y="3044594"/>
            <a:ext cx="1087483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rajzolj_oszlopot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t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tekn˝oc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oszlopot rajzol a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megfelel˝o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magassággal 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Rajzold meg a bal oldalt!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Az oszlop szélessége a tetején.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fr-FR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fr-FR" dirty="0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fr-FR" dirty="0" smtClean="0">
                <a:solidFill>
                  <a:srgbClr val="000000"/>
                </a:solidFill>
                <a:latin typeface="NimbusMonL-Regu"/>
              </a:rPr>
              <a:t>forward(magassag</a:t>
            </a:r>
            <a:r>
              <a:rPr lang="fr-FR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fr-FR" dirty="0">
                <a:solidFill>
                  <a:srgbClr val="40808F"/>
                </a:solidFill>
                <a:latin typeface="NimbusMonL-ReguObli"/>
              </a:rPr>
              <a:t># És ismét le.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Fordítsd a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tekn˝ocöt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a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megfelel˝o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irányba!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Hagyj egy kis rést minden oszlop után!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endParaRPr lang="hu-HU" dirty="0">
              <a:solidFill>
                <a:srgbClr val="666666"/>
              </a:solidFill>
              <a:latin typeface="NimbusMon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for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m 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Tegyük fel, Eszti és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xs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kész vannak!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rajzolj_oszlopot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(Eszti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m)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465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</a:t>
            </a:r>
            <a:r>
              <a:rPr lang="hu-HU" dirty="0" err="1"/>
              <a:t>tekn˝oc</a:t>
            </a:r>
            <a:r>
              <a:rPr lang="hu-HU" dirty="0"/>
              <a:t> oszlopdiagram</a:t>
            </a:r>
          </a:p>
        </p:txBody>
      </p:sp>
      <p:sp>
        <p:nvSpPr>
          <p:cNvPr id="4" name="Téglalap 3"/>
          <p:cNvSpPr/>
          <p:nvPr/>
        </p:nvSpPr>
        <p:spPr>
          <a:xfrm>
            <a:off x="740228" y="1400966"/>
            <a:ext cx="10711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err="1">
                <a:latin typeface="NimbusRomNo9L-Regu"/>
              </a:rPr>
              <a:t>Következ˝o</a:t>
            </a:r>
            <a:r>
              <a:rPr lang="hu-HU" dirty="0">
                <a:latin typeface="NimbusRomNo9L-Regu"/>
              </a:rPr>
              <a:t> lépésként, minden oszlop tetejére felírjuk az adat értékét. Ezt a </a:t>
            </a:r>
            <a:r>
              <a:rPr lang="hu-HU" dirty="0" err="1">
                <a:latin typeface="NimbusMonL-Regu"/>
              </a:rPr>
              <a:t>rajzolj_oszlopot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törzsében </a:t>
            </a:r>
            <a:r>
              <a:rPr lang="hu-HU" dirty="0" smtClean="0">
                <a:latin typeface="NimbusRomNo9L-Regu"/>
              </a:rPr>
              <a:t>tesszük meg</a:t>
            </a:r>
            <a:r>
              <a:rPr lang="hu-HU" dirty="0">
                <a:latin typeface="NimbusRomNo9L-Regu"/>
              </a:rPr>
              <a:t>, kiegészítve a </a:t>
            </a:r>
            <a:r>
              <a:rPr lang="hu-HU" dirty="0" err="1">
                <a:latin typeface="NimbusMonL-Regu"/>
              </a:rPr>
              <a:t>t.write</a:t>
            </a:r>
            <a:r>
              <a:rPr lang="hu-HU" dirty="0">
                <a:latin typeface="NimbusMonL-Regu"/>
              </a:rPr>
              <a:t>(' ' + </a:t>
            </a:r>
            <a:r>
              <a:rPr lang="hu-HU" dirty="0" err="1">
                <a:latin typeface="NimbusMonL-Regu"/>
              </a:rPr>
              <a:t>str</a:t>
            </a:r>
            <a:r>
              <a:rPr lang="hu-HU" dirty="0">
                <a:latin typeface="NimbusMonL-Regu"/>
              </a:rPr>
              <a:t>(</a:t>
            </a:r>
            <a:r>
              <a:rPr lang="hu-HU" dirty="0" err="1">
                <a:latin typeface="NimbusMonL-Regu"/>
              </a:rPr>
              <a:t>magassag</a:t>
            </a:r>
            <a:r>
              <a:rPr lang="hu-HU" dirty="0">
                <a:latin typeface="NimbusMonL-Regu"/>
              </a:rPr>
              <a:t>)) </a:t>
            </a:r>
            <a:r>
              <a:rPr lang="hu-HU" dirty="0">
                <a:latin typeface="NimbusRomNo9L-Regu"/>
              </a:rPr>
              <a:t>utasítással a törzs új harmadik sorában. Hagytunk </a:t>
            </a:r>
            <a:r>
              <a:rPr lang="hu-HU" dirty="0" smtClean="0">
                <a:latin typeface="NimbusRomNo9L-Regu"/>
              </a:rPr>
              <a:t>egy szóközt </a:t>
            </a:r>
            <a:r>
              <a:rPr lang="hu-HU" dirty="0">
                <a:latin typeface="NimbusRomNo9L-Regu"/>
              </a:rPr>
              <a:t>a szám </a:t>
            </a:r>
            <a:r>
              <a:rPr lang="hu-HU" dirty="0" err="1">
                <a:latin typeface="NimbusRomNo9L-Regu"/>
              </a:rPr>
              <a:t>el˝ott</a:t>
            </a:r>
            <a:r>
              <a:rPr lang="hu-HU" dirty="0">
                <a:latin typeface="NimbusRomNo9L-Regu"/>
              </a:rPr>
              <a:t> és a számot a </a:t>
            </a:r>
            <a:r>
              <a:rPr lang="hu-HU" dirty="0" err="1">
                <a:latin typeface="NimbusRomNo9L-Regu"/>
              </a:rPr>
              <a:t>sztringbe</a:t>
            </a:r>
            <a:r>
              <a:rPr lang="hu-HU" dirty="0">
                <a:latin typeface="NimbusRomNo9L-Regu"/>
              </a:rPr>
              <a:t> helyeztük. A szóköz nélkül a szöveg esetlenül kilógna az oszlop </a:t>
            </a:r>
            <a:r>
              <a:rPr lang="hu-HU" dirty="0" smtClean="0">
                <a:latin typeface="NimbusRomNo9L-Regu"/>
              </a:rPr>
              <a:t>bal széléig</a:t>
            </a:r>
            <a:r>
              <a:rPr lang="hu-HU" dirty="0">
                <a:latin typeface="NimbusRomNo9L-Regu"/>
              </a:rPr>
              <a:t>. Az eredmény sokkal jobban néz ki: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587828" y="2726529"/>
            <a:ext cx="84037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rajzolj_oszlopot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t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tekn˝oc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oszlopot rajzol a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megfelel˝o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magassággal """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en-US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begin_fill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Az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új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sor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write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 "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str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magassag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en-US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end_fill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# A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másik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új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 </a:t>
            </a:r>
            <a:r>
              <a:rPr lang="en-US" dirty="0" err="1">
                <a:solidFill>
                  <a:srgbClr val="40808F"/>
                </a:solidFill>
                <a:latin typeface="NimbusMonL-ReguObli"/>
              </a:rPr>
              <a:t>sor</a:t>
            </a:r>
            <a:r>
              <a:rPr lang="en-US" dirty="0">
                <a:solidFill>
                  <a:srgbClr val="40808F"/>
                </a:solidFill>
                <a:latin typeface="NimbusMonL-ReguObli"/>
              </a:rPr>
              <a:t>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</a:t>
            </a:r>
          </a:p>
        </p:txBody>
      </p:sp>
      <p:sp>
        <p:nvSpPr>
          <p:cNvPr id="9" name="Téglalap 8"/>
          <p:cNvSpPr/>
          <p:nvPr/>
        </p:nvSpPr>
        <p:spPr>
          <a:xfrm>
            <a:off x="4789714" y="3503235"/>
            <a:ext cx="79465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ablak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Állítsd be az ablak tulajdonságait!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Hozd létre Esztit, és állítsd be</a:t>
            </a:r>
          </a:p>
          <a:p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MI5"/>
              </a:rPr>
              <a:t>˓</a:t>
            </a:r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SY5"/>
              </a:rPr>
              <a:t>→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tulajdonságait!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blue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red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xs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[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48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117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200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240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160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260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220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]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23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m 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xs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rajzolj_oszlopot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(Eszti, m)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27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6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40229" y="1297471"/>
            <a:ext cx="10983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u-HU" dirty="0" smtClean="0">
                <a:latin typeface="NimbusRomNo9L-Regu"/>
              </a:rPr>
              <a:t>Tételezzük </a:t>
            </a:r>
            <a:r>
              <a:rPr lang="hu-HU" dirty="0">
                <a:latin typeface="NimbusRomNo9L-Regu"/>
              </a:rPr>
              <a:t>fel, hogy a hét napjai </a:t>
            </a:r>
            <a:r>
              <a:rPr lang="hu-HU" dirty="0" err="1">
                <a:latin typeface="NimbusRomNo9L-Regu"/>
              </a:rPr>
              <a:t>hétf˝ot˝ol</a:t>
            </a:r>
            <a:r>
              <a:rPr lang="hu-HU" dirty="0">
                <a:latin typeface="NimbusRomNo9L-Regu"/>
              </a:rPr>
              <a:t> vasárnapig be vannak számozva: 0,1,2,3,4,5,6. Írj egy </a:t>
            </a:r>
            <a:r>
              <a:rPr lang="hu-HU" dirty="0" smtClean="0">
                <a:latin typeface="NimbusRomNo9L-Regu"/>
              </a:rPr>
              <a:t>függvényt, amely </a:t>
            </a:r>
            <a:r>
              <a:rPr lang="hu-HU" dirty="0">
                <a:latin typeface="NimbusRomNo9L-Regu"/>
              </a:rPr>
              <a:t>megkapja egy nap számát, és visszatér annak nevével</a:t>
            </a:r>
            <a:r>
              <a:rPr lang="hu-HU" dirty="0" smtClean="0">
                <a:latin typeface="NimbusRomNo9L-Regu"/>
              </a:rPr>
              <a:t>!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2. Elmész egy </a:t>
            </a:r>
            <a:r>
              <a:rPr lang="hu-HU" dirty="0" err="1">
                <a:latin typeface="NimbusRomNo9L-Regu"/>
              </a:rPr>
              <a:t>gyönyör˝u</a:t>
            </a:r>
            <a:r>
              <a:rPr lang="hu-HU" dirty="0">
                <a:latin typeface="NimbusRomNo9L-Regu"/>
              </a:rPr>
              <a:t> nyaralásra (talán börtönbe, ha nem kedveled a mókás feladatokat) és a 2-es számú </a:t>
            </a:r>
            <a:r>
              <a:rPr lang="hu-HU" dirty="0" smtClean="0">
                <a:latin typeface="NimbusRomNo9L-Regu"/>
              </a:rPr>
              <a:t>napon (tehát </a:t>
            </a:r>
            <a:r>
              <a:rPr lang="hu-HU" dirty="0">
                <a:latin typeface="NimbusRomNo9L-Regu"/>
              </a:rPr>
              <a:t>szerdán) indulsz. 137 ott alvás után térsz haza. Írj egy programot, amely megkérdezi, hogy hányas </a:t>
            </a:r>
            <a:r>
              <a:rPr lang="hu-HU" dirty="0" smtClean="0">
                <a:latin typeface="NimbusRomNo9L-Regu"/>
              </a:rPr>
              <a:t>számú napon </a:t>
            </a:r>
            <a:r>
              <a:rPr lang="hu-HU" dirty="0">
                <a:latin typeface="NimbusRomNo9L-Regu"/>
              </a:rPr>
              <a:t>indultál és hány napig voltál távol, majd megmondja annak a napnak a nevét, amikor hazatérsz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740229" y="3343709"/>
            <a:ext cx="10983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3. Írj </a:t>
            </a:r>
            <a:r>
              <a:rPr lang="hu-HU" dirty="0">
                <a:latin typeface="NimbusRomNo9L-Regu"/>
              </a:rPr>
              <a:t>egy függvényt, amely kap egy vizsgapontszámot és visszaadja az érdemjegyed nevét – az alábbi séma szerint:</a:t>
            </a:r>
          </a:p>
          <a:p>
            <a:r>
              <a:rPr lang="hu-HU" dirty="0">
                <a:latin typeface="NimbusSanL-Regu"/>
              </a:rPr>
              <a:t>Pont </a:t>
            </a:r>
            <a:r>
              <a:rPr lang="hu-HU" dirty="0" smtClean="0">
                <a:latin typeface="NimbusSanL-Regu"/>
              </a:rPr>
              <a:t>-&gt; Jegy</a:t>
            </a:r>
            <a:endParaRPr lang="hu-HU" dirty="0">
              <a:latin typeface="NimbusSanL-Regu"/>
            </a:endParaRPr>
          </a:p>
          <a:p>
            <a:r>
              <a:rPr lang="hu-HU" dirty="0">
                <a:latin typeface="NimbusRomNo9L-Regu"/>
              </a:rPr>
              <a:t>&gt;= </a:t>
            </a:r>
            <a:r>
              <a:rPr lang="hu-HU" dirty="0" smtClean="0">
                <a:latin typeface="NimbusRomNo9L-Regu"/>
              </a:rPr>
              <a:t>90</a:t>
            </a:r>
            <a:r>
              <a:rPr lang="hu-HU" dirty="0" smtClean="0">
                <a:latin typeface="NimbusSanL-Regu"/>
              </a:rPr>
              <a:t> -&gt;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jeles</a:t>
            </a:r>
          </a:p>
          <a:p>
            <a:r>
              <a:rPr lang="hu-HU" dirty="0">
                <a:latin typeface="NimbusRomNo9L-Regu"/>
              </a:rPr>
              <a:t>[80-90</a:t>
            </a:r>
            <a:r>
              <a:rPr lang="hu-HU" dirty="0" smtClean="0">
                <a:latin typeface="NimbusRomNo9L-Regu"/>
              </a:rPr>
              <a:t>)</a:t>
            </a:r>
            <a:r>
              <a:rPr lang="hu-HU" dirty="0" smtClean="0">
                <a:latin typeface="NimbusSanL-Regu"/>
              </a:rPr>
              <a:t> -&gt;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jó</a:t>
            </a:r>
          </a:p>
          <a:p>
            <a:r>
              <a:rPr lang="hu-HU" dirty="0">
                <a:latin typeface="NimbusRomNo9L-Regu"/>
              </a:rPr>
              <a:t>[70-80) </a:t>
            </a:r>
            <a:r>
              <a:rPr lang="hu-HU" dirty="0" smtClean="0">
                <a:latin typeface="NimbusSanL-Regu"/>
              </a:rPr>
              <a:t>-&gt; </a:t>
            </a:r>
            <a:r>
              <a:rPr lang="hu-HU" dirty="0" smtClean="0">
                <a:latin typeface="NimbusRomNo9L-Regu"/>
              </a:rPr>
              <a:t>közepes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[60-70) </a:t>
            </a:r>
            <a:r>
              <a:rPr lang="hu-HU" dirty="0" smtClean="0">
                <a:latin typeface="NimbusSanL-Regu"/>
              </a:rPr>
              <a:t>-&gt; </a:t>
            </a:r>
            <a:r>
              <a:rPr lang="hu-HU" dirty="0" smtClean="0">
                <a:latin typeface="NimbusRomNo9L-Regu"/>
              </a:rPr>
              <a:t>elégséges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&lt; 60 </a:t>
            </a:r>
            <a:r>
              <a:rPr lang="hu-HU" dirty="0" smtClean="0">
                <a:latin typeface="NimbusSanL-Regu"/>
              </a:rPr>
              <a:t>-&gt; </a:t>
            </a:r>
            <a:r>
              <a:rPr lang="hu-HU" dirty="0" smtClean="0">
                <a:latin typeface="NimbusRomNo9L-Regu"/>
              </a:rPr>
              <a:t>elégtelen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 szögletes- és kerek zárójelek zárt és nyílt intervallumot jelölnek. A zárt intervallum tartalmazza a számot, </a:t>
            </a:r>
            <a:r>
              <a:rPr lang="hu-HU" dirty="0" smtClean="0">
                <a:latin typeface="NimbusRomNo9L-Regu"/>
              </a:rPr>
              <a:t>a nyílt </a:t>
            </a:r>
            <a:r>
              <a:rPr lang="hu-HU" dirty="0">
                <a:latin typeface="NimbusRomNo9L-Regu"/>
              </a:rPr>
              <a:t>nem. Így az 59.99999 elégtelent jelent, de a 60.0 már elégséges.</a:t>
            </a:r>
          </a:p>
          <a:p>
            <a:r>
              <a:rPr lang="hu-HU" dirty="0">
                <a:latin typeface="NimbusRomNo9L-Regu"/>
              </a:rPr>
              <a:t>Teszteld a függvényed azzal, hogy kiíratod az összes jegyet az alábbi sorozat elemei (pontszámai) esetén:</a:t>
            </a:r>
          </a:p>
          <a:p>
            <a:r>
              <a:rPr lang="hu-HU" dirty="0" err="1">
                <a:latin typeface="NimbusRomNo9L-Regu"/>
              </a:rPr>
              <a:t>xs</a:t>
            </a:r>
            <a:r>
              <a:rPr lang="hu-HU" dirty="0">
                <a:latin typeface="NimbusRomNo9L-Regu"/>
              </a:rPr>
              <a:t> = [83, 75, 74.9, 70, 69.9, 65, 60, 59.9, 55, 50, 49.9, 45, 44.9, 40, 39.9, 2, 0]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090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418388"/>
            <a:ext cx="108421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4. </a:t>
            </a:r>
            <a:r>
              <a:rPr lang="hu-HU" dirty="0" err="1">
                <a:latin typeface="NimbusRomNo9L-Regu"/>
              </a:rPr>
              <a:t>Módosítsd</a:t>
            </a:r>
            <a:r>
              <a:rPr lang="hu-HU" dirty="0">
                <a:latin typeface="NimbusRomNo9L-Regu"/>
              </a:rPr>
              <a:t> a </a:t>
            </a:r>
            <a:r>
              <a:rPr lang="hu-HU" dirty="0" err="1">
                <a:latin typeface="NimbusRomNo9L-Regu"/>
              </a:rPr>
              <a:t>tekn˝ocös</a:t>
            </a:r>
            <a:r>
              <a:rPr lang="hu-HU" dirty="0">
                <a:latin typeface="NimbusRomNo9L-Regu"/>
              </a:rPr>
              <a:t> oszlopdiagram rajzoló programot, hogy az oszlopok közti résben a toll fel legyen emelve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5. </a:t>
            </a:r>
            <a:r>
              <a:rPr lang="hu-HU" dirty="0" err="1">
                <a:latin typeface="NimbusRomNo9L-Regu"/>
              </a:rPr>
              <a:t>Módosítsd</a:t>
            </a:r>
            <a:r>
              <a:rPr lang="hu-HU" dirty="0">
                <a:latin typeface="NimbusRomNo9L-Regu"/>
              </a:rPr>
              <a:t> a </a:t>
            </a:r>
            <a:r>
              <a:rPr lang="hu-HU" dirty="0" err="1">
                <a:latin typeface="NimbusRomNo9L-Regu"/>
              </a:rPr>
              <a:t>tekn˝ocös</a:t>
            </a:r>
            <a:r>
              <a:rPr lang="hu-HU" dirty="0">
                <a:latin typeface="NimbusRomNo9L-Regu"/>
              </a:rPr>
              <a:t> oszlopdiagram rajzoló programot, hogy a 200 és annál nagyobb </a:t>
            </a:r>
            <a:r>
              <a:rPr lang="hu-HU" dirty="0" err="1">
                <a:latin typeface="NimbusRomNo9L-Regu"/>
              </a:rPr>
              <a:t>érték˝u</a:t>
            </a:r>
            <a:r>
              <a:rPr lang="hu-HU" dirty="0">
                <a:latin typeface="NimbusRomNo9L-Regu"/>
              </a:rPr>
              <a:t> oszlopok </a:t>
            </a:r>
            <a:r>
              <a:rPr lang="hu-HU" dirty="0" smtClean="0">
                <a:latin typeface="NimbusRomNo9L-Regu"/>
              </a:rPr>
              <a:t>kitöltése piros </a:t>
            </a:r>
            <a:r>
              <a:rPr lang="hu-HU" dirty="0">
                <a:latin typeface="NimbusRomNo9L-Regu"/>
              </a:rPr>
              <a:t>legyen, amelyek értéke a [100 és 200) intervallumban vannak, legyenek sárgák és a 100 alattiak zöldek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 smtClean="0">
                <a:latin typeface="NimbusRomNo9L-Regu"/>
              </a:rPr>
              <a:t>6.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RomNo9L-Regu"/>
              </a:rPr>
              <a:t>tekn˝ocös</a:t>
            </a:r>
            <a:r>
              <a:rPr lang="hu-HU" dirty="0">
                <a:latin typeface="NimbusRomNo9L-Regu"/>
              </a:rPr>
              <a:t> oszlopdiagram rajzoló programban mit gondolsz, mi történik, ha egy vagy több érték a listán negatív?</a:t>
            </a:r>
          </a:p>
          <a:p>
            <a:r>
              <a:rPr lang="hu-HU" dirty="0">
                <a:latin typeface="NimbusRomNo9L-Regu"/>
              </a:rPr>
              <a:t>Próbáld ki! Változtasd meg a programot úgy, hogy a negatív </a:t>
            </a:r>
            <a:r>
              <a:rPr lang="hu-HU" dirty="0" err="1">
                <a:latin typeface="NimbusRomNo9L-Regu"/>
              </a:rPr>
              <a:t>érték˝u</a:t>
            </a:r>
            <a:r>
              <a:rPr lang="hu-HU" dirty="0">
                <a:latin typeface="NimbusRomNo9L-Regu"/>
              </a:rPr>
              <a:t> oszlopok felirata az oszlop alá</a:t>
            </a:r>
          </a:p>
          <a:p>
            <a:r>
              <a:rPr lang="hu-HU" dirty="0">
                <a:latin typeface="NimbusRomNo9L-Regu"/>
              </a:rPr>
              <a:t>essen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7</a:t>
            </a:r>
            <a:r>
              <a:rPr lang="hu-HU" dirty="0" smtClean="0">
                <a:latin typeface="NimbusRomNo9L-Regu"/>
              </a:rPr>
              <a:t>. </a:t>
            </a:r>
            <a:r>
              <a:rPr lang="hu-HU" dirty="0">
                <a:latin typeface="NimbusRomNo9L-Regu"/>
              </a:rPr>
              <a:t>Írj egy </a:t>
            </a:r>
            <a:r>
              <a:rPr lang="hu-HU" dirty="0" err="1">
                <a:latin typeface="NimbusMonL-Regu"/>
              </a:rPr>
              <a:t>atfogo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függvényt, amely megkapja egy </a:t>
            </a:r>
            <a:r>
              <a:rPr lang="hu-HU" dirty="0" err="1">
                <a:latin typeface="NimbusRomNo9L-Regu"/>
              </a:rPr>
              <a:t>derékszög˝u</a:t>
            </a:r>
            <a:r>
              <a:rPr lang="hu-HU" dirty="0">
                <a:latin typeface="NimbusRomNo9L-Regu"/>
              </a:rPr>
              <a:t> háromszög két befogójának a hosszát és </a:t>
            </a:r>
            <a:r>
              <a:rPr lang="hu-HU" dirty="0" smtClean="0">
                <a:latin typeface="NimbusRomNo9L-Regu"/>
              </a:rPr>
              <a:t>visszaadja az </a:t>
            </a:r>
            <a:r>
              <a:rPr lang="hu-HU" dirty="0">
                <a:latin typeface="NimbusRomNo9L-Regu"/>
              </a:rPr>
              <a:t>átfogó hosszát! (Segítség: az </a:t>
            </a:r>
            <a:r>
              <a:rPr lang="hu-HU" dirty="0">
                <a:latin typeface="NimbusMonL-Regu"/>
              </a:rPr>
              <a:t>x ** 0.5 </a:t>
            </a:r>
            <a:r>
              <a:rPr lang="hu-HU" dirty="0">
                <a:latin typeface="NimbusRomNo9L-Regu"/>
              </a:rPr>
              <a:t>a négyzetgyököt adja vissza.)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09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33400" y="1582341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8. Írj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 err="1">
                <a:latin typeface="NimbusMonL-Regu"/>
              </a:rPr>
              <a:t>derekszogu_e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függvényt, amely megkapja egy háromszög három oldalának a hosszát és </a:t>
            </a:r>
            <a:r>
              <a:rPr lang="hu-HU" dirty="0" smtClean="0">
                <a:latin typeface="NimbusRomNo9L-Regu"/>
              </a:rPr>
              <a:t>meghatározza, hogy </a:t>
            </a:r>
            <a:r>
              <a:rPr lang="hu-HU" dirty="0" err="1">
                <a:latin typeface="NimbusRomNo9L-Regu"/>
              </a:rPr>
              <a:t>derékszög˝u</a:t>
            </a:r>
            <a:r>
              <a:rPr lang="hu-HU" dirty="0">
                <a:latin typeface="NimbusRomNo9L-Regu"/>
              </a:rPr>
              <a:t> </a:t>
            </a:r>
            <a:r>
              <a:rPr lang="hu-HU" dirty="0" err="1">
                <a:latin typeface="NimbusRomNo9L-Regu"/>
              </a:rPr>
              <a:t>háromszögr˝ol</a:t>
            </a:r>
            <a:r>
              <a:rPr lang="hu-HU" dirty="0">
                <a:latin typeface="NimbusRomNo9L-Regu"/>
              </a:rPr>
              <a:t> van-e szó! Tételezzük fel, hogy a harmadik megadott oldal mindig </a:t>
            </a:r>
            <a:r>
              <a:rPr lang="hu-HU" dirty="0" smtClean="0">
                <a:latin typeface="NimbusRomNo9L-Regu"/>
              </a:rPr>
              <a:t>a leghosszabb</a:t>
            </a:r>
            <a:r>
              <a:rPr lang="hu-HU" dirty="0">
                <a:latin typeface="NimbusRomNo9L-Regu"/>
              </a:rPr>
              <a:t>. A függvény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értékkel térjen vissza, ha a háromszög </a:t>
            </a:r>
            <a:r>
              <a:rPr lang="hu-HU" dirty="0" err="1">
                <a:latin typeface="NimbusRomNo9L-Regu"/>
              </a:rPr>
              <a:t>derékszög˝u</a:t>
            </a:r>
            <a:r>
              <a:rPr lang="hu-HU" dirty="0">
                <a:latin typeface="NimbusRomNo9L-Regu"/>
              </a:rPr>
              <a:t>,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értékkel különben</a:t>
            </a:r>
            <a:r>
              <a:rPr lang="hu-HU" dirty="0" smtClean="0">
                <a:latin typeface="NimbusRomNo9L-Regu"/>
              </a:rPr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757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Boolean értékek és </a:t>
            </a:r>
            <a:r>
              <a:rPr lang="hu-HU" dirty="0" smtClean="0"/>
              <a:t>kifejezések</a:t>
            </a:r>
          </a:p>
          <a:p>
            <a:r>
              <a:rPr lang="hu-HU" dirty="0"/>
              <a:t>Egy Boolean (azaz logikai) érték vagy igaz, vagy hamis. A nevét a brit matematikusról, George Boole-</a:t>
            </a:r>
            <a:r>
              <a:rPr lang="hu-HU" dirty="0" err="1"/>
              <a:t>ról</a:t>
            </a:r>
            <a:r>
              <a:rPr lang="hu-HU" dirty="0"/>
              <a:t> kapta, </a:t>
            </a:r>
            <a:r>
              <a:rPr lang="hu-HU" dirty="0" smtClean="0"/>
              <a:t>aki </a:t>
            </a:r>
            <a:r>
              <a:rPr lang="hu-HU" dirty="0" err="1" smtClean="0"/>
              <a:t>el</a:t>
            </a:r>
            <a:r>
              <a:rPr lang="hu-HU" dirty="0" err="1"/>
              <a:t>˝oször</a:t>
            </a:r>
            <a:r>
              <a:rPr lang="hu-HU" dirty="0"/>
              <a:t> írta le a Boole-algebrát – néhány szabályt az érveléshez és ezeknek az értékeknek a kombinálásához. Ez </a:t>
            </a:r>
            <a:r>
              <a:rPr lang="hu-HU" dirty="0" smtClean="0"/>
              <a:t>az alapja </a:t>
            </a:r>
            <a:r>
              <a:rPr lang="hu-HU" dirty="0"/>
              <a:t>minden modern számítógép logikájának.</a:t>
            </a:r>
          </a:p>
          <a:p>
            <a:r>
              <a:rPr lang="hu-HU" dirty="0"/>
              <a:t>Pythonban a két Boolean érték a </a:t>
            </a:r>
            <a:r>
              <a:rPr lang="hu-HU" dirty="0" err="1"/>
              <a:t>True</a:t>
            </a:r>
            <a:r>
              <a:rPr lang="hu-HU" dirty="0"/>
              <a:t> azaz igaz és a </a:t>
            </a:r>
            <a:r>
              <a:rPr lang="hu-HU" dirty="0" err="1"/>
              <a:t>False</a:t>
            </a:r>
            <a:r>
              <a:rPr lang="hu-HU" dirty="0"/>
              <a:t> azaz hamis (csak az </a:t>
            </a:r>
            <a:r>
              <a:rPr lang="hu-HU" dirty="0" err="1"/>
              <a:t>els˝o</a:t>
            </a:r>
            <a:r>
              <a:rPr lang="hu-HU" dirty="0"/>
              <a:t> </a:t>
            </a:r>
            <a:r>
              <a:rPr lang="hu-HU" dirty="0" err="1"/>
              <a:t>bet˝u</a:t>
            </a:r>
            <a:r>
              <a:rPr lang="hu-HU" dirty="0"/>
              <a:t> nagy), valamint a </a:t>
            </a:r>
            <a:r>
              <a:rPr lang="hu-HU" dirty="0" smtClean="0"/>
              <a:t>Python típus </a:t>
            </a:r>
            <a:r>
              <a:rPr lang="hu-HU" dirty="0"/>
              <a:t>neve </a:t>
            </a:r>
            <a:r>
              <a:rPr lang="hu-HU" dirty="0" err="1"/>
              <a:t>bool</a:t>
            </a:r>
            <a:r>
              <a:rPr lang="hu-HU" dirty="0"/>
              <a:t>.</a:t>
            </a:r>
          </a:p>
        </p:txBody>
      </p:sp>
      <p:sp>
        <p:nvSpPr>
          <p:cNvPr id="4" name="Téglalap 3"/>
          <p:cNvSpPr/>
          <p:nvPr/>
        </p:nvSpPr>
        <p:spPr>
          <a:xfrm>
            <a:off x="838200" y="48596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type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&lt;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class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'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bool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'&gt;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type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en-US" dirty="0" err="1">
                <a:solidFill>
                  <a:srgbClr val="0045DF"/>
                </a:solidFill>
                <a:latin typeface="NimbusMonL-Regu"/>
              </a:rPr>
              <a:t>Traceback</a:t>
            </a:r>
            <a:r>
              <a:rPr lang="en-US" dirty="0">
                <a:solidFill>
                  <a:srgbClr val="0045DF"/>
                </a:solidFill>
                <a:latin typeface="NimbusMonL-Regu"/>
              </a:rPr>
              <a:t> (most recent call last):</a:t>
            </a: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File 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"&lt;input&gt;"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line 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1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in &lt;module&gt;</a:t>
            </a:r>
          </a:p>
          <a:p>
            <a:r>
              <a:rPr lang="en-US" dirty="0" err="1">
                <a:solidFill>
                  <a:srgbClr val="FF0000"/>
                </a:solidFill>
                <a:latin typeface="NimbusMonL-Regu"/>
              </a:rPr>
              <a:t>NameError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: name 'true' is not defined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272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199" y="1435464"/>
            <a:ext cx="10863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Egy </a:t>
            </a:r>
            <a:r>
              <a:rPr lang="hu-HU" dirty="0">
                <a:latin typeface="NimbusRomNo9L-Medi"/>
              </a:rPr>
              <a:t>Boolean kifejezés </a:t>
            </a:r>
            <a:r>
              <a:rPr lang="hu-HU" dirty="0">
                <a:latin typeface="NimbusRomNo9L-Regu"/>
              </a:rPr>
              <a:t>egy olyan kifejezés, amelynek kiértékelése során Boolean értéket kapunk. Például az </a:t>
            </a:r>
            <a:r>
              <a:rPr lang="hu-HU" dirty="0" smtClean="0">
                <a:latin typeface="NimbusMonL-Regu"/>
              </a:rPr>
              <a:t>== </a:t>
            </a:r>
            <a:r>
              <a:rPr lang="hu-HU" dirty="0" smtClean="0">
                <a:latin typeface="NimbusRomNo9L-Regu"/>
              </a:rPr>
              <a:t>operátor </a:t>
            </a:r>
            <a:r>
              <a:rPr lang="hu-HU" dirty="0">
                <a:latin typeface="NimbusRomNo9L-Regu"/>
              </a:rPr>
              <a:t>azt vizsgálja, hogy két érték </a:t>
            </a:r>
            <a:r>
              <a:rPr lang="hu-HU" dirty="0" err="1">
                <a:latin typeface="NimbusRomNo9L-Regu"/>
              </a:rPr>
              <a:t>egyenl˝o-e</a:t>
            </a:r>
            <a:r>
              <a:rPr lang="hu-HU" dirty="0">
                <a:latin typeface="NimbusRomNo9L-Regu"/>
              </a:rPr>
              <a:t>. Ez Boolean értéket eredményez: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199" y="22421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Egyenl˝o-e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vajon az 5 a 3+2 eredményével?</a:t>
            </a: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True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6</a:t>
            </a: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False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j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hel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j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"ló"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"helló"</a:t>
            </a: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True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8" y="4710889"/>
            <a:ext cx="10863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RomNo9L-Regu"/>
              </a:rPr>
              <a:t>els˝o</a:t>
            </a:r>
            <a:r>
              <a:rPr lang="hu-HU" dirty="0">
                <a:latin typeface="NimbusRomNo9L-Regu"/>
              </a:rPr>
              <a:t> állításban a két operandus kiértékelés során </a:t>
            </a:r>
            <a:r>
              <a:rPr lang="hu-HU" dirty="0" err="1">
                <a:latin typeface="NimbusRomNo9L-Regu"/>
              </a:rPr>
              <a:t>egyenl˝onek</a:t>
            </a:r>
            <a:r>
              <a:rPr lang="hu-HU" dirty="0">
                <a:latin typeface="NimbusRomNo9L-Regu"/>
              </a:rPr>
              <a:t> bizonyul, így a kifejezés értéke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lesz. A </a:t>
            </a:r>
            <a:r>
              <a:rPr lang="hu-HU" dirty="0" smtClean="0">
                <a:latin typeface="NimbusRomNo9L-Regu"/>
              </a:rPr>
              <a:t>második állításban </a:t>
            </a:r>
            <a:r>
              <a:rPr lang="hu-HU" dirty="0">
                <a:latin typeface="NimbusRomNo9L-Regu"/>
              </a:rPr>
              <a:t>mivel az 5 nem </a:t>
            </a:r>
            <a:r>
              <a:rPr lang="hu-HU" dirty="0" err="1">
                <a:latin typeface="NimbusRomNo9L-Regu"/>
              </a:rPr>
              <a:t>egyenl˝o</a:t>
            </a:r>
            <a:r>
              <a:rPr lang="hu-HU" dirty="0">
                <a:latin typeface="NimbusRomNo9L-Regu"/>
              </a:rPr>
              <a:t> a 6-tal így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kapunk.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257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199" y="1435464"/>
            <a:ext cx="10863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Összehasonlító operátorok</a:t>
            </a:r>
          </a:p>
          <a:p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198" y="18838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True (igaz) értéket ad ha ... x egyenl˝o y-nal</a:t>
            </a:r>
          </a:p>
          <a:p>
            <a:r>
              <a:rPr lang="es-E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!=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x nem egyenl˝o y-nal</a:t>
            </a:r>
          </a:p>
          <a:p>
            <a:r>
              <a:rPr lang="es-ES" dirty="0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&gt;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x nagyobb, mint y</a:t>
            </a:r>
          </a:p>
          <a:p>
            <a:r>
              <a:rPr lang="es-E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&lt;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x kisebb, mint y</a:t>
            </a:r>
          </a:p>
          <a:p>
            <a:r>
              <a:rPr lang="es-E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&gt;=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x nagyobb vagy egyenl˝o, mint y</a:t>
            </a:r>
          </a:p>
          <a:p>
            <a:r>
              <a:rPr lang="es-ES" dirty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s-ES" dirty="0">
                <a:solidFill>
                  <a:srgbClr val="666666"/>
                </a:solidFill>
                <a:latin typeface="NimbusMonL-Regu"/>
              </a:rPr>
              <a:t>&lt;= </a:t>
            </a:r>
            <a:r>
              <a:rPr lang="es-ES" dirty="0">
                <a:solidFill>
                  <a:srgbClr val="000000"/>
                </a:solidFill>
                <a:latin typeface="NimbusMonL-Regu"/>
              </a:rPr>
              <a:t>y </a:t>
            </a:r>
            <a:r>
              <a:rPr lang="es-ES" dirty="0">
                <a:solidFill>
                  <a:srgbClr val="40808F"/>
                </a:solidFill>
                <a:latin typeface="NimbusMonL-ReguObli"/>
              </a:rPr>
              <a:t># ... x kisebb vagy egyenl˝o, mint y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196" y="3638190"/>
            <a:ext cx="1104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mtClean="0">
                <a:latin typeface="NimbusRomNo9L-Regu"/>
              </a:rPr>
              <a:t>Habár ezek az operátorok valószín˝uleg ismer˝osek számodra, a Python jelölése különbözik a matematikai jelölésekt˝ol. Egy megszokott hiba az egy egyenl˝oségjel (</a:t>
            </a:r>
            <a:r>
              <a:rPr lang="hu-HU" smtClean="0">
                <a:latin typeface="NimbusMonL-Regu"/>
              </a:rPr>
              <a:t>=</a:t>
            </a:r>
            <a:r>
              <a:rPr lang="hu-HU" smtClean="0">
                <a:latin typeface="NimbusRomNo9L-Regu"/>
              </a:rPr>
              <a:t>) használata a dupla egyenl˝oségjel (</a:t>
            </a:r>
            <a:r>
              <a:rPr lang="hu-HU" smtClean="0">
                <a:latin typeface="NimbusMonL-Regu"/>
              </a:rPr>
              <a:t>==</a:t>
            </a:r>
            <a:r>
              <a:rPr lang="hu-HU" smtClean="0">
                <a:latin typeface="NimbusRomNo9L-Regu"/>
              </a:rPr>
              <a:t>) helyett. Jegyezd meg, hogy az </a:t>
            </a:r>
            <a:r>
              <a:rPr lang="hu-HU" smtClean="0">
                <a:latin typeface="NimbusMonL-Regu"/>
              </a:rPr>
              <a:t>= </a:t>
            </a:r>
            <a:r>
              <a:rPr lang="hu-HU" smtClean="0">
                <a:latin typeface="NimbusRomNo9L-Regu"/>
              </a:rPr>
              <a:t>az értékadás operátora és az </a:t>
            </a:r>
            <a:r>
              <a:rPr lang="hu-HU" smtClean="0">
                <a:latin typeface="NimbusMonL-Regu"/>
              </a:rPr>
              <a:t>== </a:t>
            </a:r>
            <a:r>
              <a:rPr lang="hu-HU" smtClean="0">
                <a:latin typeface="NimbusRomNo9L-Regu"/>
              </a:rPr>
              <a:t>az összehasonlítás operátora. Továbbá nincsenek </a:t>
            </a:r>
            <a:r>
              <a:rPr lang="hu-HU" smtClean="0">
                <a:latin typeface="NimbusMonL-Regu"/>
              </a:rPr>
              <a:t>=&lt; </a:t>
            </a:r>
            <a:r>
              <a:rPr lang="hu-HU" smtClean="0">
                <a:latin typeface="NimbusRomNo9L-Regu"/>
              </a:rPr>
              <a:t>vagy </a:t>
            </a:r>
            <a:r>
              <a:rPr lang="hu-HU" smtClean="0">
                <a:latin typeface="NimbusMonL-Regu"/>
              </a:rPr>
              <a:t>=&gt; </a:t>
            </a:r>
            <a:r>
              <a:rPr lang="hu-HU" smtClean="0">
                <a:latin typeface="NimbusRomNo9L-Regu"/>
              </a:rPr>
              <a:t>jelölések.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838198" y="48385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kor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18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eleg_idos_a_jogsihoz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kor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&gt;=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17</a:t>
            </a: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eleg_idos_a_jogsihoz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True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  <a:p>
            <a:r>
              <a:rPr lang="hu-HU" b="1" dirty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type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eleg_idos_a_jogsihoz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&lt;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class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'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bool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'&gt;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239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199" y="1435464"/>
            <a:ext cx="10863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Logikai operátorok</a:t>
            </a:r>
          </a:p>
          <a:p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7329" y="1943686"/>
            <a:ext cx="113973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Van három </a:t>
            </a:r>
            <a:r>
              <a:rPr lang="hu-HU" dirty="0">
                <a:latin typeface="NimbusRomNo9L-Medi"/>
              </a:rPr>
              <a:t>logikai operátor</a:t>
            </a:r>
            <a:r>
              <a:rPr lang="hu-HU" dirty="0">
                <a:latin typeface="NimbusRomNo9L-Regu"/>
              </a:rPr>
              <a:t>, </a:t>
            </a:r>
            <a:r>
              <a:rPr lang="hu-HU" dirty="0">
                <a:latin typeface="NimbusMonL-Regu"/>
              </a:rPr>
              <a:t>and </a:t>
            </a:r>
            <a:r>
              <a:rPr lang="hu-HU" dirty="0">
                <a:latin typeface="NimbusRomNo9L-Regu"/>
              </a:rPr>
              <a:t>(és), </a:t>
            </a:r>
            <a:r>
              <a:rPr lang="hu-HU" dirty="0" err="1">
                <a:latin typeface="NimbusMonL-Regu"/>
              </a:rPr>
              <a:t>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(vagy) valamint a </a:t>
            </a:r>
            <a:r>
              <a:rPr lang="hu-HU" dirty="0" err="1">
                <a:latin typeface="NimbusMonL-Regu"/>
              </a:rPr>
              <a:t>not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(nem), amelyek </a:t>
            </a:r>
            <a:r>
              <a:rPr lang="hu-HU" dirty="0" err="1">
                <a:latin typeface="NimbusRomNo9L-Regu"/>
              </a:rPr>
              <a:t>lehet˝ové</a:t>
            </a:r>
            <a:r>
              <a:rPr lang="hu-HU" dirty="0">
                <a:latin typeface="NimbusRomNo9L-Regu"/>
              </a:rPr>
              <a:t> teszik számunkra, </a:t>
            </a:r>
            <a:r>
              <a:rPr lang="hu-HU" dirty="0" smtClean="0">
                <a:latin typeface="NimbusRomNo9L-Regu"/>
              </a:rPr>
              <a:t>hogy bonyolultabb </a:t>
            </a:r>
            <a:r>
              <a:rPr lang="hu-HU" dirty="0">
                <a:latin typeface="NimbusRomNo9L-Regu"/>
              </a:rPr>
              <a:t>Boolean vagyis logikai kifejezéseket is létrehozzunk </a:t>
            </a:r>
            <a:r>
              <a:rPr lang="hu-HU" dirty="0" err="1">
                <a:latin typeface="NimbusRomNo9L-Regu"/>
              </a:rPr>
              <a:t>egyszer˝ubbekb˝ol</a:t>
            </a:r>
            <a:r>
              <a:rPr lang="hu-HU" dirty="0">
                <a:latin typeface="NimbusRomNo9L-Regu"/>
              </a:rPr>
              <a:t>. Ezen operátorok </a:t>
            </a:r>
            <a:r>
              <a:rPr lang="hu-HU" dirty="0" smtClean="0">
                <a:latin typeface="NimbusRomNo9L-Regu"/>
              </a:rPr>
              <a:t>szemantikája (jelentése</a:t>
            </a:r>
            <a:r>
              <a:rPr lang="hu-HU" dirty="0">
                <a:latin typeface="NimbusRomNo9L-Regu"/>
              </a:rPr>
              <a:t>) hasonló az angol jelentéseikhez. Például az </a:t>
            </a:r>
            <a:r>
              <a:rPr lang="hu-HU" dirty="0">
                <a:latin typeface="NimbusMonL-Regu"/>
              </a:rPr>
              <a:t>x &gt; 0 and x &lt; 10 </a:t>
            </a:r>
            <a:r>
              <a:rPr lang="hu-HU" dirty="0">
                <a:latin typeface="NimbusRomNo9L-Regu"/>
              </a:rPr>
              <a:t>kifejezés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kizárólag </a:t>
            </a:r>
            <a:r>
              <a:rPr lang="hu-HU" dirty="0" smtClean="0">
                <a:latin typeface="NimbusRomNo9L-Regu"/>
              </a:rPr>
              <a:t>akkor eredményez</a:t>
            </a:r>
            <a:r>
              <a:rPr lang="hu-HU" dirty="0">
                <a:latin typeface="NimbusRomNo9L-Regu"/>
              </a:rPr>
              <a:t>, ha x egyszerre nagyobb, mint 0 </a:t>
            </a:r>
            <a:r>
              <a:rPr lang="hu-HU" dirty="0">
                <a:latin typeface="NimbusRomNo9L-ReguItal"/>
              </a:rPr>
              <a:t>és </a:t>
            </a:r>
            <a:r>
              <a:rPr lang="hu-HU" dirty="0">
                <a:latin typeface="NimbusRomNo9L-Regu"/>
              </a:rPr>
              <a:t>kisebb, mint 10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Az </a:t>
            </a:r>
            <a:r>
              <a:rPr lang="hu-HU" dirty="0">
                <a:latin typeface="NimbusMonL-Regu"/>
              </a:rPr>
              <a:t>n % 2 == 0 </a:t>
            </a:r>
            <a:r>
              <a:rPr lang="hu-HU" dirty="0" err="1">
                <a:latin typeface="NimbusMonL-Regu"/>
              </a:rPr>
              <a:t>or</a:t>
            </a:r>
            <a:r>
              <a:rPr lang="hu-HU" dirty="0">
                <a:latin typeface="NimbusMonL-Regu"/>
              </a:rPr>
              <a:t> n % 3 == 0 </a:t>
            </a:r>
            <a:r>
              <a:rPr lang="hu-HU" dirty="0">
                <a:latin typeface="NimbusRomNo9L-Regu"/>
              </a:rPr>
              <a:t>kifejezés akkor ad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értéket, ha legalább az </a:t>
            </a:r>
            <a:r>
              <a:rPr lang="hu-HU" dirty="0">
                <a:latin typeface="NimbusRomNo9L-ReguItal"/>
              </a:rPr>
              <a:t>egyik </a:t>
            </a:r>
            <a:r>
              <a:rPr lang="hu-HU" dirty="0">
                <a:latin typeface="NimbusRomNo9L-Regu"/>
              </a:rPr>
              <a:t>feltétel igaz, azaz ha az</a:t>
            </a:r>
          </a:p>
          <a:p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szám osztható 2-vel </a:t>
            </a:r>
            <a:r>
              <a:rPr lang="hu-HU" dirty="0">
                <a:latin typeface="NimbusRomNo9L-ReguItal"/>
              </a:rPr>
              <a:t>vagy </a:t>
            </a:r>
            <a:r>
              <a:rPr lang="hu-HU" dirty="0">
                <a:latin typeface="NimbusRomNo9L-Regu"/>
              </a:rPr>
              <a:t>3-mal egy adott </a:t>
            </a:r>
            <a:r>
              <a:rPr lang="hu-HU" dirty="0" err="1">
                <a:latin typeface="NimbusRomNo9L-Regu"/>
              </a:rPr>
              <a:t>id˝opontban</a:t>
            </a:r>
            <a:r>
              <a:rPr lang="hu-HU" dirty="0">
                <a:latin typeface="NimbusRomNo9L-Regu"/>
              </a:rPr>
              <a:t>. (Mit gondolsz, mi történik, ha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egyszerre 2-vel és 3-mal </a:t>
            </a:r>
            <a:r>
              <a:rPr lang="hu-HU" dirty="0" smtClean="0">
                <a:latin typeface="NimbusRomNo9L-Regu"/>
              </a:rPr>
              <a:t>is osztható</a:t>
            </a:r>
            <a:r>
              <a:rPr lang="hu-HU" dirty="0">
                <a:latin typeface="NimbusRomNo9L-Regu"/>
              </a:rPr>
              <a:t>? A kifejezés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vagy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ad? Próbáld ki a Python </a:t>
            </a:r>
            <a:r>
              <a:rPr lang="hu-HU" dirty="0" err="1">
                <a:latin typeface="NimbusRomNo9L-Regu"/>
              </a:rPr>
              <a:t>parancsértelmez˝oddel</a:t>
            </a:r>
            <a:r>
              <a:rPr lang="hu-HU" dirty="0" smtClean="0">
                <a:latin typeface="NimbusRomNo9L-Regu"/>
              </a:rPr>
              <a:t>!)</a:t>
            </a:r>
          </a:p>
          <a:p>
            <a:endParaRPr lang="hu-HU" dirty="0">
              <a:latin typeface="NimbusRomNo9L-Regu"/>
            </a:endParaRPr>
          </a:p>
          <a:p>
            <a:r>
              <a:rPr lang="es-ES" dirty="0">
                <a:latin typeface="NimbusRomNo9L-Regu"/>
              </a:rPr>
              <a:t>Végül, a </a:t>
            </a:r>
            <a:r>
              <a:rPr lang="es-ES" dirty="0">
                <a:latin typeface="NimbusMonL-Regu"/>
              </a:rPr>
              <a:t>not </a:t>
            </a:r>
            <a:r>
              <a:rPr lang="es-ES" dirty="0">
                <a:latin typeface="NimbusRomNo9L-Regu"/>
              </a:rPr>
              <a:t>operátor negálja (azaz tagadja) a Boolean értéket, így a </a:t>
            </a:r>
            <a:r>
              <a:rPr lang="es-ES" dirty="0">
                <a:latin typeface="NimbusMonL-Regu"/>
              </a:rPr>
              <a:t>not (x &gt; y) </a:t>
            </a:r>
            <a:r>
              <a:rPr lang="es-ES" dirty="0">
                <a:latin typeface="NimbusRomNo9L-Regu"/>
              </a:rPr>
              <a:t>kifejezés </a:t>
            </a:r>
            <a:r>
              <a:rPr lang="es-ES" dirty="0">
                <a:latin typeface="NimbusMonL-Regu"/>
              </a:rPr>
              <a:t>True </a:t>
            </a:r>
            <a:r>
              <a:rPr lang="es-ES" dirty="0">
                <a:latin typeface="NimbusRomNo9L-Regu"/>
              </a:rPr>
              <a:t>érték˝u, ha az</a:t>
            </a:r>
          </a:p>
          <a:p>
            <a:r>
              <a:rPr lang="hu-HU" dirty="0">
                <a:latin typeface="NimbusMonL-Regu"/>
              </a:rPr>
              <a:t>(x &gt; y) </a:t>
            </a:r>
            <a:r>
              <a:rPr lang="hu-HU" dirty="0">
                <a:latin typeface="NimbusRomNo9L-Regu"/>
              </a:rPr>
              <a:t>kifejezés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(hamis), azaz ha </a:t>
            </a:r>
            <a:r>
              <a:rPr lang="hu-HU" dirty="0">
                <a:latin typeface="NimbusMonL-Regu"/>
              </a:rPr>
              <a:t>x </a:t>
            </a:r>
            <a:r>
              <a:rPr lang="hu-HU" dirty="0">
                <a:latin typeface="NimbusRomNo9L-Regu"/>
              </a:rPr>
              <a:t>kisebb, vagy </a:t>
            </a:r>
            <a:r>
              <a:rPr lang="hu-HU" dirty="0" err="1">
                <a:latin typeface="NimbusRomNo9L-Regu"/>
              </a:rPr>
              <a:t>egyenl˝o</a:t>
            </a:r>
            <a:r>
              <a:rPr lang="hu-HU" dirty="0">
                <a:latin typeface="NimbusRomNo9L-Regu"/>
              </a:rPr>
              <a:t> </a:t>
            </a:r>
            <a:r>
              <a:rPr lang="hu-HU" dirty="0">
                <a:latin typeface="NimbusMonL-Regu"/>
              </a:rPr>
              <a:t>y</a:t>
            </a:r>
            <a:r>
              <a:rPr lang="hu-HU" dirty="0">
                <a:latin typeface="NimbusRomNo9L-Regu"/>
              </a:rPr>
              <a:t>-</a:t>
            </a:r>
            <a:r>
              <a:rPr lang="hu-HU" dirty="0" err="1">
                <a:latin typeface="NimbusRomNo9L-Regu"/>
              </a:rPr>
              <a:t>nál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operátor bal oldala </a:t>
            </a:r>
            <a:r>
              <a:rPr lang="hu-HU" dirty="0" err="1">
                <a:latin typeface="NimbusRomNo9L-Regu"/>
              </a:rPr>
              <a:t>értékel˝odik</a:t>
            </a:r>
            <a:r>
              <a:rPr lang="hu-HU" dirty="0">
                <a:latin typeface="NimbusRomNo9L-Regu"/>
              </a:rPr>
              <a:t> ki </a:t>
            </a:r>
            <a:r>
              <a:rPr lang="hu-HU" dirty="0" err="1">
                <a:latin typeface="NimbusRomNo9L-Regu"/>
              </a:rPr>
              <a:t>el˝oször</a:t>
            </a:r>
            <a:r>
              <a:rPr lang="hu-HU" dirty="0">
                <a:latin typeface="NimbusRomNo9L-Regu"/>
              </a:rPr>
              <a:t>: ha az eredmény </a:t>
            </a:r>
            <a:r>
              <a:rPr lang="hu-HU" dirty="0" err="1">
                <a:latin typeface="NimbusMonL-Regu"/>
              </a:rPr>
              <a:t>True</a:t>
            </a:r>
            <a:r>
              <a:rPr lang="hu-HU" dirty="0">
                <a:latin typeface="NimbusRomNo9L-Regu"/>
              </a:rPr>
              <a:t>, akkor a Python nem értékeli ki (mivel nem </a:t>
            </a:r>
            <a:r>
              <a:rPr lang="hu-HU" dirty="0" smtClean="0">
                <a:latin typeface="NimbusRomNo9L-Regu"/>
              </a:rPr>
              <a:t>is szükséges </a:t>
            </a:r>
            <a:r>
              <a:rPr lang="hu-HU" dirty="0">
                <a:latin typeface="NimbusRomNo9L-Regu"/>
              </a:rPr>
              <a:t>kiértékelnie) a kifejezést a jobb oldalon – ez a </a:t>
            </a:r>
            <a:r>
              <a:rPr lang="hu-HU" dirty="0">
                <a:latin typeface="NimbusRomNo9L-ReguItal"/>
              </a:rPr>
              <a:t>rövidzár kiértékelés</a:t>
            </a:r>
            <a:r>
              <a:rPr lang="hu-HU" dirty="0">
                <a:latin typeface="NimbusRomNo9L-Regu"/>
              </a:rPr>
              <a:t>. Hasonlóan az </a:t>
            </a:r>
            <a:r>
              <a:rPr lang="hu-HU" dirty="0">
                <a:latin typeface="NimbusMonL-Regu"/>
              </a:rPr>
              <a:t>and </a:t>
            </a:r>
            <a:r>
              <a:rPr lang="hu-HU" dirty="0">
                <a:latin typeface="NimbusRomNo9L-Regu"/>
              </a:rPr>
              <a:t>operátor esetén, </a:t>
            </a:r>
            <a:r>
              <a:rPr lang="hu-HU" dirty="0" smtClean="0">
                <a:latin typeface="NimbusRomNo9L-Regu"/>
              </a:rPr>
              <a:t>ha a </a:t>
            </a:r>
            <a:r>
              <a:rPr lang="hu-HU" dirty="0">
                <a:latin typeface="NimbusRomNo9L-Regu"/>
              </a:rPr>
              <a:t>bal oldali kifejezés </a:t>
            </a:r>
            <a:r>
              <a:rPr lang="hu-HU" dirty="0" err="1">
                <a:latin typeface="NimbusMonL-Regu"/>
              </a:rPr>
              <a:t>False</a:t>
            </a:r>
            <a:r>
              <a:rPr lang="hu-HU" dirty="0">
                <a:latin typeface="NimbusMonL-Regu"/>
              </a:rPr>
              <a:t> </a:t>
            </a:r>
            <a:r>
              <a:rPr lang="hu-HU" dirty="0" err="1">
                <a:latin typeface="NimbusRomNo9L-Regu"/>
              </a:rPr>
              <a:t>érték˝u</a:t>
            </a:r>
            <a:r>
              <a:rPr lang="hu-HU" dirty="0">
                <a:latin typeface="NimbusRomNo9L-Regu"/>
              </a:rPr>
              <a:t>, a 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4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199" y="1435464"/>
            <a:ext cx="10863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Igazságtáblák</a:t>
            </a:r>
          </a:p>
        </p:txBody>
      </p:sp>
      <p:sp>
        <p:nvSpPr>
          <p:cNvPr id="3" name="Téglalap 2"/>
          <p:cNvSpPr/>
          <p:nvPr/>
        </p:nvSpPr>
        <p:spPr>
          <a:xfrm>
            <a:off x="838199" y="1804796"/>
            <a:ext cx="10863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igazságtábla egy kis táblázat, amely </a:t>
            </a:r>
            <a:r>
              <a:rPr lang="hu-HU" dirty="0" err="1">
                <a:latin typeface="NimbusRomNo9L-Regu"/>
              </a:rPr>
              <a:t>lehet˝ové</a:t>
            </a:r>
            <a:r>
              <a:rPr lang="hu-HU" dirty="0">
                <a:latin typeface="NimbusRomNo9L-Regu"/>
              </a:rPr>
              <a:t> teszi, hogy </a:t>
            </a:r>
            <a:r>
              <a:rPr lang="hu-HU" dirty="0" err="1">
                <a:latin typeface="NimbusRomNo9L-Regu"/>
              </a:rPr>
              <a:t>listázzuk</a:t>
            </a:r>
            <a:r>
              <a:rPr lang="hu-HU" dirty="0">
                <a:latin typeface="NimbusRomNo9L-Regu"/>
              </a:rPr>
              <a:t> az összes lehetséges inputot és megadjuk </a:t>
            </a:r>
            <a:r>
              <a:rPr lang="hu-HU" dirty="0" smtClean="0">
                <a:latin typeface="NimbusRomNo9L-Regu"/>
              </a:rPr>
              <a:t>a logikai </a:t>
            </a:r>
            <a:r>
              <a:rPr lang="hu-HU" dirty="0">
                <a:latin typeface="NimbusRomNo9L-Regu"/>
              </a:rPr>
              <a:t>operátorok eredményeit. Mivel az </a:t>
            </a:r>
            <a:r>
              <a:rPr lang="hu-HU" dirty="0">
                <a:latin typeface="NimbusMonL-Regu"/>
              </a:rPr>
              <a:t>and </a:t>
            </a:r>
            <a:r>
              <a:rPr lang="hu-HU" dirty="0">
                <a:latin typeface="NimbusRomNo9L-Regu"/>
              </a:rPr>
              <a:t>és az </a:t>
            </a:r>
            <a:r>
              <a:rPr lang="hu-HU" dirty="0" err="1">
                <a:latin typeface="NimbusMonL-Regu"/>
              </a:rPr>
              <a:t>or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operátor is két operandussal rendelkezik, csak négy sor </a:t>
            </a:r>
            <a:r>
              <a:rPr lang="hu-HU" dirty="0" smtClean="0">
                <a:latin typeface="NimbusRomNo9L-Regu"/>
              </a:rPr>
              <a:t>van az </a:t>
            </a:r>
            <a:r>
              <a:rPr lang="hu-HU" dirty="0">
                <a:latin typeface="NimbusRomNo9L-Regu"/>
              </a:rPr>
              <a:t>igazságtáblájukban. 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35319"/>
              </p:ext>
            </p:extLst>
          </p:nvPr>
        </p:nvGraphicFramePr>
        <p:xfrm>
          <a:off x="838199" y="2793570"/>
          <a:ext cx="33201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14">
                  <a:extLst>
                    <a:ext uri="{9D8B030D-6E8A-4147-A177-3AD203B41FA5}">
                      <a16:colId xmlns:a16="http://schemas.microsoft.com/office/drawing/2014/main" val="3888420970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4059163041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1810506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and 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3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6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02890"/>
                  </a:ext>
                </a:extLst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9154"/>
              </p:ext>
            </p:extLst>
          </p:nvPr>
        </p:nvGraphicFramePr>
        <p:xfrm>
          <a:off x="4757056" y="2799998"/>
          <a:ext cx="3320142" cy="187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14">
                  <a:extLst>
                    <a:ext uri="{9D8B030D-6E8A-4147-A177-3AD203B41FA5}">
                      <a16:colId xmlns:a16="http://schemas.microsoft.com/office/drawing/2014/main" val="3888420970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4059163041"/>
                    </a:ext>
                  </a:extLst>
                </a:gridCol>
                <a:gridCol w="1106714">
                  <a:extLst>
                    <a:ext uri="{9D8B030D-6E8A-4147-A177-3AD203B41FA5}">
                      <a16:colId xmlns:a16="http://schemas.microsoft.com/office/drawing/2014/main" val="1810506367"/>
                    </a:ext>
                  </a:extLst>
                </a:gridCol>
              </a:tblGrid>
              <a:tr h="415037"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</a:t>
                      </a:r>
                      <a:r>
                        <a:rPr lang="hu-HU" dirty="0" err="1" smtClean="0"/>
                        <a:t>or</a:t>
                      </a:r>
                      <a:r>
                        <a:rPr lang="hu-HU" dirty="0" smtClean="0"/>
                        <a:t> 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34359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60683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65271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34573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402890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83071"/>
              </p:ext>
            </p:extLst>
          </p:nvPr>
        </p:nvGraphicFramePr>
        <p:xfrm>
          <a:off x="838199" y="5479980"/>
          <a:ext cx="2648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29">
                  <a:extLst>
                    <a:ext uri="{9D8B030D-6E8A-4147-A177-3AD203B41FA5}">
                      <a16:colId xmlns:a16="http://schemas.microsoft.com/office/drawing/2014/main" val="1618271758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11695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Not</a:t>
                      </a:r>
                      <a:r>
                        <a:rPr lang="hu-HU" dirty="0" smtClean="0"/>
                        <a:t> 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hu-H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18220"/>
                  </a:ext>
                </a:extLst>
              </a:tr>
            </a:tbl>
          </a:graphicData>
        </a:graphic>
      </p:graphicFrame>
      <p:sp>
        <p:nvSpPr>
          <p:cNvPr id="11" name="Téglalap 10"/>
          <p:cNvSpPr/>
          <p:nvPr/>
        </p:nvSpPr>
        <p:spPr>
          <a:xfrm>
            <a:off x="838199" y="4755862"/>
            <a:ext cx="10765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A harmadik </a:t>
            </a:r>
            <a:r>
              <a:rPr lang="hu-HU" dirty="0">
                <a:latin typeface="NimbusRomNo9L-Regu"/>
              </a:rPr>
              <a:t>logikai operátor a </a:t>
            </a:r>
            <a:r>
              <a:rPr lang="hu-HU" dirty="0" err="1">
                <a:latin typeface="NimbusMonL-Regu"/>
              </a:rPr>
              <a:t>not</a:t>
            </a:r>
            <a:r>
              <a:rPr lang="hu-HU" dirty="0">
                <a:latin typeface="NimbusRomNo9L-Regu"/>
              </a:rPr>
              <a:t>, csak egy operandussal rendelkezik, így az igazságtáblájában csak két sor van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434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6" name="Téglalap 5"/>
          <p:cNvSpPr/>
          <p:nvPr/>
        </p:nvSpPr>
        <p:spPr>
          <a:xfrm>
            <a:off x="838199" y="1435464"/>
            <a:ext cx="10863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Boolean kifejezések egyszer˝ </a:t>
            </a:r>
            <a:r>
              <a:rPr lang="hu-HU" dirty="0" err="1"/>
              <a:t>usítése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838198" y="1904318"/>
            <a:ext cx="10863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Most mi egy </a:t>
            </a:r>
            <a:r>
              <a:rPr lang="hu-HU" dirty="0" err="1">
                <a:latin typeface="NimbusRomNo9L-Regu"/>
              </a:rPr>
              <a:t>ett˝ol</a:t>
            </a:r>
            <a:r>
              <a:rPr lang="hu-HU" dirty="0">
                <a:latin typeface="NimbusRomNo9L-Regu"/>
              </a:rPr>
              <a:t> </a:t>
            </a:r>
            <a:r>
              <a:rPr lang="hu-HU" dirty="0" err="1">
                <a:latin typeface="NimbusRomNo9L-Regu"/>
              </a:rPr>
              <a:t>eltér˝o</a:t>
            </a:r>
            <a:r>
              <a:rPr lang="hu-HU" dirty="0">
                <a:latin typeface="NimbusRomNo9L-Regu"/>
              </a:rPr>
              <a:t> algebrát – </a:t>
            </a:r>
            <a:r>
              <a:rPr lang="hu-HU" dirty="0">
                <a:latin typeface="NimbusRomNo9L-ReguItal"/>
              </a:rPr>
              <a:t>Boole </a:t>
            </a:r>
            <a:r>
              <a:rPr lang="hu-HU" dirty="0">
                <a:latin typeface="NimbusRomNo9L-Regu"/>
              </a:rPr>
              <a:t>algebrát – használunk, amely szabályokat biztosít a Boolean értékekkel </a:t>
            </a:r>
            <a:r>
              <a:rPr lang="hu-HU" dirty="0" smtClean="0">
                <a:latin typeface="NimbusRomNo9L-Regu"/>
              </a:rPr>
              <a:t>való munkához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198" y="3098033"/>
            <a:ext cx="3973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0" i="0" u="none" strike="noStrike" baseline="0" dirty="0" err="1" smtClean="0">
                <a:solidFill>
                  <a:srgbClr val="000000"/>
                </a:solidFill>
                <a:latin typeface="NimbusRomNo9L-Regu"/>
              </a:rPr>
              <a:t>El˝oször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 az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and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operátor: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x and 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False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== 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False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False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and x == 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False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  <a:p>
            <a:r>
              <a:rPr lang="en-US" dirty="0">
                <a:solidFill>
                  <a:srgbClr val="333333"/>
                </a:solidFill>
                <a:latin typeface="NimbusMonL-Regu"/>
              </a:rPr>
              <a:t>y and x == x and y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x and </a:t>
            </a:r>
            <a:r>
              <a:rPr lang="hu-HU" dirty="0" err="1">
                <a:solidFill>
                  <a:srgbClr val="333333"/>
                </a:solidFill>
                <a:latin typeface="NimbusMonL-Regu"/>
              </a:rPr>
              <a:t>True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== x</a:t>
            </a:r>
          </a:p>
          <a:p>
            <a:r>
              <a:rPr lang="hu-HU" dirty="0" err="1">
                <a:solidFill>
                  <a:srgbClr val="333333"/>
                </a:solidFill>
                <a:latin typeface="NimbusMonL-Regu"/>
              </a:rPr>
              <a:t>True</a:t>
            </a:r>
            <a:r>
              <a:rPr lang="hu-HU" dirty="0">
                <a:solidFill>
                  <a:srgbClr val="333333"/>
                </a:solidFill>
                <a:latin typeface="NimbusMonL-Regu"/>
              </a:rPr>
              <a:t> and x == x</a:t>
            </a:r>
          </a:p>
          <a:p>
            <a:r>
              <a:rPr lang="hu-HU" dirty="0">
                <a:solidFill>
                  <a:srgbClr val="333333"/>
                </a:solidFill>
                <a:latin typeface="NimbusMonL-Regu"/>
              </a:rPr>
              <a:t>x and x == 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x</a:t>
            </a:r>
            <a:endParaRPr lang="hu-HU" dirty="0">
              <a:solidFill>
                <a:srgbClr val="333333"/>
              </a:solidFill>
              <a:latin typeface="NimbusMonL-Regu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061858" y="309803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Itt vannak az </a:t>
            </a:r>
            <a:r>
              <a:rPr lang="hu-HU" sz="20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or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operátor hasonló szabályai:</a:t>
            </a: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x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False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== x</a:t>
            </a:r>
          </a:p>
          <a:p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False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x == x</a:t>
            </a: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y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x == x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y</a:t>
            </a: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x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True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==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True</a:t>
            </a:r>
            <a:endParaRPr lang="hu-HU" dirty="0" smtClean="0">
              <a:solidFill>
                <a:srgbClr val="333333"/>
              </a:solidFill>
              <a:latin typeface="NimbusMonL-Regu"/>
            </a:endParaRPr>
          </a:p>
          <a:p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True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x ==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True</a:t>
            </a:r>
            <a:endParaRPr lang="hu-HU" dirty="0" smtClean="0">
              <a:solidFill>
                <a:srgbClr val="333333"/>
              </a:solidFill>
              <a:latin typeface="NimbusMonL-Regu"/>
            </a:endParaRPr>
          </a:p>
          <a:p>
            <a:r>
              <a:rPr lang="hu-HU" dirty="0" smtClean="0">
                <a:solidFill>
                  <a:srgbClr val="333333"/>
                </a:solidFill>
                <a:latin typeface="NimbusMonL-Regu"/>
              </a:rPr>
              <a:t>x 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or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x == x</a:t>
            </a:r>
          </a:p>
        </p:txBody>
      </p:sp>
      <p:sp>
        <p:nvSpPr>
          <p:cNvPr id="12" name="Téglalap 11"/>
          <p:cNvSpPr/>
          <p:nvPr/>
        </p:nvSpPr>
        <p:spPr>
          <a:xfrm>
            <a:off x="838198" y="5707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Két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not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operátor érvényteleníti egymást:</a:t>
            </a:r>
          </a:p>
          <a:p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not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(</a:t>
            </a:r>
            <a:r>
              <a:rPr lang="hu-HU" dirty="0" err="1" smtClean="0">
                <a:solidFill>
                  <a:srgbClr val="333333"/>
                </a:solidFill>
                <a:latin typeface="NimbusMonL-Regu"/>
              </a:rPr>
              <a:t>not</a:t>
            </a:r>
            <a:r>
              <a:rPr lang="hu-HU" dirty="0" smtClean="0">
                <a:solidFill>
                  <a:srgbClr val="333333"/>
                </a:solidFill>
                <a:latin typeface="NimbusMonL-Regu"/>
              </a:rPr>
              <a:t> x) == 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790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Feltételes végrehajtás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838199" y="1690688"/>
            <a:ext cx="1091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Hasznos programok írásához szinte mindig szükségünk van a feltételek </a:t>
            </a:r>
            <a:r>
              <a:rPr lang="hu-HU" dirty="0" err="1">
                <a:latin typeface="NimbusRomNo9L-Regu"/>
              </a:rPr>
              <a:t>ellen˝orzésének</a:t>
            </a:r>
            <a:r>
              <a:rPr lang="hu-HU" dirty="0">
                <a:latin typeface="NimbusRomNo9L-Regu"/>
              </a:rPr>
              <a:t> képességére és arra, hogy </a:t>
            </a:r>
            <a:r>
              <a:rPr lang="hu-HU" dirty="0" smtClean="0">
                <a:latin typeface="NimbusRomNo9L-Regu"/>
              </a:rPr>
              <a:t>ezek alapján </a:t>
            </a:r>
            <a:r>
              <a:rPr lang="hu-HU" dirty="0">
                <a:latin typeface="NimbusRomNo9L-Regu"/>
              </a:rPr>
              <a:t>megváltoztassuk a program viselkedését. A </a:t>
            </a:r>
            <a:r>
              <a:rPr lang="hu-HU" dirty="0">
                <a:latin typeface="NimbusRomNo9L-Medi"/>
              </a:rPr>
              <a:t>feltételes utasítások </a:t>
            </a:r>
            <a:r>
              <a:rPr lang="hu-HU" dirty="0">
                <a:latin typeface="NimbusRomNo9L-Regu"/>
              </a:rPr>
              <a:t>adják meg nekünk ezt a képességet. </a:t>
            </a:r>
            <a:r>
              <a:rPr lang="hu-HU" dirty="0" smtClean="0">
                <a:latin typeface="NimbusRomNo9L-Regu"/>
              </a:rPr>
              <a:t>A </a:t>
            </a:r>
            <a:r>
              <a:rPr lang="hu-HU" dirty="0" err="1" smtClean="0">
                <a:latin typeface="NimbusRomNo9L-Regu"/>
              </a:rPr>
              <a:t>legegyszer</a:t>
            </a:r>
            <a:r>
              <a:rPr lang="hu-HU" dirty="0" err="1">
                <a:latin typeface="NimbusRomNo9L-Regu"/>
              </a:rPr>
              <a:t>˝ubb</a:t>
            </a:r>
            <a:r>
              <a:rPr lang="hu-HU" dirty="0">
                <a:latin typeface="NimbusRomNo9L-Regu"/>
              </a:rPr>
              <a:t> formája ennek az </a:t>
            </a:r>
            <a:r>
              <a:rPr lang="hu-HU" dirty="0" err="1">
                <a:latin typeface="NimbusRomNo9L-Medi"/>
              </a:rPr>
              <a:t>if</a:t>
            </a:r>
            <a:r>
              <a:rPr lang="hu-HU" dirty="0">
                <a:latin typeface="NimbusRomNo9L-Medi"/>
              </a:rPr>
              <a:t> </a:t>
            </a:r>
            <a:r>
              <a:rPr lang="hu-HU" dirty="0">
                <a:latin typeface="NimbusRomNo9L-Regu"/>
              </a:rPr>
              <a:t>utasítás: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199" y="2646919"/>
            <a:ext cx="9949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en-US" b="1" smtClean="0">
                <a:solidFill>
                  <a:srgbClr val="007121"/>
                </a:solidFill>
                <a:latin typeface="NimbusMonL-Bold"/>
              </a:rPr>
              <a:t>if </a:t>
            </a:r>
            <a:r>
              <a:rPr lang="en-US" smtClean="0">
                <a:solidFill>
                  <a:srgbClr val="000000"/>
                </a:solidFill>
                <a:latin typeface="NimbusMonL-Regu"/>
              </a:rPr>
              <a:t>x </a:t>
            </a:r>
            <a:r>
              <a:rPr lang="en-US" smtClean="0">
                <a:solidFill>
                  <a:srgbClr val="666666"/>
                </a:solidFill>
                <a:latin typeface="NimbusMonL-Regu"/>
              </a:rPr>
              <a:t>% </a:t>
            </a:r>
            <a:r>
              <a:rPr lang="en-US" smtClean="0">
                <a:solidFill>
                  <a:srgbClr val="21804F"/>
                </a:solidFill>
                <a:latin typeface="NimbusMonL-Regu"/>
              </a:rPr>
              <a:t>2 </a:t>
            </a:r>
            <a:r>
              <a:rPr lang="en-US" smtClean="0">
                <a:solidFill>
                  <a:srgbClr val="666666"/>
                </a:solidFill>
                <a:latin typeface="NimbusMonL-Regu"/>
              </a:rPr>
              <a:t>== </a:t>
            </a:r>
            <a:r>
              <a:rPr lang="en-US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en-US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(x, </a:t>
            </a:r>
            <a:r>
              <a:rPr lang="hu-HU" smtClean="0">
                <a:solidFill>
                  <a:srgbClr val="4071A1"/>
                </a:solidFill>
                <a:latin typeface="NimbusMonL-Regu"/>
              </a:rPr>
              <a:t>" páros szám."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3	 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mtClean="0">
                <a:solidFill>
                  <a:srgbClr val="4071A1"/>
                </a:solidFill>
                <a:latin typeface="NimbusMonL-Regu"/>
              </a:rPr>
              <a:t>"Tudtad, hogy a 2 az egyetlen páros prímszám?"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4 </a:t>
            </a:r>
            <a:r>
              <a:rPr lang="hu-HU" b="1" smtClean="0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(x, </a:t>
            </a:r>
            <a:r>
              <a:rPr lang="hu-HU" smtClean="0">
                <a:solidFill>
                  <a:srgbClr val="4071A1"/>
                </a:solidFill>
                <a:latin typeface="NimbusMonL-Regu"/>
              </a:rPr>
              <a:t>" páratlan szám."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mtClean="0">
                <a:solidFill>
                  <a:srgbClr val="4071A1"/>
                </a:solidFill>
                <a:latin typeface="NimbusMonL-Regu"/>
              </a:rPr>
              <a:t>"Tudtad, hogy két páratlan számot összeszorozva " </a:t>
            </a:r>
            <a:r>
              <a:rPr lang="hu-HU" smtClean="0">
                <a:solidFill>
                  <a:srgbClr val="666666"/>
                </a:solidFill>
                <a:latin typeface="NimbusMonL-Regu"/>
              </a:rPr>
              <a:t>+</a:t>
            </a:r>
          </a:p>
          <a:p>
            <a:r>
              <a:rPr lang="hu-HU" sz="800" b="0" i="0" u="none" strike="noStrike" baseline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smtClean="0">
                <a:solidFill>
                  <a:srgbClr val="4071A1"/>
                </a:solidFill>
                <a:latin typeface="NimbusMonL-Regu"/>
              </a:rPr>
              <a:t>"az eredmény mindig páratlan?"</a:t>
            </a:r>
            <a:r>
              <a:rPr lang="hu-HU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838199" y="4856593"/>
            <a:ext cx="6966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if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kulcsszó utáni logikai kifejezés a </a:t>
            </a:r>
            <a:r>
              <a:rPr lang="hu-HU" dirty="0">
                <a:latin typeface="NimbusRomNo9L-Medi"/>
              </a:rPr>
              <a:t>feltétel</a:t>
            </a:r>
            <a:r>
              <a:rPr lang="hu-HU" dirty="0">
                <a:latin typeface="NimbusRomNo9L-Regu"/>
              </a:rPr>
              <a:t>. Ha ez igaz, akkor az ezt </a:t>
            </a:r>
            <a:r>
              <a:rPr lang="hu-HU" dirty="0" err="1">
                <a:latin typeface="NimbusRomNo9L-Regu"/>
              </a:rPr>
              <a:t>követ˝o</a:t>
            </a:r>
            <a:r>
              <a:rPr lang="hu-HU" dirty="0">
                <a:latin typeface="NimbusRomNo9L-Regu"/>
              </a:rPr>
              <a:t> mindegyik </a:t>
            </a:r>
            <a:r>
              <a:rPr lang="hu-HU" dirty="0" err="1">
                <a:latin typeface="NimbusRomNo9L-Regu"/>
              </a:rPr>
              <a:t>indentált</a:t>
            </a:r>
            <a:r>
              <a:rPr lang="hu-HU" dirty="0">
                <a:latin typeface="NimbusRomNo9L-Regu"/>
              </a:rPr>
              <a:t> utasítás </a:t>
            </a:r>
            <a:r>
              <a:rPr lang="hu-HU" dirty="0" err="1">
                <a:latin typeface="NimbusRomNo9L-Regu"/>
              </a:rPr>
              <a:t>végrehajtódik</a:t>
            </a:r>
            <a:r>
              <a:rPr lang="hu-HU" dirty="0">
                <a:latin typeface="NimbusRomNo9L-Regu"/>
              </a:rPr>
              <a:t>.</a:t>
            </a:r>
          </a:p>
          <a:p>
            <a:r>
              <a:rPr lang="hu-HU" dirty="0">
                <a:latin typeface="NimbusRomNo9L-Regu"/>
              </a:rPr>
              <a:t>Ha nem igaz, akkor az </a:t>
            </a:r>
            <a:r>
              <a:rPr lang="hu-HU" dirty="0" err="1">
                <a:latin typeface="NimbusMonL-Regu"/>
              </a:rPr>
              <a:t>else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kulcsszó utáni behúzott utasítások hajtódnak végre.</a:t>
            </a:r>
            <a:endParaRPr lang="hu-HU" dirty="0"/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71" y="4419600"/>
            <a:ext cx="3829062" cy="21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utasítások</a:t>
            </a:r>
          </a:p>
        </p:txBody>
      </p:sp>
      <p:sp>
        <p:nvSpPr>
          <p:cNvPr id="5" name="Téglalap 4"/>
          <p:cNvSpPr/>
          <p:nvPr/>
        </p:nvSpPr>
        <p:spPr>
          <a:xfrm>
            <a:off x="838200" y="1321356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Feltételes végrehajtás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611668"/>
            <a:ext cx="106353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sz="20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if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20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utasítás szintaktikája így néz ki:</a:t>
            </a:r>
          </a:p>
          <a:p>
            <a:endParaRPr lang="hu-HU" sz="2000" b="0" i="0" u="none" strike="noStrike" baseline="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BOOLEAN_KIFEJEZÉS: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UTASÍTÁS_1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Végrehajtódik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, ha a feltétel kiértékelése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igaz értéket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ad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	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UTASÍTÁS_2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Végrehajtódik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, ha a feltétel kiértékelése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hamis értéket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ad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740229" y="3427550"/>
            <a:ext cx="10711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Az </a:t>
            </a:r>
            <a:r>
              <a:rPr lang="hu-HU" dirty="0" err="1">
                <a:latin typeface="NimbusMonL-Regu"/>
              </a:rPr>
              <a:t>if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utastás is tartalmaz egy fejléc sort és egy törzset. A fejléc sor az </a:t>
            </a:r>
            <a:r>
              <a:rPr lang="hu-HU" dirty="0" err="1">
                <a:latin typeface="NimbusMonL-Regu"/>
              </a:rPr>
              <a:t>if</a:t>
            </a:r>
            <a:r>
              <a:rPr lang="hu-HU" dirty="0">
                <a:latin typeface="NimbusMonL-Regu"/>
              </a:rPr>
              <a:t> </a:t>
            </a:r>
            <a:r>
              <a:rPr lang="hu-HU" dirty="0" smtClean="0">
                <a:latin typeface="NimbusRomNo9L-Regu"/>
              </a:rPr>
              <a:t>kulcsszóval </a:t>
            </a:r>
            <a:r>
              <a:rPr lang="hu-HU" dirty="0" err="1" smtClean="0">
                <a:latin typeface="NimbusRomNo9L-Regu"/>
              </a:rPr>
              <a:t>kezd</a:t>
            </a:r>
            <a:r>
              <a:rPr lang="hu-HU" dirty="0" err="1">
                <a:latin typeface="NimbusRomNo9L-Regu"/>
              </a:rPr>
              <a:t>˝odik</a:t>
            </a:r>
            <a:r>
              <a:rPr lang="hu-HU" dirty="0">
                <a:latin typeface="NimbusRomNo9L-Regu"/>
              </a:rPr>
              <a:t>, amit egy </a:t>
            </a:r>
            <a:r>
              <a:rPr lang="hu-HU" dirty="0">
                <a:latin typeface="NimbusRomNo9L-ReguItal"/>
              </a:rPr>
              <a:t>Boolean kifejezés </a:t>
            </a:r>
            <a:r>
              <a:rPr lang="hu-HU" dirty="0">
                <a:latin typeface="NimbusRomNo9L-Regu"/>
              </a:rPr>
              <a:t>követ, majd </a:t>
            </a:r>
            <a:r>
              <a:rPr lang="hu-HU" dirty="0" err="1">
                <a:latin typeface="NimbusRomNo9L-Regu"/>
              </a:rPr>
              <a:t>kett˝ospont</a:t>
            </a:r>
            <a:r>
              <a:rPr lang="hu-HU" dirty="0">
                <a:latin typeface="NimbusRomNo9L-Regu"/>
              </a:rPr>
              <a:t> (:) karakterrel zárul.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42900" y="4108461"/>
            <a:ext cx="71573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két utasításblokk közül tehát pontosan az egyik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hajtódik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végre és ezután a vezérlés a teljes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if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utasítás után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következ˝</a:t>
            </a:r>
            <a:r>
              <a:rPr lang="hu-HU" dirty="0" err="1" smtClean="0">
                <a:solidFill>
                  <a:srgbClr val="000000"/>
                </a:solidFill>
                <a:latin typeface="NimbusRomNo9L-Regu"/>
              </a:rPr>
              <a:t>o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 utasításra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ugrik.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Nincs limit arra vonatkozóan, hogy hány utasítás jelenhet meg az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if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utasítás két ágában, de minden blokkban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legalább egy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utasításnak kell szerepelnie. Néha hasznos lehet egy utasítások nélkül ág is (rendszerint amiatt, hogy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fenntartsuk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a helyet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a kód számára, amit még nem írtunk meg). Ebben az esetben használhatjuk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pass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utasítást, amely nem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csinál semmit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csak </a:t>
            </a:r>
            <a:r>
              <a:rPr lang="hu-HU" dirty="0" err="1">
                <a:solidFill>
                  <a:srgbClr val="000000"/>
                </a:solidFill>
                <a:latin typeface="NimbusRomNo9L-Regu"/>
              </a:rPr>
              <a:t>hely˝orz˝oként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 szerepel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.</a:t>
            </a:r>
            <a:endParaRPr lang="hu-HU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7946573" y="4366269"/>
            <a:ext cx="42454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if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True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Ez mindig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True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,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pass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így ez </a:t>
            </a:r>
            <a:r>
              <a:rPr lang="hu-HU" dirty="0" err="1">
                <a:solidFill>
                  <a:srgbClr val="40808F"/>
                </a:solidFill>
                <a:latin typeface="NimbusMonL-ReguObli"/>
              </a:rPr>
              <a:t>hajtódik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 végre, de nem csinál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semmit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.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else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hu-HU" sz="9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	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pass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731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2700</Words>
  <Application>Microsoft Office PowerPoint</Application>
  <PresentationFormat>Szélesvásznú</PresentationFormat>
  <Paragraphs>276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CMMI5</vt:lpstr>
      <vt:lpstr>CMSY5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NimbusSanL-Regu</vt:lpstr>
      <vt:lpstr>Office-téma</vt:lpstr>
      <vt:lpstr>Python alapok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Feltételes utasítások</vt:lpstr>
      <vt:lpstr>Egy tekn˝oc oszlopdiagram</vt:lpstr>
      <vt:lpstr>Egy tekn˝oc oszlopdiagram</vt:lpstr>
      <vt:lpstr>Egy tekn˝oc oszlopdiagram</vt:lpstr>
      <vt:lpstr>Feladatok</vt:lpstr>
      <vt:lpstr>Feladatok</vt:lpstr>
      <vt:lpstr>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alapok</dc:title>
  <dc:creator>istvan.vegh84@gmail.com</dc:creator>
  <cp:lastModifiedBy>istvan.vegh84@gmail.com</cp:lastModifiedBy>
  <cp:revision>7</cp:revision>
  <dcterms:created xsi:type="dcterms:W3CDTF">2022-11-07T10:34:55Z</dcterms:created>
  <dcterms:modified xsi:type="dcterms:W3CDTF">2022-11-07T11:34:21Z</dcterms:modified>
</cp:coreProperties>
</file>