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5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1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2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7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5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2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2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53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6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7073-051E-40A9-870D-6EBD8CC6AC7C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7BEC-5DAF-40A3-B4B3-DF7F52B4E3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4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Produktív függvények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9" name="Téglalap 8"/>
          <p:cNvSpPr/>
          <p:nvPr/>
        </p:nvSpPr>
        <p:spPr>
          <a:xfrm>
            <a:off x="838200" y="132135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Egységteszt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38200" y="1690688"/>
            <a:ext cx="1103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szoftverfejlesztés során jó gyakorlat és bevett szokás </a:t>
            </a:r>
            <a:r>
              <a:rPr lang="hu-HU" dirty="0">
                <a:latin typeface="NimbusRomNo9L-Medi"/>
              </a:rPr>
              <a:t>egységteszteket </a:t>
            </a:r>
            <a:r>
              <a:rPr lang="hu-HU" dirty="0">
                <a:latin typeface="NimbusRomNo9L-Regu"/>
              </a:rPr>
              <a:t>szúrni a programba. Az egységteszt a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kódrészletek, mint például a függvények, </a:t>
            </a:r>
            <a:r>
              <a:rPr lang="hu-HU" dirty="0" smtClean="0">
                <a:latin typeface="NimbusRomNo9L-Regu"/>
              </a:rPr>
              <a:t>megfelelő működésének </a:t>
            </a:r>
            <a:r>
              <a:rPr lang="hu-HU" dirty="0">
                <a:latin typeface="NimbusRomNo9L-Regu"/>
              </a:rPr>
              <a:t>automatikus </a:t>
            </a:r>
            <a:r>
              <a:rPr lang="hu-HU" dirty="0" smtClean="0">
                <a:latin typeface="NimbusRomNo9L-Regu"/>
              </a:rPr>
              <a:t>ellenőrzését </a:t>
            </a:r>
            <a:r>
              <a:rPr lang="hu-HU" dirty="0">
                <a:latin typeface="NimbusRomNo9L-Regu"/>
              </a:rPr>
              <a:t>teszi </a:t>
            </a:r>
            <a:r>
              <a:rPr lang="hu-HU" dirty="0" smtClean="0">
                <a:latin typeface="NimbusRomNo9L-Regu"/>
              </a:rPr>
              <a:t>lehetővé</a:t>
            </a:r>
            <a:r>
              <a:rPr lang="hu-HU" dirty="0">
                <a:latin typeface="NimbusRomNo9L-Regu"/>
              </a:rPr>
              <a:t>. </a:t>
            </a:r>
            <a:r>
              <a:rPr lang="hu-HU" dirty="0" smtClean="0">
                <a:latin typeface="NimbusRomNo9L-Regu"/>
              </a:rPr>
              <a:t>Ha </a:t>
            </a:r>
            <a:r>
              <a:rPr lang="hu-HU" dirty="0" smtClean="0">
                <a:latin typeface="NimbusRomNo9L-Regu"/>
              </a:rPr>
              <a:t>később </a:t>
            </a:r>
            <a:r>
              <a:rPr lang="hu-HU" dirty="0">
                <a:latin typeface="NimbusRomNo9L-Regu"/>
              </a:rPr>
              <a:t>módosítanunk kell egy függvény implementációját (a függvény törzsében </a:t>
            </a:r>
            <a:r>
              <a:rPr lang="hu-HU" dirty="0" smtClean="0">
                <a:latin typeface="NimbusRomNo9L-Regu"/>
              </a:rPr>
              <a:t>lévő </a:t>
            </a:r>
            <a:r>
              <a:rPr lang="hu-HU" dirty="0">
                <a:latin typeface="NimbusRomNo9L-Regu"/>
              </a:rPr>
              <a:t>utasításokat), akkor az </a:t>
            </a:r>
            <a:r>
              <a:rPr lang="hu-HU" dirty="0" smtClean="0">
                <a:latin typeface="NimbusRomNo9L-Regu"/>
              </a:rPr>
              <a:t>egységteszt segítségével </a:t>
            </a:r>
            <a:r>
              <a:rPr lang="hu-HU" dirty="0">
                <a:latin typeface="NimbusRomNo9L-Regu"/>
              </a:rPr>
              <a:t>gyorsan megállapíthatjuk, hogy még mindig eleget tesz-e az elvárásainknak a függvény.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38200" y="3168016"/>
            <a:ext cx="1103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A programba épített plusz kódrészleteket, amelyek kimondottan a nyomkövetést és a tesztelést hivatottak </a:t>
            </a:r>
            <a:r>
              <a:rPr lang="hu-HU" dirty="0" smtClean="0">
                <a:latin typeface="NimbusRomNo9L-Regu"/>
              </a:rPr>
              <a:t>egyszerűbbé </a:t>
            </a:r>
            <a:r>
              <a:rPr lang="hu-HU" dirty="0" smtClean="0">
                <a:latin typeface="NimbusRomNo9L-Regu"/>
              </a:rPr>
              <a:t>tenni </a:t>
            </a:r>
            <a:r>
              <a:rPr lang="hu-HU" dirty="0" err="1" smtClean="0">
                <a:latin typeface="NimbusRomNo9L-Medi"/>
              </a:rPr>
              <a:t>scaffolding</a:t>
            </a:r>
            <a:r>
              <a:rPr lang="hu-HU" dirty="0" smtClean="0">
                <a:latin typeface="NimbusRomNo9L-Medi"/>
              </a:rPr>
              <a:t> </a:t>
            </a:r>
            <a:r>
              <a:rPr lang="hu-HU" dirty="0" smtClean="0">
                <a:latin typeface="NimbusRomNo9L-Regu"/>
              </a:rPr>
              <a:t>megnevezéssel szokás illetni.</a:t>
            </a:r>
          </a:p>
          <a:p>
            <a:r>
              <a:rPr lang="hu-HU" dirty="0" smtClean="0">
                <a:latin typeface="NimbusRomNo9L-Regu"/>
              </a:rPr>
              <a:t>Az egy kódrészlet </a:t>
            </a:r>
            <a:r>
              <a:rPr lang="hu-HU" dirty="0" smtClean="0">
                <a:latin typeface="NimbusRomNo9L-Regu"/>
              </a:rPr>
              <a:t>ellenőrzésére </a:t>
            </a:r>
            <a:r>
              <a:rPr lang="hu-HU" dirty="0" smtClean="0">
                <a:latin typeface="NimbusRomNo9L-Regu"/>
              </a:rPr>
              <a:t>szolgáló tesztesetek </a:t>
            </a:r>
            <a:r>
              <a:rPr lang="hu-HU" dirty="0" smtClean="0">
                <a:latin typeface="NimbusRomNo9L-Medi"/>
              </a:rPr>
              <a:t>tesztkészletet </a:t>
            </a:r>
            <a:r>
              <a:rPr lang="hu-HU" dirty="0" smtClean="0">
                <a:latin typeface="NimbusRomNo9L-Regu"/>
              </a:rPr>
              <a:t>alkotnak.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838200" y="4091346"/>
            <a:ext cx="1103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Először </a:t>
            </a:r>
            <a:r>
              <a:rPr lang="hu-HU" dirty="0">
                <a:latin typeface="NimbusRomNo9L-Regu"/>
              </a:rPr>
              <a:t>a teszteket tervezzük meg. Tudni szeretnénk, hogy helyes értéket ad-e vissza a függvény, amikor az </a:t>
            </a:r>
            <a:r>
              <a:rPr lang="hu-HU" dirty="0" smtClean="0">
                <a:latin typeface="NimbusRomNo9L-Regu"/>
              </a:rPr>
              <a:t>argumentum negatív</a:t>
            </a:r>
            <a:r>
              <a:rPr lang="hu-HU" dirty="0">
                <a:latin typeface="NimbusRomNo9L-Regu"/>
              </a:rPr>
              <a:t>, amikor az argumentum pozitív, vagy ha nulla. A tesztesetek tervezésekor mindig alaposan át </a:t>
            </a:r>
            <a:r>
              <a:rPr lang="hu-HU" dirty="0" smtClean="0">
                <a:latin typeface="NimbusRomNo9L-Regu"/>
              </a:rPr>
              <a:t>kell gondolnunk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szélsőséges </a:t>
            </a:r>
            <a:r>
              <a:rPr lang="hu-HU" dirty="0">
                <a:latin typeface="NimbusRomNo9L-Regu"/>
              </a:rPr>
              <a:t>eseteket.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838199" y="5014676"/>
            <a:ext cx="10940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Most írjunk egy segédfüggvényt, amely egy teszt eredményét jeleníti majd meg. Boolean argumentumot vár </a:t>
            </a:r>
            <a:r>
              <a:rPr lang="hu-HU" dirty="0" smtClean="0">
                <a:latin typeface="NimbusRomNo9L-Regu"/>
              </a:rPr>
              <a:t>majd inputként</a:t>
            </a:r>
            <a:r>
              <a:rPr lang="hu-HU" dirty="0">
                <a:latin typeface="NimbusRomNo9L-Regu"/>
              </a:rPr>
              <a:t>, és egy </a:t>
            </a:r>
            <a:r>
              <a:rPr lang="hu-HU" dirty="0" smtClean="0">
                <a:latin typeface="NimbusRomNo9L-Regu"/>
              </a:rPr>
              <a:t>képernyőre </a:t>
            </a:r>
            <a:r>
              <a:rPr lang="hu-HU" dirty="0">
                <a:latin typeface="NimbusRomNo9L-Regu"/>
              </a:rPr>
              <a:t>írt üzenetben értesít minket arról, hogy sikeres vagy sikertelen volt-e a teszt.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17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9" name="Téglalap 8"/>
          <p:cNvSpPr/>
          <p:nvPr/>
        </p:nvSpPr>
        <p:spPr>
          <a:xfrm>
            <a:off x="838200" y="132135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Egységteszt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2279620" y="1321356"/>
            <a:ext cx="1067888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sys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teszt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sikeres_teszt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teszt eredményének megjelenítése. """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NimbusMonL-Regu"/>
              </a:rPr>
              <a:t>sorszam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sys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_getframe(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)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f_lineno </a:t>
            </a:r>
            <a:r>
              <a:rPr lang="pt-BR" dirty="0">
                <a:solidFill>
                  <a:srgbClr val="40808F"/>
                </a:solidFill>
                <a:latin typeface="NimbusMonL-ReguObli"/>
              </a:rPr>
              <a:t># A hívó sorának száma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sikeres_teszt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msg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"A(z)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. sorban álló teszt sikeres."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(sorszam)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msg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"A(z)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. sorban álló teszt SIKERTELEN."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(sorszam))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	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msg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337457" y="4029790"/>
            <a:ext cx="87521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tesztkeszlet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Az ehhez a modulhoz (fájlhoz) tartozó tesztkészlet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futtatása.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abszolut_ertek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abszolut_ertek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abszolut_ertek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abszolut_ertek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3.14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3.14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abszolut_ertek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3.14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3.14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tesztkeszlet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041571" y="3056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abszolut_ertek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041571" y="49860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NimbusRomNo9L-Regu"/>
              </a:rPr>
              <a:t>A Pythonban van egy beépített utasítás is, az </a:t>
            </a:r>
            <a:r>
              <a:rPr lang="hu-HU" dirty="0" err="1">
                <a:latin typeface="NimbusRomNo9L-Medi"/>
              </a:rPr>
              <a:t>assert</a:t>
            </a:r>
            <a:r>
              <a:rPr lang="hu-HU" dirty="0">
                <a:latin typeface="NimbusRomNo9L-Regu"/>
              </a:rPr>
              <a:t>, amely majdnem ugyanazt csinálja, mint a mi </a:t>
            </a:r>
            <a:r>
              <a:rPr lang="hu-HU" dirty="0">
                <a:latin typeface="NimbusRomNo9L-Medi"/>
              </a:rPr>
              <a:t>teszt </a:t>
            </a:r>
            <a:r>
              <a:rPr lang="hu-HU" dirty="0">
                <a:latin typeface="NimbusRomNo9L-Regu"/>
              </a:rPr>
              <a:t>függvényünk.</a:t>
            </a:r>
          </a:p>
          <a:p>
            <a:r>
              <a:rPr lang="hu-HU" dirty="0">
                <a:latin typeface="NimbusRomNo9L-Regu"/>
              </a:rPr>
              <a:t>Az eltérés az, hogy az </a:t>
            </a:r>
            <a:r>
              <a:rPr lang="hu-HU" dirty="0" err="1">
                <a:latin typeface="NimbusRomNo9L-Regu"/>
              </a:rPr>
              <a:t>assert</a:t>
            </a:r>
            <a:r>
              <a:rPr lang="hu-HU" dirty="0">
                <a:latin typeface="NimbusRomNo9L-Regu"/>
              </a:rPr>
              <a:t> alkalmazása esetén a program leáll 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olyan esetnél, amikor az elvárt feltétel </a:t>
            </a:r>
            <a:r>
              <a:rPr lang="hu-HU" dirty="0" smtClean="0">
                <a:latin typeface="NimbusRomNo9L-Regu"/>
              </a:rPr>
              <a:t>nem teljesül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83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NimbusRomNo9L-Medi"/>
              </a:rPr>
              <a:t>A változók frissítése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64028" y="1027906"/>
            <a:ext cx="11299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Amikor egy értékadó utasítás </a:t>
            </a:r>
            <a:r>
              <a:rPr lang="hu-HU" dirty="0" err="1">
                <a:latin typeface="NimbusRomNo9L-Regu"/>
              </a:rPr>
              <a:t>végrehajtódik</a:t>
            </a:r>
            <a:r>
              <a:rPr lang="hu-HU" dirty="0">
                <a:latin typeface="NimbusRomNo9L-Regu"/>
              </a:rPr>
              <a:t>, a kifejezés jobb oldala (vagyis az </a:t>
            </a:r>
            <a:r>
              <a:rPr lang="hu-HU" dirty="0" smtClean="0">
                <a:latin typeface="NimbusRomNo9L-Regu"/>
              </a:rPr>
              <a:t>egyenlőségjel </a:t>
            </a:r>
            <a:r>
              <a:rPr lang="hu-HU" dirty="0">
                <a:latin typeface="NimbusRomNo9L-Regu"/>
              </a:rPr>
              <a:t>utáni rész) </a:t>
            </a:r>
            <a:r>
              <a:rPr lang="hu-HU" dirty="0" smtClean="0">
                <a:latin typeface="NimbusRomNo9L-Regu"/>
              </a:rPr>
              <a:t>értékelődik </a:t>
            </a:r>
            <a:r>
              <a:rPr lang="hu-HU" dirty="0" smtClean="0">
                <a:latin typeface="NimbusRomNo9L-Regu"/>
              </a:rPr>
              <a:t>ki </a:t>
            </a:r>
            <a:r>
              <a:rPr lang="hu-HU" dirty="0" smtClean="0">
                <a:latin typeface="NimbusRomNo9L-Regu"/>
              </a:rPr>
              <a:t>először</a:t>
            </a:r>
            <a:r>
              <a:rPr lang="hu-HU" dirty="0">
                <a:latin typeface="NimbusRomNo9L-Regu"/>
              </a:rPr>
              <a:t>. Ez </a:t>
            </a:r>
            <a:r>
              <a:rPr lang="hu-HU" dirty="0" smtClean="0">
                <a:latin typeface="NimbusRomNo9L-Regu"/>
              </a:rPr>
              <a:t>előállítja </a:t>
            </a:r>
            <a:r>
              <a:rPr lang="hu-HU" dirty="0">
                <a:latin typeface="NimbusRomNo9L-Regu"/>
              </a:rPr>
              <a:t>az értéket. Aztán megtörténik maga az értékadás, tehát a baloldalon </a:t>
            </a:r>
            <a:r>
              <a:rPr lang="hu-HU" dirty="0" smtClean="0">
                <a:latin typeface="NimbusRomNo9L-Regu"/>
              </a:rPr>
              <a:t>lévő </a:t>
            </a:r>
            <a:r>
              <a:rPr lang="hu-HU" dirty="0">
                <a:latin typeface="NimbusRomNo9L-Regu"/>
              </a:rPr>
              <a:t>változó most már az </a:t>
            </a:r>
            <a:r>
              <a:rPr lang="hu-HU" dirty="0" smtClean="0">
                <a:latin typeface="NimbusRomNo9L-Regu"/>
              </a:rPr>
              <a:t>új értékre </a:t>
            </a:r>
            <a:r>
              <a:rPr lang="hu-HU" dirty="0">
                <a:latin typeface="NimbusRomNo9L-Regu"/>
              </a:rPr>
              <a:t>hivatkozik.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64027" y="1951236"/>
            <a:ext cx="10874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értékadás egyik legközönségesebb formája a frissítés, ahol a változó új értéke függ a </a:t>
            </a:r>
            <a:r>
              <a:rPr lang="hu-HU" dirty="0" smtClean="0">
                <a:latin typeface="NimbusRomNo9L-Regu"/>
              </a:rPr>
              <a:t>régitől</a:t>
            </a:r>
            <a:r>
              <a:rPr lang="hu-HU" dirty="0">
                <a:latin typeface="NimbusRomNo9L-Regu"/>
              </a:rPr>
              <a:t>. </a:t>
            </a:r>
            <a:r>
              <a:rPr lang="hu-HU" dirty="0" smtClean="0">
                <a:latin typeface="NimbusRomNo9L-Regu"/>
              </a:rPr>
              <a:t>Pl. Vonj </a:t>
            </a:r>
            <a:r>
              <a:rPr lang="hu-HU" dirty="0">
                <a:latin typeface="NimbusRomNo9L-Regu"/>
              </a:rPr>
              <a:t>le 10 forintot </a:t>
            </a:r>
            <a:r>
              <a:rPr lang="hu-HU" dirty="0" smtClean="0">
                <a:latin typeface="NimbusRomNo9L-Regu"/>
              </a:rPr>
              <a:t>az árból</a:t>
            </a:r>
            <a:r>
              <a:rPr lang="hu-HU" dirty="0">
                <a:latin typeface="NimbusRomNo9L-Regu"/>
              </a:rPr>
              <a:t>, vagy adj hozzá egy pontot az </a:t>
            </a:r>
            <a:r>
              <a:rPr lang="hu-HU" dirty="0" smtClean="0">
                <a:latin typeface="NimbusRomNo9L-Regu"/>
              </a:rPr>
              <a:t>eredményjelzőn lévő </a:t>
            </a:r>
            <a:r>
              <a:rPr lang="hu-HU" dirty="0">
                <a:latin typeface="NimbusRomNo9L-Regu"/>
              </a:rPr>
              <a:t>értékhez.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64026" y="2551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3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1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64026" y="3233081"/>
            <a:ext cx="1122317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második sor azt jelenti </a:t>
            </a:r>
            <a:r>
              <a:rPr lang="hu-HU" dirty="0">
                <a:solidFill>
                  <a:srgbClr val="000000"/>
                </a:solidFill>
                <a:latin typeface="NimbusRomNo9L-ReguItal"/>
              </a:rPr>
              <a:t>Vedd az aktuális értékét n-nek, szorozd meg hárommal, és adj hozzá egyet!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Szóval a fenti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két sor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végrehajtása után az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16 értéket fogja jelenteni.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Ha egy olyan változó értékét próbálod meg felhasználni, amelynek eddig nem is adtál értéket, akkor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hibaüzenetet kapsz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w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en-US" sz="1600" b="0" i="0" u="none" strike="noStrike" baseline="0" dirty="0" err="1" smtClean="0">
                <a:solidFill>
                  <a:srgbClr val="0045DF"/>
                </a:solidFill>
                <a:latin typeface="NimbusMonL-Regu"/>
              </a:rPr>
              <a:t>Traceback</a:t>
            </a:r>
            <a:r>
              <a:rPr lang="en-US" sz="1600" b="0" i="0" u="none" strike="noStrike" baseline="0" dirty="0" smtClean="0">
                <a:solidFill>
                  <a:srgbClr val="0045DF"/>
                </a:solidFill>
                <a:latin typeface="NimbusMonL-Regu"/>
              </a:rPr>
              <a:t> (most recent call last):</a:t>
            </a:r>
          </a:p>
          <a:p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File </a:t>
            </a:r>
            <a:r>
              <a:rPr lang="en-US" sz="1600" b="0" i="0" u="none" strike="noStrike" baseline="0" dirty="0" smtClean="0">
                <a:solidFill>
                  <a:srgbClr val="007121"/>
                </a:solidFill>
                <a:latin typeface="NimbusMonL-Regu"/>
              </a:rPr>
              <a:t>"&lt;input&gt;"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line </a:t>
            </a:r>
            <a:r>
              <a:rPr lang="en-US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in &lt;</a:t>
            </a:r>
            <a:r>
              <a:rPr lang="en-US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modul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&gt;</a:t>
            </a:r>
          </a:p>
          <a:p>
            <a:r>
              <a:rPr lang="en-US" sz="1600" b="0" i="0" u="none" strike="noStrike" baseline="0" dirty="0" err="1" smtClean="0">
                <a:solidFill>
                  <a:srgbClr val="FF0000"/>
                </a:solidFill>
                <a:latin typeface="NimbusMonL-Regu"/>
              </a:rPr>
              <a:t>NameError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 name 'x' is not defined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916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Iteráció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7999" y="819835"/>
            <a:ext cx="765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utasításhalmaz végrehajtásának ismétlése az </a:t>
            </a:r>
            <a:r>
              <a:rPr lang="hu-HU" dirty="0">
                <a:latin typeface="NimbusRomNo9L-Medi"/>
              </a:rPr>
              <a:t>iteráció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015590" y="1459211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b="1" dirty="0" err="1">
                <a:latin typeface="NimbusMonL-Bold"/>
              </a:rPr>
              <a:t>for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ciklus újra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778326" y="1960732"/>
            <a:ext cx="100420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it-IT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"Misi"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"Petra"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"Botond"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"Jani"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"Csilla"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"Peti"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it-IT" dirty="0">
                <a:solidFill>
                  <a:srgbClr val="4071A1"/>
                </a:solidFill>
                <a:latin typeface="NimbusMonL-Regu"/>
              </a:rPr>
              <a:t>"Norbi"</a:t>
            </a:r>
            <a:r>
              <a:rPr lang="it-IT" dirty="0">
                <a:solidFill>
                  <a:srgbClr val="000000"/>
                </a:solidFill>
                <a:latin typeface="NimbusMonL-Regu"/>
              </a:rPr>
              <a:t>]: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meghivas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"Szia, "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"! Kérlek gyere el a bulimba szombaton!"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meghivas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endParaRPr lang="hu-HU" dirty="0">
              <a:solidFill>
                <a:srgbClr val="000000"/>
              </a:solidFill>
              <a:latin typeface="NimbusMonL-Regu"/>
            </a:endParaRPr>
          </a:p>
          <a:p>
            <a:endParaRPr lang="hu-HU" sz="2000" b="0" i="0" u="none" strike="noStrike" baseline="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A lista összes elemén való egyszeri </a:t>
            </a:r>
            <a:r>
              <a:rPr lang="hu-HU" sz="2000" b="0" i="0" u="none" strike="noStrike" baseline="0" dirty="0" err="1" smtClean="0">
                <a:solidFill>
                  <a:srgbClr val="000000"/>
                </a:solidFill>
                <a:latin typeface="NimbusRomNo9L-Regu"/>
              </a:rPr>
              <a:t>végigfutást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 a lista 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Medi"/>
              </a:rPr>
              <a:t>bejárásának 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hívjuk.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64027" y="3908803"/>
            <a:ext cx="1050471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sajat_osszeg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Az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xs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lista elemeinek összegzése és az eredmény visszaadása 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futo_osszeg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futo_osszeg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futo_osszeg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futo_osszeg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</p:txBody>
      </p:sp>
      <p:sp>
        <p:nvSpPr>
          <p:cNvPr id="9" name="Téglalap 8"/>
          <p:cNvSpPr/>
          <p:nvPr/>
        </p:nvSpPr>
        <p:spPr>
          <a:xfrm>
            <a:off x="6096000" y="46557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Adj ilyen teszteket a tesztkészletedhez...</a:t>
            </a:r>
          </a:p>
          <a:p>
            <a:r>
              <a:rPr lang="fi-FI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teszt(sajat_osszeg([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1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3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4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]) </a:t>
            </a:r>
            <a:r>
              <a:rPr lang="fi-FI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fi-FI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teszt(sajat_osszeg([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1.25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2.5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1.75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]) </a:t>
            </a:r>
            <a:r>
              <a:rPr lang="fi-FI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5.5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fi-FI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teszt(sajat_osszeg([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1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666666"/>
                </a:solidFill>
                <a:latin typeface="NimbusMonL-Regu"/>
              </a:rPr>
              <a:t>-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3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]) </a:t>
            </a:r>
            <a:r>
              <a:rPr lang="fi-FI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fi-FI" dirty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fi-FI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sajat_osszeg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([ ])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sajat_osszeg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11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))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55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A 11 nem eleme a listának.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55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Iteráció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7999" y="819835"/>
            <a:ext cx="765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utasításhalmaz végrehajtásának ismétlése az </a:t>
            </a:r>
            <a:r>
              <a:rPr lang="hu-HU" dirty="0">
                <a:latin typeface="NimbusRomNo9L-Medi"/>
              </a:rPr>
              <a:t>iteráció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870199" y="1321356"/>
            <a:ext cx="183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b="1" dirty="0" err="1">
                <a:latin typeface="NimbusMonL-Bold"/>
              </a:rPr>
              <a:t>while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utasítás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78327" y="1643877"/>
            <a:ext cx="6096000" cy="32624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osszeg_eddig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(n):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Számsorozat összege 1+2+3+...+n 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ro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e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ro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e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ro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tesztkészlethez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osszeg_eddig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teszt(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osszeg_eddig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500500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17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Iteráció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7999" y="819835"/>
            <a:ext cx="765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utasításhalmaz végrehajtásának ismétlése az </a:t>
            </a:r>
            <a:r>
              <a:rPr lang="hu-HU" dirty="0">
                <a:latin typeface="NimbusRomNo9L-Medi"/>
              </a:rPr>
              <a:t>iteráció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870199" y="1321356"/>
            <a:ext cx="183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b="1" dirty="0" err="1">
                <a:latin typeface="NimbusMonL-Bold"/>
              </a:rPr>
              <a:t>while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utasítás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6943" y="1690688"/>
            <a:ext cx="109619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while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utasítást majdnem úgy olvashatjuk, mintha egy (angol) mondat lenne. </a:t>
            </a:r>
            <a:r>
              <a:rPr lang="hu-HU" dirty="0" smtClean="0">
                <a:latin typeface="NimbusRomNo9L-Regu"/>
              </a:rPr>
              <a:t>Az előző példa </a:t>
            </a:r>
            <a:r>
              <a:rPr lang="hu-HU" dirty="0">
                <a:latin typeface="NimbusRomNo9L-Regu"/>
              </a:rPr>
              <a:t>azt jelenti, hogy amíg </a:t>
            </a:r>
            <a:r>
              <a:rPr lang="hu-HU" dirty="0" smtClean="0">
                <a:latin typeface="NimbusRomNo9L-Regu"/>
              </a:rPr>
              <a:t>az </a:t>
            </a:r>
            <a:r>
              <a:rPr lang="hu-HU" dirty="0" smtClean="0">
                <a:latin typeface="NimbusMonL-Regu"/>
              </a:rPr>
              <a:t>e </a:t>
            </a:r>
            <a:r>
              <a:rPr lang="hu-HU" dirty="0">
                <a:latin typeface="NimbusRomNo9L-Regu"/>
              </a:rPr>
              <a:t>értéke kisebb vagy </a:t>
            </a:r>
            <a:r>
              <a:rPr lang="hu-HU" dirty="0" smtClean="0">
                <a:latin typeface="NimbusRomNo9L-Regu"/>
              </a:rPr>
              <a:t>egyenlő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értékénél, addig ismételd a ciklustörzs végrehajtását. A törzsben minden </a:t>
            </a:r>
            <a:r>
              <a:rPr lang="hu-HU" dirty="0" smtClean="0">
                <a:latin typeface="NimbusRomNo9L-Regu"/>
              </a:rPr>
              <a:t>alkalommal inkrementáld </a:t>
            </a:r>
            <a:r>
              <a:rPr lang="hu-HU" dirty="0">
                <a:latin typeface="NimbusMonL-Regu"/>
              </a:rPr>
              <a:t>e</a:t>
            </a:r>
            <a:r>
              <a:rPr lang="hu-HU" dirty="0">
                <a:latin typeface="NimbusRomNo9L-Regu"/>
              </a:rPr>
              <a:t>-t! Amikor </a:t>
            </a:r>
            <a:r>
              <a:rPr lang="hu-HU" dirty="0">
                <a:latin typeface="NimbusMonL-Regu"/>
              </a:rPr>
              <a:t>e </a:t>
            </a:r>
            <a:r>
              <a:rPr lang="hu-HU" dirty="0">
                <a:latin typeface="NimbusRomNo9L-Regu"/>
              </a:rPr>
              <a:t>értéke meghaladja az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értékét térj vissza az összegzett értékkel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Itt a </a:t>
            </a:r>
            <a:r>
              <a:rPr lang="hu-HU" dirty="0" err="1">
                <a:latin typeface="NimbusMonL-Regu"/>
              </a:rPr>
              <a:t>while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 végrehajtásának menete formálisan:</a:t>
            </a:r>
          </a:p>
          <a:p>
            <a:r>
              <a:rPr lang="hu-HU" dirty="0">
                <a:latin typeface="NimbusRomNo9L-Regu"/>
              </a:rPr>
              <a:t>• Értékeld ki a feltételt az 5. sorban, megadva az értékét, amely vagy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RomNo9L-Regu"/>
              </a:rPr>
              <a:t>, vagy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RomNo9L-Regu"/>
              </a:rPr>
              <a:t>.</a:t>
            </a:r>
          </a:p>
          <a:p>
            <a:r>
              <a:rPr lang="hu-HU" dirty="0">
                <a:latin typeface="NimbusRomNo9L-Regu"/>
              </a:rPr>
              <a:t>• Ha az érték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(hamis feltétel), lépj ki a </a:t>
            </a:r>
            <a:r>
              <a:rPr lang="hu-HU" dirty="0" err="1">
                <a:latin typeface="NimbusMonL-Regu"/>
              </a:rPr>
              <a:t>while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ciklusból és folytasd a végrehajtást 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utasítással!</a:t>
            </a:r>
          </a:p>
          <a:p>
            <a:r>
              <a:rPr lang="hu-HU" dirty="0">
                <a:latin typeface="NimbusRomNo9L-Regu"/>
              </a:rPr>
              <a:t>• Ha az érték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RomNo9L-Regu"/>
              </a:rPr>
              <a:t>, akkor hajtsd végre az összes utasítást a törzsben (6. és 7. sor) és aztán menj vissza a </a:t>
            </a:r>
            <a:r>
              <a:rPr lang="hu-HU" dirty="0" err="1" smtClean="0">
                <a:latin typeface="NimbusMonL-Regu"/>
              </a:rPr>
              <a:t>while</a:t>
            </a:r>
            <a:r>
              <a:rPr lang="hu-HU" dirty="0" smtClean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utasítás </a:t>
            </a:r>
            <a:r>
              <a:rPr lang="hu-HU" dirty="0">
                <a:latin typeface="NimbusRomNo9L-Regu"/>
              </a:rPr>
              <a:t>elejére, az 5. sorba.</a:t>
            </a:r>
          </a:p>
          <a:p>
            <a:r>
              <a:rPr lang="en-US" dirty="0">
                <a:latin typeface="NimbusRomNo9L-Regu"/>
              </a:rPr>
              <a:t>A </a:t>
            </a:r>
            <a:r>
              <a:rPr lang="en-US" dirty="0" err="1">
                <a:latin typeface="NimbusRomNo9L-Regu"/>
              </a:rPr>
              <a:t>ciklus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törzsét</a:t>
            </a:r>
            <a:r>
              <a:rPr lang="en-US" dirty="0">
                <a:latin typeface="NimbusRomNo9L-Regu"/>
              </a:rPr>
              <a:t> a </a:t>
            </a:r>
            <a:r>
              <a:rPr lang="en-US" dirty="0">
                <a:latin typeface="NimbusMonL-Regu"/>
              </a:rPr>
              <a:t>while </a:t>
            </a:r>
            <a:r>
              <a:rPr lang="en-US" dirty="0" err="1">
                <a:latin typeface="NimbusRomNo9L-Regu"/>
              </a:rPr>
              <a:t>kulcsszó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alatti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indentált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sorok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alkotják</a:t>
            </a:r>
            <a:r>
              <a:rPr lang="en-US" dirty="0">
                <a:latin typeface="NimbusRomNo9L-Regu"/>
              </a:rPr>
              <a:t>.</a:t>
            </a:r>
          </a:p>
          <a:p>
            <a:r>
              <a:rPr lang="hu-HU" dirty="0">
                <a:latin typeface="NimbusRomNo9L-Regu"/>
              </a:rPr>
              <a:t>Vedd észre, hogy ha a ciklusfeltétel hamis 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alkalommal is, akkor a ciklus törzse sohasem lesz végrehajtva!</a:t>
            </a:r>
          </a:p>
          <a:p>
            <a:r>
              <a:rPr lang="hu-HU" dirty="0">
                <a:latin typeface="NimbusRomNo9L-Regu"/>
              </a:rPr>
              <a:t>A ciklus törzse egy vagy több változó értékét is megváltoztathatja úgy, hogy végül is a feltétel hamissá válik és a </a:t>
            </a:r>
            <a:r>
              <a:rPr lang="hu-HU" dirty="0" smtClean="0">
                <a:latin typeface="NimbusRomNo9L-Regu"/>
              </a:rPr>
              <a:t>ciklus véget </a:t>
            </a:r>
            <a:r>
              <a:rPr lang="hu-HU" dirty="0">
                <a:latin typeface="NimbusRomNo9L-Regu"/>
              </a:rPr>
              <a:t>ér. </a:t>
            </a:r>
            <a:r>
              <a:rPr lang="hu-HU" dirty="0" smtClean="0">
                <a:latin typeface="NimbusRomNo9L-Regu"/>
              </a:rPr>
              <a:t>Ellenkező </a:t>
            </a:r>
            <a:r>
              <a:rPr lang="hu-HU" dirty="0">
                <a:latin typeface="NimbusRomNo9L-Regu"/>
              </a:rPr>
              <a:t>esetben a ciklus örökké </a:t>
            </a:r>
            <a:r>
              <a:rPr lang="hu-HU" dirty="0" smtClean="0">
                <a:latin typeface="NimbusRomNo9L-Regu"/>
              </a:rPr>
              <a:t>ismétlődni </a:t>
            </a:r>
            <a:r>
              <a:rPr lang="hu-HU" dirty="0">
                <a:latin typeface="NimbusRomNo9L-Regu"/>
              </a:rPr>
              <a:t>fog, azaz </a:t>
            </a:r>
            <a:r>
              <a:rPr lang="hu-HU" dirty="0">
                <a:latin typeface="NimbusRomNo9L-Medi"/>
              </a:rPr>
              <a:t>végtelen ciklust </a:t>
            </a:r>
            <a:r>
              <a:rPr lang="hu-HU" dirty="0">
                <a:latin typeface="NimbusRomNo9L-Regu"/>
              </a:rPr>
              <a:t>kapunk.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369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Iteráció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7999" y="819835"/>
            <a:ext cx="765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utasításhalmaz végrehajtásának ismétlése az </a:t>
            </a:r>
            <a:r>
              <a:rPr lang="hu-HU" dirty="0">
                <a:latin typeface="NimbusRomNo9L-Medi"/>
              </a:rPr>
              <a:t>iteráció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870199" y="1321356"/>
            <a:ext cx="183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b="1" dirty="0" err="1">
                <a:latin typeface="NimbusMonL-Bold"/>
              </a:rPr>
              <a:t>while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utasítás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690688"/>
            <a:ext cx="192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dirty="0" err="1">
                <a:latin typeface="NimbusRomNo9L-Medi"/>
              </a:rPr>
              <a:t>Collatz</a:t>
            </a:r>
            <a:r>
              <a:rPr lang="hu-HU" dirty="0">
                <a:latin typeface="NimbusRomNo9L-Medi"/>
              </a:rPr>
              <a:t>-sorozat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875855" y="1690688"/>
            <a:ext cx="9120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„számítási szabály” amivel </a:t>
            </a:r>
            <a:r>
              <a:rPr lang="hu-HU" dirty="0" smtClean="0">
                <a:latin typeface="NimbusRomNo9L-Regu"/>
              </a:rPr>
              <a:t>előállítjuk </a:t>
            </a:r>
            <a:r>
              <a:rPr lang="hu-HU" dirty="0">
                <a:latin typeface="NimbusRomNo9L-Regu"/>
              </a:rPr>
              <a:t>a sorozatot egy adott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számmal </a:t>
            </a:r>
            <a:r>
              <a:rPr lang="hu-HU" dirty="0" smtClean="0">
                <a:latin typeface="NimbusRomNo9L-Regu"/>
              </a:rPr>
              <a:t>kezdődik </a:t>
            </a:r>
            <a:r>
              <a:rPr lang="hu-HU" dirty="0">
                <a:latin typeface="NimbusRomNo9L-Regu"/>
              </a:rPr>
              <a:t>és ahhoz, hogy </a:t>
            </a:r>
            <a:r>
              <a:rPr lang="hu-HU" dirty="0" smtClean="0">
                <a:latin typeface="NimbusRomNo9L-Regu"/>
              </a:rPr>
              <a:t>előállítsuk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elemet az </a:t>
            </a:r>
            <a:r>
              <a:rPr lang="hu-HU" dirty="0" smtClean="0">
                <a:latin typeface="NimbusMonL-Regu"/>
              </a:rPr>
              <a:t>n</a:t>
            </a:r>
            <a:r>
              <a:rPr lang="hu-HU" dirty="0" smtClean="0">
                <a:latin typeface="NimbusRomNo9L-Regu"/>
              </a:rPr>
              <a:t>-ből</a:t>
            </a:r>
            <a:r>
              <a:rPr lang="hu-HU" dirty="0">
                <a:latin typeface="NimbusRomNo9L-Regu"/>
              </a:rPr>
              <a:t>, azt kell tennünk, hogy megfelezzük </a:t>
            </a:r>
            <a:r>
              <a:rPr lang="hu-HU" dirty="0">
                <a:latin typeface="NimbusMonL-Regu"/>
              </a:rPr>
              <a:t>n</a:t>
            </a:r>
            <a:r>
              <a:rPr lang="hu-HU" dirty="0">
                <a:latin typeface="NimbusRomNo9L-Regu"/>
              </a:rPr>
              <a:t>-et, ha az páros, különben pedig egyel növelni kell </a:t>
            </a:r>
            <a:r>
              <a:rPr lang="hu-HU" dirty="0" smtClean="0">
                <a:latin typeface="NimbusRomNo9L-Regu"/>
              </a:rPr>
              <a:t>az </a:t>
            </a:r>
            <a:r>
              <a:rPr lang="hu-HU" dirty="0" smtClean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háromszorosát. A sorozat véget ér, ha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értéke eléri az 1-et.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20485" y="2891017"/>
            <a:ext cx="98515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sor3np1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(n):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pt-BR" dirty="0">
                <a:solidFill>
                  <a:srgbClr val="4071A1"/>
                </a:solidFill>
                <a:latin typeface="NimbusMonL-ReguObli"/>
              </a:rPr>
              <a:t>Kiírja a 3n+1 sorozatot </a:t>
            </a:r>
            <a:r>
              <a:rPr lang="pt-BR" dirty="0" smtClean="0">
                <a:solidFill>
                  <a:srgbClr val="4071A1"/>
                </a:solidFill>
                <a:latin typeface="NimbusMonL-ReguObli"/>
              </a:rPr>
              <a:t>n-től </a:t>
            </a:r>
            <a:r>
              <a:rPr lang="pt-BR" dirty="0">
                <a:solidFill>
                  <a:srgbClr val="4071A1"/>
                </a:solidFill>
                <a:latin typeface="NimbusMonL-ReguObli"/>
              </a:rPr>
              <a:t>amíg el nem éri az 1-et. 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!=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end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",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pt-BR" b="1" dirty="0" smtClean="0">
                <a:solidFill>
                  <a:srgbClr val="007121"/>
                </a:solidFill>
                <a:latin typeface="NimbusMonL-Bold"/>
              </a:rPr>
              <a:t>if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%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2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pt-BR" dirty="0">
                <a:solidFill>
                  <a:srgbClr val="40808F"/>
                </a:solidFill>
                <a:latin typeface="NimbusMonL-ReguObli"/>
              </a:rPr>
              <a:t># n páros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	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//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n páratlan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		</a:t>
            </a:r>
            <a:r>
              <a:rPr lang="pt-BR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3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end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".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7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Iteráció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7999" y="819835"/>
            <a:ext cx="765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utasításhalmaz végrehajtásának ismétlése az </a:t>
            </a:r>
            <a:r>
              <a:rPr lang="hu-HU" dirty="0">
                <a:latin typeface="NimbusRomNo9L-Medi"/>
              </a:rPr>
              <a:t>iteráció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1459211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Választás </a:t>
            </a:r>
            <a:r>
              <a:rPr lang="hu-HU" b="1" dirty="0" err="1">
                <a:latin typeface="NimbusMonL-Bold"/>
              </a:rPr>
              <a:t>for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és </a:t>
            </a:r>
            <a:r>
              <a:rPr lang="hu-HU" b="1" dirty="0" err="1">
                <a:latin typeface="NimbusMonL-Bold"/>
              </a:rPr>
              <a:t>while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közül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200" y="1960732"/>
            <a:ext cx="1089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Használj </a:t>
            </a:r>
            <a:r>
              <a:rPr lang="hu-HU" dirty="0" err="1">
                <a:latin typeface="NimbusMonL-Regu"/>
              </a:rPr>
              <a:t>for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ciklust, ha már az ismétlés </a:t>
            </a:r>
            <a:r>
              <a:rPr lang="hu-HU" dirty="0" smtClean="0">
                <a:latin typeface="NimbusRomNo9L-Regu"/>
              </a:rPr>
              <a:t>előtt </a:t>
            </a:r>
            <a:r>
              <a:rPr lang="hu-HU" dirty="0">
                <a:latin typeface="NimbusRomNo9L-Regu"/>
              </a:rPr>
              <a:t>tudod, hogy maximum hányszor kell végrehajtani a ciklustörzset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Ha például elemek egy listáját járod be, akkor tudhatod, hogy maximum hány ismétlés szükséges a „lista </a:t>
            </a:r>
            <a:r>
              <a:rPr lang="hu-HU" dirty="0" smtClean="0">
                <a:latin typeface="NimbusRomNo9L-Regu"/>
              </a:rPr>
              <a:t>összes eleméhez</a:t>
            </a:r>
            <a:r>
              <a:rPr lang="hu-HU" dirty="0">
                <a:latin typeface="NimbusRomNo9L-Regu"/>
              </a:rPr>
              <a:t>”. Vagy ha ki kell íratnod a 12-es szorzótáblát, tudhatod hányszor kell ismételni a ciklust.</a:t>
            </a: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for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ciklus alkalmazását javasolják az olyan </a:t>
            </a:r>
            <a:r>
              <a:rPr lang="hu-HU" dirty="0" smtClean="0">
                <a:latin typeface="NimbusRomNo9L-Regu"/>
              </a:rPr>
              <a:t>jellegű </a:t>
            </a:r>
            <a:r>
              <a:rPr lang="hu-HU" dirty="0">
                <a:latin typeface="NimbusRomNo9L-Regu"/>
              </a:rPr>
              <a:t>problémák, mint az „ismételd az </a:t>
            </a:r>
            <a:r>
              <a:rPr lang="hu-HU" dirty="0" smtClean="0">
                <a:latin typeface="NimbusRomNo9L-Regu"/>
              </a:rPr>
              <a:t>időjárási </a:t>
            </a:r>
            <a:r>
              <a:rPr lang="hu-HU" dirty="0">
                <a:latin typeface="NimbusRomNo9L-Regu"/>
              </a:rPr>
              <a:t>modellt 1000 </a:t>
            </a:r>
            <a:r>
              <a:rPr lang="hu-HU" dirty="0" smtClean="0">
                <a:latin typeface="NimbusRomNo9L-Regu"/>
              </a:rPr>
              <a:t>ciklusra” vagy </a:t>
            </a:r>
            <a:r>
              <a:rPr lang="hu-HU" dirty="0">
                <a:latin typeface="NimbusRomNo9L-Regu"/>
              </a:rPr>
              <a:t>„keress ezen szavak listájában” vagy „találd meg az összes 10000-nél kisebb prímszámot</a:t>
            </a:r>
            <a:r>
              <a:rPr lang="hu-HU" dirty="0" smtClean="0">
                <a:latin typeface="NimbusRomNo9L-Regu"/>
              </a:rPr>
              <a:t>”.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Ezzel ellentétben, ha egy feltétel bekövetkeztéig kell ismételned egy számítást és nem tudod </a:t>
            </a:r>
            <a:r>
              <a:rPr lang="hu-HU" dirty="0" smtClean="0">
                <a:latin typeface="NimbusRomNo9L-Regu"/>
              </a:rPr>
              <a:t>előre </a:t>
            </a:r>
            <a:r>
              <a:rPr lang="hu-HU" dirty="0">
                <a:latin typeface="NimbusRomNo9L-Regu"/>
              </a:rPr>
              <a:t>kiszámolni, </a:t>
            </a:r>
            <a:r>
              <a:rPr lang="hu-HU" dirty="0" smtClean="0">
                <a:latin typeface="NimbusRomNo9L-Regu"/>
              </a:rPr>
              <a:t>hogy ez </a:t>
            </a:r>
            <a:r>
              <a:rPr lang="hu-HU" dirty="0">
                <a:latin typeface="NimbusRomNo9L-Regu"/>
              </a:rPr>
              <a:t>mikor következhet be, ahogy ez a 3n+1 probléma esetén is volt, akkor a </a:t>
            </a:r>
            <a:r>
              <a:rPr lang="hu-HU" dirty="0" err="1">
                <a:latin typeface="NimbusMonL-Regu"/>
              </a:rPr>
              <a:t>while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ciklust kell használnod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esetet </a:t>
            </a:r>
            <a:r>
              <a:rPr lang="hu-HU" dirty="0" smtClean="0">
                <a:latin typeface="NimbusRomNo9L-Medi"/>
              </a:rPr>
              <a:t>előírt </a:t>
            </a:r>
            <a:r>
              <a:rPr lang="hu-HU" dirty="0">
                <a:latin typeface="NimbusRomNo9L-Medi"/>
              </a:rPr>
              <a:t>lépésszámú ciklusnak </a:t>
            </a:r>
            <a:r>
              <a:rPr lang="hu-HU" dirty="0">
                <a:latin typeface="NimbusRomNo9L-Regu"/>
              </a:rPr>
              <a:t>hívjuk – </a:t>
            </a:r>
            <a:r>
              <a:rPr lang="hu-HU" dirty="0" smtClean="0">
                <a:latin typeface="NimbusRomNo9L-Regu"/>
              </a:rPr>
              <a:t>időben előre </a:t>
            </a:r>
            <a:r>
              <a:rPr lang="hu-HU" dirty="0">
                <a:latin typeface="NimbusRomNo9L-Regu"/>
              </a:rPr>
              <a:t>ismerjük azt a határozott határt, ami szükséges. </a:t>
            </a:r>
            <a:r>
              <a:rPr lang="hu-HU" dirty="0" smtClean="0">
                <a:latin typeface="NimbusRomNo9L-Regu"/>
              </a:rPr>
              <a:t>Az utóbbi </a:t>
            </a:r>
            <a:r>
              <a:rPr lang="hu-HU" dirty="0">
                <a:latin typeface="NimbusRomNo9L-Regu"/>
              </a:rPr>
              <a:t>esetet </a:t>
            </a:r>
            <a:r>
              <a:rPr lang="hu-HU" dirty="0">
                <a:latin typeface="NimbusRomNo9L-Medi"/>
              </a:rPr>
              <a:t>feltételes ciklusnak </a:t>
            </a:r>
            <a:r>
              <a:rPr lang="hu-HU" dirty="0">
                <a:latin typeface="NimbusRomNo9L-Regu"/>
              </a:rPr>
              <a:t>hívjuk – nem vagyunk biztosak az ismétlésszámban – itt nem tudunk </a:t>
            </a:r>
            <a:r>
              <a:rPr lang="hu-HU" dirty="0" smtClean="0">
                <a:latin typeface="NimbusRomNo9L-Regu"/>
              </a:rPr>
              <a:t>felső </a:t>
            </a:r>
            <a:r>
              <a:rPr lang="hu-HU" dirty="0" smtClean="0">
                <a:latin typeface="NimbusRomNo9L-Regu"/>
              </a:rPr>
              <a:t>limitet mondani </a:t>
            </a:r>
            <a:r>
              <a:rPr lang="hu-HU" dirty="0">
                <a:latin typeface="NimbusRomNo9L-Regu"/>
              </a:rPr>
              <a:t>az ismétlésre.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550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Iteráció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7999" y="819835"/>
            <a:ext cx="765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utasításhalmaz végrehajtásának ismétlése az </a:t>
            </a:r>
            <a:r>
              <a:rPr lang="hu-HU" dirty="0">
                <a:latin typeface="NimbusRomNo9L-Medi"/>
              </a:rPr>
              <a:t>iteráció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Számjegyek számlálása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78327" y="1822232"/>
            <a:ext cx="10227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függvény egy pozitív számot alkotó decimális számjegyek számát számolja meg: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232310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err="1" smtClean="0">
                <a:solidFill>
                  <a:srgbClr val="05297D"/>
                </a:solidFill>
                <a:latin typeface="NimbusMonL-Regu"/>
              </a:rPr>
              <a:t>szamjegy_szam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(n):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!=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	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//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szamlalo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78326" y="4024312"/>
            <a:ext cx="11108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print(</a:t>
            </a:r>
            <a:r>
              <a:rPr lang="hu-HU" dirty="0" err="1">
                <a:latin typeface="NimbusMonL-Regu"/>
              </a:rPr>
              <a:t>szamjegy_szam</a:t>
            </a:r>
            <a:r>
              <a:rPr lang="hu-HU" dirty="0">
                <a:latin typeface="NimbusMonL-Regu"/>
              </a:rPr>
              <a:t>(710)) </a:t>
            </a:r>
            <a:r>
              <a:rPr lang="hu-HU" dirty="0">
                <a:latin typeface="NimbusRomNo9L-Regu"/>
              </a:rPr>
              <a:t>hívás eredménye a </a:t>
            </a:r>
            <a:r>
              <a:rPr lang="hu-HU" dirty="0">
                <a:latin typeface="NimbusMonL-Regu"/>
              </a:rPr>
              <a:t>3 </a:t>
            </a:r>
            <a:r>
              <a:rPr lang="hu-HU" dirty="0">
                <a:latin typeface="NimbusRomNo9L-Regu"/>
              </a:rPr>
              <a:t>kiírása. Kövesd nyomon ezt a függvényhívást (</a:t>
            </a:r>
            <a:r>
              <a:rPr lang="hu-HU" dirty="0" smtClean="0">
                <a:latin typeface="NimbusRomNo9L-Regu"/>
              </a:rPr>
              <a:t>használhatsz </a:t>
            </a:r>
            <a:r>
              <a:rPr lang="hu-HU" dirty="0" err="1" smtClean="0">
                <a:latin typeface="NimbusRomNo9L-Regu"/>
              </a:rPr>
              <a:t>lépésenkénti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függvényvégrehajtást a </a:t>
            </a:r>
            <a:r>
              <a:rPr lang="hu-HU" dirty="0" err="1">
                <a:latin typeface="NimbusRomNo9L-Regu"/>
              </a:rPr>
              <a:t>PyCharmban</a:t>
            </a:r>
            <a:r>
              <a:rPr lang="hu-HU" dirty="0">
                <a:latin typeface="NimbusRomNo9L-Regu"/>
              </a:rPr>
              <a:t> vagy egy Python vizualizációt esetleg egy darab </a:t>
            </a:r>
            <a:r>
              <a:rPr lang="hu-HU" dirty="0" smtClean="0">
                <a:latin typeface="NimbusRomNo9L-Regu"/>
              </a:rPr>
              <a:t>papírt) számodra </a:t>
            </a:r>
            <a:r>
              <a:rPr lang="hu-HU" dirty="0">
                <a:latin typeface="NimbusRomNo9L-Regu"/>
              </a:rPr>
              <a:t>kényelmes módon.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190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Rövidített értékadás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36752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változó inkrementálása olyan hétköznapi dolog, hogy a Python egy lerövidített szintaxist is szolgáltat hozzá: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201385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szamlalo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1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szamlalo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4183677"/>
            <a:ext cx="599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Regu"/>
              </a:rPr>
              <a:t>Vannak más hasonló rövidítések is </a:t>
            </a:r>
            <a:r>
              <a:rPr lang="hu-HU" dirty="0">
                <a:latin typeface="NimbusMonL-Regu"/>
              </a:rPr>
              <a:t>-=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*=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/=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//= </a:t>
            </a:r>
            <a:r>
              <a:rPr lang="hu-HU" dirty="0">
                <a:latin typeface="NimbusRomNo9L-Regu"/>
              </a:rPr>
              <a:t>and </a:t>
            </a:r>
            <a:r>
              <a:rPr lang="hu-HU" dirty="0">
                <a:latin typeface="NimbusMonL-Regu"/>
              </a:rPr>
              <a:t>%=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4691508"/>
            <a:ext cx="9448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*=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5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10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-=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4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6</a:t>
            </a:r>
          </a:p>
          <a:p>
            <a:endParaRPr lang="hu-HU" sz="1600" b="0" i="0" u="none" strike="noStrike" baseline="0" dirty="0" smtClean="0">
              <a:solidFill>
                <a:srgbClr val="333333"/>
              </a:solidFill>
              <a:latin typeface="NimbusMonL-Regu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189514" y="46915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//=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3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%=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99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Visszatérési érték</a:t>
            </a:r>
          </a:p>
        </p:txBody>
      </p:sp>
      <p:sp>
        <p:nvSpPr>
          <p:cNvPr id="5" name="Téglalap 4"/>
          <p:cNvSpPr/>
          <p:nvPr/>
        </p:nvSpPr>
        <p:spPr>
          <a:xfrm>
            <a:off x="838200" y="1321752"/>
            <a:ext cx="11059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korábban látott beépített függvények közül az </a:t>
            </a:r>
            <a:r>
              <a:rPr lang="hu-HU" dirty="0" err="1">
                <a:latin typeface="NimbusMonL-Regu"/>
              </a:rPr>
              <a:t>abs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MonL-Regu"/>
              </a:rPr>
              <a:t>pow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int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MonL-Regu"/>
              </a:rPr>
              <a:t>max</a:t>
            </a:r>
            <a:r>
              <a:rPr lang="hu-HU" dirty="0">
                <a:latin typeface="NimbusRomNo9L-Regu"/>
              </a:rPr>
              <a:t>, és a </a:t>
            </a:r>
            <a:r>
              <a:rPr lang="hu-HU" dirty="0" err="1">
                <a:latin typeface="NimbusMonL-Regu"/>
              </a:rPr>
              <a:t>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is </a:t>
            </a:r>
            <a:r>
              <a:rPr lang="hu-HU" dirty="0" smtClean="0">
                <a:latin typeface="NimbusRomNo9L-Regu"/>
              </a:rPr>
              <a:t>előállított </a:t>
            </a:r>
            <a:r>
              <a:rPr lang="hu-HU" dirty="0">
                <a:latin typeface="NimbusRomNo9L-Regu"/>
              </a:rPr>
              <a:t>valamilyen eredményt.</a:t>
            </a:r>
          </a:p>
          <a:p>
            <a:r>
              <a:rPr lang="hu-HU" dirty="0">
                <a:latin typeface="NimbusRomNo9L-Regu"/>
              </a:rPr>
              <a:t>Ha meghívjuk ezek egyikét, akkor a függvény egy értéket fog generálni, amelyet rendszerint egy változóhoz </a:t>
            </a:r>
            <a:r>
              <a:rPr lang="hu-HU" dirty="0" smtClean="0">
                <a:latin typeface="NimbusRomNo9L-Regu"/>
              </a:rPr>
              <a:t>rendelünk hozzá</a:t>
            </a:r>
            <a:r>
              <a:rPr lang="hu-HU" dirty="0">
                <a:latin typeface="NimbusRomNo9L-Regu"/>
              </a:rPr>
              <a:t>, vagy egy kifejezésbe építünk be.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2647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legnagyobb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max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de-DE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de-DE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de-DE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de-DE" dirty="0" err="1">
                <a:solidFill>
                  <a:srgbClr val="007121"/>
                </a:solidFill>
                <a:latin typeface="NimbusMonL-Regu"/>
              </a:rPr>
              <a:t>abs</a:t>
            </a:r>
            <a:r>
              <a:rPr lang="de-DE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de-DE" dirty="0">
                <a:solidFill>
                  <a:srgbClr val="21804F"/>
                </a:solidFill>
                <a:latin typeface="NimbusMonL-Regu"/>
              </a:rPr>
              <a:t>3 </a:t>
            </a:r>
            <a:r>
              <a:rPr lang="de-DE" dirty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de-DE" dirty="0">
                <a:solidFill>
                  <a:srgbClr val="21804F"/>
                </a:solidFill>
                <a:latin typeface="NimbusMonL-Regu"/>
              </a:rPr>
              <a:t>11</a:t>
            </a:r>
            <a:r>
              <a:rPr lang="de-DE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de-DE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de-DE" dirty="0">
                <a:solidFill>
                  <a:srgbClr val="21804F"/>
                </a:solidFill>
                <a:latin typeface="NimbusMonL-Regu"/>
              </a:rPr>
              <a:t>10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199" y="3418880"/>
            <a:ext cx="1017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példánk egy </a:t>
            </a:r>
            <a:r>
              <a:rPr lang="hu-HU" dirty="0" err="1">
                <a:latin typeface="NimbusMonL-Regu"/>
              </a:rPr>
              <a:t>terulet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függvény, mely egy adott sugarú kör területét határozza meg: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9" y="38481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terulet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sugar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3.14159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sugar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**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198" y="4826675"/>
            <a:ext cx="11136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utasítást már láttuk. Egy produktív függvényben 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után mindig áll egy </a:t>
            </a:r>
            <a:r>
              <a:rPr lang="hu-HU" dirty="0">
                <a:latin typeface="NimbusRomNo9L-Medi"/>
              </a:rPr>
              <a:t>visszatérési érték</a:t>
            </a:r>
            <a:r>
              <a:rPr lang="hu-HU" dirty="0">
                <a:latin typeface="NimbusRomNo9L-Regu"/>
              </a:rPr>
              <a:t>. Az</a:t>
            </a:r>
          </a:p>
          <a:p>
            <a:r>
              <a:rPr lang="hu-HU" dirty="0">
                <a:latin typeface="NimbusRomNo9L-Regu"/>
              </a:rPr>
              <a:t>utasítás jelentése: értékeld ki 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után álló kifejezést, és a kapott értéket azonnal add vissza a függvény eredményeként.</a:t>
            </a:r>
          </a:p>
          <a:p>
            <a:r>
              <a:rPr lang="hu-HU" dirty="0">
                <a:latin typeface="NimbusRomNo9L-Regu"/>
              </a:rPr>
              <a:t>A kifejezés </a:t>
            </a:r>
            <a:r>
              <a:rPr lang="hu-HU" dirty="0" smtClean="0">
                <a:latin typeface="NimbusRomNo9L-Regu"/>
              </a:rPr>
              <a:t>tetszőleges </a:t>
            </a:r>
            <a:r>
              <a:rPr lang="hu-HU" dirty="0">
                <a:latin typeface="NimbusRomNo9L-Regu"/>
              </a:rPr>
              <a:t>bonyolultságú lehet, akár az alábbi formában is megadhattuk volna a függvényt: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38198" y="60928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terulet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sugar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3.14159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sugar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sugar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650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Súgó és </a:t>
            </a:r>
            <a:r>
              <a:rPr lang="hu-HU" dirty="0" err="1"/>
              <a:t>meta</a:t>
            </a:r>
            <a:r>
              <a:rPr lang="hu-HU" dirty="0"/>
              <a:t>-jelölés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394268"/>
            <a:ext cx="10700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Python kiterjedt dokumentációval van ellátva az összes beépített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függvényről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és könyvtárról.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különböző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rendszerekben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különbözőképpen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férhetünk hozzá ehhez a súgóhoz. A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PyCharmban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egy függvény vagy modul nevén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állva nyomhatunk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SHIFT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F1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billentyűkombinációt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aminek hatására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böngészőben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megnyílik 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külső,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angol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nyelvű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dokumentáció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(cím: </a:t>
            </a:r>
            <a:r>
              <a:rPr lang="hu-HU" dirty="0">
                <a:solidFill>
                  <a:srgbClr val="377063"/>
                </a:solidFill>
                <a:latin typeface="NimbusRomNo9L-Regu"/>
              </a:rPr>
              <a:t>https://docs.python.org/3.6/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). Itt a beépített konstansok, típusok, függvények és egyebek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részleteiről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olvashatsz.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199" y="2984250"/>
            <a:ext cx="4038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másik </a:t>
            </a:r>
            <a:r>
              <a:rPr lang="hu-HU" dirty="0" smtClean="0">
                <a:latin typeface="NimbusRomNo9L-Regu"/>
              </a:rPr>
              <a:t>lehetőség </a:t>
            </a:r>
            <a:r>
              <a:rPr lang="hu-HU" dirty="0">
                <a:latin typeface="NimbusRomNo9L-Regu"/>
              </a:rPr>
              <a:t>információszerzésre, hogy a kiválasztott programozói eszköz néven állva </a:t>
            </a:r>
            <a:r>
              <a:rPr lang="hu-HU" dirty="0">
                <a:latin typeface="NimbusMonL-Regu"/>
              </a:rPr>
              <a:t>CTRL </a:t>
            </a:r>
            <a:r>
              <a:rPr lang="hu-HU" dirty="0">
                <a:latin typeface="NimbusRomNo9L-Regu"/>
              </a:rPr>
              <a:t>+ </a:t>
            </a:r>
            <a:r>
              <a:rPr lang="hu-HU" dirty="0">
                <a:latin typeface="NimbusMonL-Regu"/>
              </a:rPr>
              <a:t>q </a:t>
            </a:r>
            <a:r>
              <a:rPr lang="hu-HU" dirty="0" smtClean="0">
                <a:latin typeface="NimbusRomNo9L-Regu"/>
              </a:rPr>
              <a:t>billentyűkombináció </a:t>
            </a:r>
            <a:r>
              <a:rPr lang="hu-HU" dirty="0" smtClean="0">
                <a:latin typeface="NimbusRomNo9L-Regu"/>
              </a:rPr>
              <a:t>segítségével </a:t>
            </a:r>
            <a:r>
              <a:rPr lang="hu-HU" dirty="0">
                <a:latin typeface="NimbusRomNo9L-Regu"/>
              </a:rPr>
              <a:t>megjelenik egy kis felugró ablak az adott eszköz leírásával.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41" y="2984250"/>
            <a:ext cx="6614988" cy="361249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838199" y="5128229"/>
            <a:ext cx="403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szögletes zárójelek a dokumentációkban azt jelentik, hogy </a:t>
            </a:r>
            <a:r>
              <a:rPr lang="hu-HU" dirty="0" smtClean="0">
                <a:latin typeface="NimbusRomNo9L-Regu"/>
              </a:rPr>
              <a:t>a </a:t>
            </a:r>
            <a:r>
              <a:rPr lang="pt-BR" dirty="0" smtClean="0">
                <a:latin typeface="NimbusRomNo9L-Regu"/>
              </a:rPr>
              <a:t>paraméter </a:t>
            </a:r>
            <a:r>
              <a:rPr lang="pt-BR" dirty="0">
                <a:latin typeface="NimbusRomNo9L-ReguItal"/>
              </a:rPr>
              <a:t>opcionális </a:t>
            </a:r>
            <a:r>
              <a:rPr lang="pt-BR" dirty="0">
                <a:latin typeface="NimbusRomNo9L-Regu"/>
              </a:rPr>
              <a:t>– a programozó kihagyhatja.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645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Táblázatok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365295"/>
            <a:ext cx="11212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Habár a log táblázat már nem annyira hasznos, mint régebben volt, még mindig jó példa az iterációra. 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 smtClean="0">
                <a:latin typeface="NimbusRomNo9L-Regu"/>
              </a:rPr>
              <a:t>program kimenete értékek egy sorozata a bal oldali oszlopban, és a 2 </a:t>
            </a:r>
            <a:r>
              <a:rPr lang="hu-HU" dirty="0" err="1" smtClean="0">
                <a:latin typeface="NimbusRomNo9L-Regu"/>
              </a:rPr>
              <a:t>ennyiedik</a:t>
            </a:r>
            <a:r>
              <a:rPr lang="hu-HU" dirty="0" smtClean="0">
                <a:latin typeface="NimbusRomNo9L-Regu"/>
              </a:rPr>
              <a:t> hatványa a jobb oldali oszlopban: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2288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for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Generálj számokat 0 és 12 között</a:t>
            </a:r>
          </a:p>
          <a:p>
            <a:r>
              <a:rPr lang="fr-F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fr-FR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fr-FR" dirty="0" smtClean="0">
                <a:solidFill>
                  <a:srgbClr val="000000"/>
                </a:solidFill>
                <a:latin typeface="NimbusMonL-Regu"/>
              </a:rPr>
              <a:t>(x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fr-FR" b="1" dirty="0">
                <a:solidFill>
                  <a:srgbClr val="4071A1"/>
                </a:solidFill>
                <a:latin typeface="NimbusMonL-Bold"/>
              </a:rPr>
              <a:t>\t</a:t>
            </a:r>
            <a:r>
              <a:rPr lang="fr-FR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fr-FR" dirty="0">
                <a:solidFill>
                  <a:srgbClr val="666666"/>
                </a:solidFill>
                <a:latin typeface="NimbusMonL-Regu"/>
              </a:rPr>
              <a:t>**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x)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199" y="3022938"/>
            <a:ext cx="10798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"\t" </a:t>
            </a:r>
            <a:r>
              <a:rPr lang="hu-HU" dirty="0" err="1">
                <a:latin typeface="NimbusRomNo9L-Regu"/>
              </a:rPr>
              <a:t>sztring</a:t>
            </a:r>
            <a:r>
              <a:rPr lang="hu-HU" dirty="0">
                <a:latin typeface="NimbusRomNo9L-Regu"/>
              </a:rPr>
              <a:t> jelenti a </a:t>
            </a:r>
            <a:r>
              <a:rPr lang="hu-HU" dirty="0">
                <a:latin typeface="NimbusRomNo9L-Medi"/>
              </a:rPr>
              <a:t>tabulátor karaktert</a:t>
            </a:r>
            <a:r>
              <a:rPr lang="hu-HU" dirty="0">
                <a:latin typeface="NimbusRomNo9L-Regu"/>
              </a:rPr>
              <a:t>. A visszafelé-per jel a </a:t>
            </a:r>
            <a:r>
              <a:rPr lang="hu-HU" dirty="0">
                <a:latin typeface="NimbusMonL-Regu"/>
              </a:rPr>
              <a:t>"\t" </a:t>
            </a:r>
            <a:r>
              <a:rPr lang="hu-HU" dirty="0" err="1">
                <a:latin typeface="NimbusRomNo9L-Regu"/>
              </a:rPr>
              <a:t>sztringben</a:t>
            </a:r>
            <a:r>
              <a:rPr lang="hu-HU" dirty="0">
                <a:latin typeface="NimbusRomNo9L-Regu"/>
              </a:rPr>
              <a:t> egy speciális </a:t>
            </a:r>
            <a:r>
              <a:rPr lang="hu-HU" dirty="0" err="1">
                <a:latin typeface="NimbusRomNo9L-Medi"/>
              </a:rPr>
              <a:t>escape</a:t>
            </a:r>
            <a:r>
              <a:rPr lang="hu-HU" dirty="0">
                <a:latin typeface="NimbusRomNo9L-Medi"/>
              </a:rPr>
              <a:t> </a:t>
            </a:r>
            <a:r>
              <a:rPr lang="hu-HU" dirty="0" smtClean="0">
                <a:latin typeface="NimbusRomNo9L-Medi"/>
              </a:rPr>
              <a:t>karakter </a:t>
            </a:r>
            <a:r>
              <a:rPr lang="hu-HU" dirty="0" smtClean="0">
                <a:latin typeface="NimbusRomNo9L-Regu"/>
              </a:rPr>
              <a:t>kezdetét </a:t>
            </a:r>
            <a:r>
              <a:rPr lang="hu-HU" dirty="0">
                <a:latin typeface="NimbusRomNo9L-Regu"/>
              </a:rPr>
              <a:t>jelzi. Az </a:t>
            </a:r>
            <a:r>
              <a:rPr lang="hu-HU" dirty="0" err="1">
                <a:latin typeface="NimbusRomNo9L-Regu"/>
              </a:rPr>
              <a:t>escape</a:t>
            </a:r>
            <a:r>
              <a:rPr lang="hu-HU" dirty="0">
                <a:latin typeface="NimbusRomNo9L-Regu"/>
              </a:rPr>
              <a:t> karakterek segítségével jelenítjük meg a nem nyomtatható karaktereket, mint a </a:t>
            </a:r>
            <a:r>
              <a:rPr lang="hu-HU" dirty="0" smtClean="0">
                <a:latin typeface="NimbusRomNo9L-Regu"/>
              </a:rPr>
              <a:t>tabulátor (</a:t>
            </a:r>
            <a:r>
              <a:rPr lang="hu-HU" dirty="0" err="1" smtClean="0">
                <a:latin typeface="NimbusRomNo9L-Regu"/>
              </a:rPr>
              <a:t>tab</a:t>
            </a:r>
            <a:r>
              <a:rPr lang="hu-HU" dirty="0">
                <a:latin typeface="NimbusRomNo9L-Regu"/>
              </a:rPr>
              <a:t>) vagy az új sor karakter. A </a:t>
            </a:r>
            <a:r>
              <a:rPr lang="hu-HU" dirty="0">
                <a:latin typeface="NimbusMonL-Regu"/>
              </a:rPr>
              <a:t>\n </a:t>
            </a:r>
            <a:r>
              <a:rPr lang="hu-HU" dirty="0">
                <a:latin typeface="NimbusRomNo9L-Regu"/>
              </a:rPr>
              <a:t>jelenti az </a:t>
            </a:r>
            <a:r>
              <a:rPr lang="hu-HU" dirty="0">
                <a:latin typeface="NimbusRomNo9L-Medi"/>
              </a:rPr>
              <a:t>új sor karaktert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52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b="1"/>
              <a:t>break </a:t>
            </a:r>
            <a:r>
              <a:rPr lang="hu-HU"/>
              <a:t>utasítás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348379"/>
            <a:ext cx="11168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RomNo9L-Medi"/>
              </a:rPr>
              <a:t>break</a:t>
            </a:r>
            <a:r>
              <a:rPr lang="hu-HU" dirty="0">
                <a:latin typeface="NimbusRomNo9L-Medi"/>
              </a:rPr>
              <a:t> </a:t>
            </a:r>
            <a:r>
              <a:rPr lang="hu-HU" dirty="0">
                <a:latin typeface="NimbusRomNo9L-Regu"/>
              </a:rPr>
              <a:t>utasítás arra való, hogy azonnal elhagyjuk a ciklus törzsét. 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végrehajtandó utasítás a törzs </a:t>
            </a:r>
            <a:r>
              <a:rPr lang="hu-HU" dirty="0" smtClean="0">
                <a:latin typeface="NimbusRomNo9L-Regu"/>
              </a:rPr>
              <a:t>utáni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utasítás: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199" y="21133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nn-NO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i </a:t>
            </a:r>
            <a:r>
              <a:rPr lang="nn-NO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16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24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29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]: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%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Ha a szám páratlan ...</a:t>
            </a:r>
          </a:p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	</a:t>
            </a:r>
            <a:r>
              <a:rPr lang="es-ES" b="1" dirty="0" smtClean="0">
                <a:solidFill>
                  <a:srgbClr val="007121"/>
                </a:solidFill>
                <a:latin typeface="NimbusMonL-Bold"/>
              </a:rPr>
              <a:t>break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... azonnal hagyd el a ciklust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(i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"Kész."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98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típusú ciklusok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382209"/>
            <a:ext cx="11157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Néha szükségünk lenne egy </a:t>
            </a:r>
            <a:r>
              <a:rPr lang="hu-HU" dirty="0">
                <a:latin typeface="NimbusRomNo9L-Medi"/>
              </a:rPr>
              <a:t>középen </a:t>
            </a:r>
            <a:r>
              <a:rPr lang="hu-HU" dirty="0" smtClean="0">
                <a:latin typeface="NimbusRomNo9L-Medi"/>
              </a:rPr>
              <a:t>tesztelő </a:t>
            </a:r>
            <a:r>
              <a:rPr lang="hu-HU" dirty="0">
                <a:latin typeface="NimbusRomNo9L-Regu"/>
              </a:rPr>
              <a:t>ciklusra, egy kilépési tesztel inkább a törzs közepén, mint az </a:t>
            </a:r>
            <a:r>
              <a:rPr lang="hu-HU" dirty="0" smtClean="0">
                <a:latin typeface="NimbusRomNo9L-Regu"/>
              </a:rPr>
              <a:t>elején. Vagy </a:t>
            </a:r>
            <a:r>
              <a:rPr lang="hu-HU" dirty="0">
                <a:latin typeface="NimbusRomNo9L-Regu"/>
              </a:rPr>
              <a:t>máskor </a:t>
            </a:r>
            <a:r>
              <a:rPr lang="hu-HU" dirty="0" err="1" smtClean="0">
                <a:latin typeface="NimbusRomNo9L-Medi"/>
              </a:rPr>
              <a:t>hátultesztelő</a:t>
            </a:r>
            <a:r>
              <a:rPr lang="hu-HU" dirty="0" smtClean="0">
                <a:latin typeface="NimbusRomNo9L-Medi"/>
              </a:rPr>
              <a:t> </a:t>
            </a:r>
            <a:r>
              <a:rPr lang="hu-HU" dirty="0">
                <a:latin typeface="NimbusRomNo9L-Regu"/>
              </a:rPr>
              <a:t>ciklus lenne jó, ahol a kilépési feltétel a ciklus legvégén van. Más nyelveknek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szintaxisa és </a:t>
            </a:r>
            <a:r>
              <a:rPr lang="hu-HU" dirty="0" err="1">
                <a:latin typeface="NimbusRomNo9L-Regu"/>
              </a:rPr>
              <a:t>kulcsszava</a:t>
            </a:r>
            <a:r>
              <a:rPr lang="hu-HU" dirty="0">
                <a:latin typeface="NimbusRomNo9L-Regu"/>
              </a:rPr>
              <a:t> van ezekre, de a Python csak </a:t>
            </a:r>
            <a:r>
              <a:rPr lang="hu-HU" dirty="0" smtClean="0">
                <a:latin typeface="NimbusRomNo9L-Regu"/>
              </a:rPr>
              <a:t>egyszerűen </a:t>
            </a:r>
            <a:r>
              <a:rPr lang="hu-HU" dirty="0">
                <a:latin typeface="NimbusRomNo9L-Regu"/>
              </a:rPr>
              <a:t>kombinálja a </a:t>
            </a:r>
            <a:r>
              <a:rPr lang="hu-HU" dirty="0" err="1">
                <a:latin typeface="NimbusMonL-Regu"/>
              </a:rPr>
              <a:t>while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és az </a:t>
            </a:r>
            <a:r>
              <a:rPr lang="hu-HU" dirty="0" err="1">
                <a:latin typeface="NimbusMonL-Regu"/>
              </a:rPr>
              <a:t>if</a:t>
            </a:r>
            <a:r>
              <a:rPr lang="hu-HU" dirty="0">
                <a:latin typeface="NimbusMonL-Regu"/>
              </a:rPr>
              <a:t> </a:t>
            </a:r>
            <a:r>
              <a:rPr lang="hu-HU" dirty="0" smtClean="0">
                <a:latin typeface="NimbusMonL-Regu"/>
              </a:rPr>
              <a:t>feltétel: </a:t>
            </a:r>
            <a:r>
              <a:rPr lang="hu-HU" dirty="0" err="1" smtClean="0">
                <a:latin typeface="NimbusMonL-Regu"/>
              </a:rPr>
              <a:t>break</a:t>
            </a:r>
            <a:r>
              <a:rPr lang="hu-HU" dirty="0" smtClean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szerkezeteket.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567" y="2582538"/>
            <a:ext cx="1861917" cy="3723832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38199" y="2707772"/>
            <a:ext cx="8642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bemenet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"Add meg a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következő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számot! (Hagyd üresen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a befejezéshez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)"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bemenet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	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break</a:t>
            </a:r>
            <a:endParaRPr lang="hu-HU" b="1" dirty="0">
              <a:solidFill>
                <a:srgbClr val="007121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osszeg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(bemenet)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"Az általad megadott számok összege: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83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511472" y="490248"/>
            <a:ext cx="587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program egy kitalálós játékot implementál: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11472" y="859580"/>
            <a:ext cx="1047205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random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Beszélni fogunk a véletlen számokról...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vel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random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Random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...a modulok fejezetbe, szóval fel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a fejjel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szam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vel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randrange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véletlen szám [1 és 1000) intervallumban.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tippszam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uzenet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tipp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uzenet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</a:t>
            </a:r>
            <a:r>
              <a:rPr lang="hu-HU" b="1" dirty="0" err="1">
                <a:solidFill>
                  <a:srgbClr val="4071A1"/>
                </a:solidFill>
                <a:latin typeface="NimbusMonL-Bold"/>
              </a:rPr>
              <a:t>n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Találd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 ki az 1 és 1000 közötti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számot, amire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gondoltam: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tippszam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tipp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szam: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uzenet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str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(tipp)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 túl nagy.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tipp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szam: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uzenet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str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(tipp)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 túl kicsi.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break</a:t>
            </a:r>
            <a:endParaRPr lang="hu-HU" b="1" dirty="0">
              <a:solidFill>
                <a:srgbClr val="007121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</a:t>
            </a:r>
            <a:r>
              <a:rPr lang="hu-HU" b="1" dirty="0" smtClean="0">
                <a:solidFill>
                  <a:srgbClr val="4071A1"/>
                </a:solidFill>
                <a:latin typeface="NimbusMonL-Bold"/>
              </a:rPr>
              <a:t>n\</a:t>
            </a:r>
            <a:r>
              <a:rPr lang="hu-HU" b="1" dirty="0" err="1" smtClean="0">
                <a:solidFill>
                  <a:srgbClr val="4071A1"/>
                </a:solidFill>
                <a:latin typeface="NimbusMonL-Bold"/>
              </a:rPr>
              <a:t>n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Nagyszerű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kitaláltad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tipp segítségével!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\n\n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(tippszam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1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b="1"/>
              <a:t>continue </a:t>
            </a:r>
            <a:r>
              <a:rPr lang="hu-HU"/>
              <a:t>utasítás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34050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Ez egy vezérlésátadó utasítás, amely a ciklustörzs </a:t>
            </a:r>
            <a:r>
              <a:rPr lang="hu-HU" dirty="0" smtClean="0">
                <a:latin typeface="NimbusRomNo9L-Regu"/>
              </a:rPr>
              <a:t>hátralévő </a:t>
            </a:r>
            <a:r>
              <a:rPr lang="hu-HU" dirty="0">
                <a:latin typeface="NimbusRomNo9L-Regu"/>
              </a:rPr>
              <a:t>utasításainak kihagyását eredményezi </a:t>
            </a:r>
            <a:r>
              <a:rPr lang="hu-HU" dirty="0">
                <a:latin typeface="NimbusRomNo9L-ReguItal"/>
              </a:rPr>
              <a:t>az adott </a:t>
            </a:r>
            <a:r>
              <a:rPr lang="hu-HU" dirty="0" smtClean="0">
                <a:latin typeface="NimbusRomNo9L-ReguItal"/>
              </a:rPr>
              <a:t>ismétlésre vonatkozóan</a:t>
            </a:r>
            <a:r>
              <a:rPr lang="hu-HU" dirty="0">
                <a:latin typeface="NimbusRomNo9L-Regu"/>
              </a:rPr>
              <a:t>. A ciklus azonban tovább folytatódik a </a:t>
            </a:r>
            <a:r>
              <a:rPr lang="hu-HU" dirty="0" smtClean="0">
                <a:latin typeface="NimbusRomNo9L-Regu"/>
              </a:rPr>
              <a:t>hátralévő </a:t>
            </a:r>
            <a:r>
              <a:rPr lang="hu-HU" dirty="0">
                <a:latin typeface="NimbusRomNo9L-Regu"/>
              </a:rPr>
              <a:t>ismétlésekkel: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9868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nn-NO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i </a:t>
            </a:r>
            <a:r>
              <a:rPr lang="nn-NO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16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24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29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n-NO" dirty="0">
                <a:solidFill>
                  <a:srgbClr val="21804F"/>
                </a:solidFill>
                <a:latin typeface="NimbusMonL-Regu"/>
              </a:rPr>
              <a:t>30</a:t>
            </a:r>
            <a:r>
              <a:rPr lang="nn-NO" dirty="0">
                <a:solidFill>
                  <a:srgbClr val="000000"/>
                </a:solidFill>
                <a:latin typeface="NimbusMonL-Regu"/>
              </a:rPr>
              <a:t>]: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%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Ha a szám páratlan ...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continue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... ne dolgozd fel!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(i)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"Kész."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245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Értékpár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387066"/>
            <a:ext cx="10765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Láttunk már nevek listáját és számok listáját is Pythonban. Most egy kicsit </a:t>
            </a:r>
            <a:r>
              <a:rPr lang="hu-HU" dirty="0" smtClean="0">
                <a:latin typeface="NimbusRomNo9L-Regu"/>
              </a:rPr>
              <a:t>előre </a:t>
            </a:r>
            <a:r>
              <a:rPr lang="hu-HU" dirty="0">
                <a:latin typeface="NimbusRomNo9L-Regu"/>
              </a:rPr>
              <a:t>fogunk tekinteni a könyvben </a:t>
            </a:r>
            <a:r>
              <a:rPr lang="hu-HU" dirty="0" smtClean="0">
                <a:latin typeface="NimbusRomNo9L-Regu"/>
              </a:rPr>
              <a:t>és megmutatjuk </a:t>
            </a:r>
            <a:r>
              <a:rPr lang="hu-HU" dirty="0">
                <a:latin typeface="NimbusRomNo9L-Regu"/>
              </a:rPr>
              <a:t>az adattárolás egy fejlettebb módját. Párokat csinálni dolgokból Pythonban </a:t>
            </a:r>
            <a:r>
              <a:rPr lang="hu-HU" dirty="0" smtClean="0">
                <a:latin typeface="NimbusRomNo9L-Regu"/>
              </a:rPr>
              <a:t>egyszerűen </a:t>
            </a:r>
            <a:r>
              <a:rPr lang="hu-HU" dirty="0">
                <a:latin typeface="NimbusRomNo9L-Regu"/>
              </a:rPr>
              <a:t>csak annyi, </a:t>
            </a:r>
            <a:r>
              <a:rPr lang="hu-HU" dirty="0" smtClean="0">
                <a:latin typeface="NimbusRomNo9L-Regu"/>
              </a:rPr>
              <a:t>hogy zárójelekbe </a:t>
            </a:r>
            <a:r>
              <a:rPr lang="hu-HU" dirty="0">
                <a:latin typeface="NimbusRomNo9L-Regu"/>
              </a:rPr>
              <a:t>tesszük </a:t>
            </a:r>
            <a:r>
              <a:rPr lang="hu-HU" dirty="0" smtClean="0">
                <a:latin typeface="NimbusRomNo9L-Regu"/>
              </a:rPr>
              <a:t>őket </a:t>
            </a:r>
            <a:r>
              <a:rPr lang="hu-HU" dirty="0">
                <a:latin typeface="NimbusRomNo9L-Regu"/>
              </a:rPr>
              <a:t>így: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924285" y="2527963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latin typeface="NimbusMonL-Regu"/>
              </a:rPr>
              <a:t>szuletesi_ev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"Paris Hilton"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1981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199" y="2963005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Regu"/>
              </a:rPr>
              <a:t>Több párt be tudunk tenni egy párokat tartalmazó listába.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924285" y="3308049"/>
            <a:ext cx="1042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latin typeface="NimbusMonL-Regu"/>
              </a:rPr>
              <a:t>celebek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[(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Brad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 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Pitt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1963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"Jack 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Nicholson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1937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Justin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 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Bieber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1994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)]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9198" y="3751704"/>
            <a:ext cx="1090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Itt egy kis példa azokra a dolgokra, amelyeket strukturált adatokkal tudunk csinálni. </a:t>
            </a:r>
            <a:r>
              <a:rPr lang="hu-HU" dirty="0" smtClean="0">
                <a:latin typeface="NimbusRomNo9L-Regu"/>
              </a:rPr>
              <a:t>Először </a:t>
            </a:r>
            <a:r>
              <a:rPr lang="hu-HU" dirty="0">
                <a:latin typeface="NimbusRomNo9L-Regu"/>
              </a:rPr>
              <a:t>írassuk ki az </a:t>
            </a:r>
            <a:r>
              <a:rPr lang="hu-HU" dirty="0" smtClean="0">
                <a:latin typeface="NimbusRomNo9L-Regu"/>
              </a:rPr>
              <a:t>összes </a:t>
            </a:r>
            <a:r>
              <a:rPr lang="hu-HU" dirty="0" err="1" smtClean="0">
                <a:latin typeface="NimbusRomNo9L-Regu"/>
              </a:rPr>
              <a:t>celebet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24285" y="43565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celebek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len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celebek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38199" y="5147825"/>
            <a:ext cx="9808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Most írassuk ki azoknak a </a:t>
            </a:r>
            <a:r>
              <a:rPr lang="hu-HU" dirty="0" err="1">
                <a:latin typeface="NimbusRomNo9L-Regu"/>
              </a:rPr>
              <a:t>celebeknek</a:t>
            </a:r>
            <a:r>
              <a:rPr lang="hu-HU" dirty="0">
                <a:latin typeface="NimbusRomNo9L-Regu"/>
              </a:rPr>
              <a:t> a nevét, akik 1980 </a:t>
            </a:r>
            <a:r>
              <a:rPr lang="hu-HU" dirty="0" smtClean="0">
                <a:latin typeface="NimbusRomNo9L-Regu"/>
              </a:rPr>
              <a:t>előtt </a:t>
            </a:r>
            <a:r>
              <a:rPr lang="hu-HU" dirty="0">
                <a:latin typeface="NimbusRomNo9L-Regu"/>
              </a:rPr>
              <a:t>születtek: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1045029" y="56621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nev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ev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celebek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1980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513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Beágyazott ciklus beágyazott adatokhoz</a:t>
            </a:r>
          </a:p>
        </p:txBody>
      </p:sp>
      <p:sp>
        <p:nvSpPr>
          <p:cNvPr id="4" name="Téglalap 3"/>
          <p:cNvSpPr/>
          <p:nvPr/>
        </p:nvSpPr>
        <p:spPr>
          <a:xfrm>
            <a:off x="936171" y="1369483"/>
            <a:ext cx="10602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hallgatok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[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"Jani"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"Fizika"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"Kata"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"Matematika"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"Statisztika"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"Peti"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"Könyvelés"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"Közgazdaságtan"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"Menedzsment"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"Andi"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"Információs rendszerek"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"Könyvelés"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"Közgazdaságtan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Vállalkozási jog"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"Linda"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"Szociológia"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"Közgazdaságtan"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"Jogi ismeretek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Statisztika"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"Zene"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])]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936170" y="3123809"/>
            <a:ext cx="10417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Ezt az öt </a:t>
            </a:r>
            <a:r>
              <a:rPr lang="hu-HU" dirty="0" smtClean="0">
                <a:latin typeface="NimbusRomNo9L-Regu"/>
              </a:rPr>
              <a:t>elemű </a:t>
            </a:r>
            <a:r>
              <a:rPr lang="hu-HU" dirty="0">
                <a:latin typeface="NimbusRomNo9L-Regu"/>
              </a:rPr>
              <a:t>listát értékül adjuk a </a:t>
            </a:r>
            <a:r>
              <a:rPr lang="hu-HU" dirty="0">
                <a:latin typeface="NimbusMonL-Regu"/>
              </a:rPr>
              <a:t>hallgatok </a:t>
            </a:r>
            <a:r>
              <a:rPr lang="hu-HU" dirty="0" smtClean="0">
                <a:latin typeface="NimbusRomNo9L-Regu"/>
              </a:rPr>
              <a:t>nevű </a:t>
            </a:r>
            <a:r>
              <a:rPr lang="hu-HU" dirty="0">
                <a:latin typeface="NimbusRomNo9L-Regu"/>
              </a:rPr>
              <a:t>változóhoz. Írassuk ki a hallgatók nevét és a tárgyaiknak </a:t>
            </a:r>
            <a:r>
              <a:rPr lang="hu-HU" dirty="0" smtClean="0">
                <a:latin typeface="NimbusRomNo9L-Regu"/>
              </a:rPr>
              <a:t>a számát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012372" y="37701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Kiíratni a hallgatóneveket és a kurzusszámokat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for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targyak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hallgatok: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"felvett"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len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targyak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"kurzust."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012372" y="4624726"/>
            <a:ext cx="11016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Most azt szeretnénk megkérdezni, hogy hány hallgató vette fel az Informatika tárgyat. Ehhez egy számlálóra </a:t>
            </a:r>
            <a:r>
              <a:rPr lang="hu-HU" dirty="0" smtClean="0">
                <a:latin typeface="NimbusRomNo9L-Regu"/>
              </a:rPr>
              <a:t>van szükségünk </a:t>
            </a:r>
            <a:r>
              <a:rPr lang="hu-HU" dirty="0">
                <a:latin typeface="NimbusRomNo9L-Regu"/>
              </a:rPr>
              <a:t>és minden egyes hallgató esetén kell egy második ciklus, amely a tárgyakat </a:t>
            </a:r>
            <a:r>
              <a:rPr lang="hu-HU" dirty="0" smtClean="0">
                <a:latin typeface="NimbusRomNo9L-Regu"/>
              </a:rPr>
              <a:t>ellenőrzi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012372" y="55480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Számold meg hány hallgató vette fel az Informatikát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for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targyak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hallgatok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: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912428" y="5271057"/>
            <a:ext cx="4876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targyak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en-US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en-US" dirty="0" err="1" smtClean="0">
                <a:solidFill>
                  <a:srgbClr val="40808F"/>
                </a:solidFill>
                <a:latin typeface="NimbusMonL-ReguObli"/>
              </a:rPr>
              <a:t>Beágyazott</a:t>
            </a:r>
            <a:r>
              <a:rPr lang="en-US" dirty="0" smtClean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dirty="0" err="1" smtClean="0">
                <a:solidFill>
                  <a:srgbClr val="40808F"/>
                </a:solidFill>
                <a:latin typeface="NimbusMonL-ReguObli"/>
              </a:rPr>
              <a:t>ciklus</a:t>
            </a:r>
            <a:r>
              <a:rPr lang="en-US" dirty="0" smtClean="0">
                <a:solidFill>
                  <a:srgbClr val="40808F"/>
                </a:solidFill>
                <a:latin typeface="NimbusMonL-ReguObli"/>
              </a:rPr>
              <a:t>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"Az Informatikát felvett hallgatók száma:"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szamlalo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047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499444"/>
            <a:ext cx="11059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hu-HU" dirty="0" smtClean="0">
                <a:latin typeface="NimbusRomNo9L-Regu"/>
              </a:rPr>
              <a:t>Írj </a:t>
            </a:r>
            <a:r>
              <a:rPr lang="hu-HU" dirty="0">
                <a:latin typeface="NimbusRomNo9L-Regu"/>
              </a:rPr>
              <a:t>egy függvényt, ami megszámolja hány páratlan szám van egy listában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2. Add össze az összes páros számot a listában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3. Összegezd az összes negatív számot a listában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4. Számold meg hány darab 5 </a:t>
            </a:r>
            <a:r>
              <a:rPr lang="hu-HU" dirty="0" smtClean="0">
                <a:latin typeface="NimbusRomNo9L-Regu"/>
              </a:rPr>
              <a:t>betűs </a:t>
            </a:r>
            <a:r>
              <a:rPr lang="hu-HU" dirty="0">
                <a:latin typeface="NimbusRomNo9L-Regu"/>
              </a:rPr>
              <a:t>szó van egy listában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5. Összegezd egy lista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páros száma </a:t>
            </a:r>
            <a:r>
              <a:rPr lang="hu-HU" dirty="0" smtClean="0">
                <a:latin typeface="NimbusRomNo9L-Regu"/>
              </a:rPr>
              <a:t>előtti </a:t>
            </a:r>
            <a:r>
              <a:rPr lang="hu-HU" dirty="0">
                <a:latin typeface="NimbusRomNo9L-Regu"/>
              </a:rPr>
              <a:t>számokat! (Írd meg az egységtesztedet! Mi van, ha nincs </a:t>
            </a:r>
            <a:r>
              <a:rPr lang="hu-HU" dirty="0" smtClean="0">
                <a:latin typeface="NimbusRomNo9L-Regu"/>
              </a:rPr>
              <a:t>egyáltalán páros </a:t>
            </a:r>
            <a:r>
              <a:rPr lang="hu-HU" dirty="0">
                <a:latin typeface="NimbusRomNo9L-Regu"/>
              </a:rPr>
              <a:t>szám</a:t>
            </a:r>
            <a:r>
              <a:rPr lang="hu-HU" dirty="0" smtClean="0">
                <a:latin typeface="NimbusRomNo9L-Regu"/>
              </a:rPr>
              <a:t>?)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6. Számold meg, hány szó szerepel egy listában 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„nem” szóig (beleértve magát a „nem” szót is! (Írd meg </a:t>
            </a:r>
            <a:r>
              <a:rPr lang="hu-HU" dirty="0" smtClean="0">
                <a:latin typeface="NimbusRomNo9L-Regu"/>
              </a:rPr>
              <a:t>itt </a:t>
            </a:r>
            <a:r>
              <a:rPr lang="nb-NO" dirty="0" smtClean="0">
                <a:latin typeface="NimbusRomNo9L-Regu"/>
              </a:rPr>
              <a:t>is </a:t>
            </a:r>
            <a:r>
              <a:rPr lang="nb-NO" dirty="0">
                <a:latin typeface="NimbusRomNo9L-Regu"/>
              </a:rPr>
              <a:t>az egységtesztedet! Mi van, ha a „nem” szó egyszer sem jelenik meg a listában</a:t>
            </a:r>
            <a:r>
              <a:rPr lang="nb-NO" dirty="0" smtClean="0">
                <a:latin typeface="NimbusRomNo9L-Regu"/>
              </a:rPr>
              <a:t>?)</a:t>
            </a:r>
            <a:endParaRPr lang="hu-HU" dirty="0" smtClean="0">
              <a:latin typeface="NimbusRomNo9L-Regu"/>
            </a:endParaRPr>
          </a:p>
          <a:p>
            <a:endParaRPr lang="nb-NO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7. Adj egy print függvényt a Newton-féle </a:t>
            </a:r>
            <a:r>
              <a:rPr lang="hu-HU" dirty="0" err="1">
                <a:latin typeface="NimbusMonL-Regu"/>
              </a:rPr>
              <a:t>gyok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függvényhez, amely kiíratja a </a:t>
            </a:r>
            <a:r>
              <a:rPr lang="hu-HU" dirty="0">
                <a:latin typeface="NimbusMonL-Regu"/>
              </a:rPr>
              <a:t>jobb </a:t>
            </a:r>
            <a:r>
              <a:rPr lang="hu-HU" dirty="0">
                <a:latin typeface="NimbusRomNo9L-Regu"/>
              </a:rPr>
              <a:t>változó értékét minden</a:t>
            </a:r>
          </a:p>
          <a:p>
            <a:r>
              <a:rPr lang="hu-HU" dirty="0">
                <a:latin typeface="NimbusRomNo9L-Regu"/>
              </a:rPr>
              <a:t>cikluslépésben! Hívd meg a módosított függvényt a 25 aktuális paraméterrel, és jegyezd fel az eredményt!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412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199" y="1413693"/>
            <a:ext cx="108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8. Írj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 err="1">
                <a:latin typeface="NimbusMonL-Regu"/>
              </a:rPr>
              <a:t>prim_e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függvényt, amely kap egy egészet paraméterként és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 ad vissza, ha a </a:t>
            </a:r>
            <a:r>
              <a:rPr lang="hu-HU" dirty="0" smtClean="0">
                <a:latin typeface="NimbusRomNo9L-Regu"/>
              </a:rPr>
              <a:t>paramétere egy </a:t>
            </a:r>
            <a:r>
              <a:rPr lang="hu-HU" dirty="0">
                <a:latin typeface="NimbusRomNo9L-ReguItal"/>
              </a:rPr>
              <a:t>prímszám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 különben! Adj hozzá ilyen teszteket: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29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Visszatérési érték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520786"/>
            <a:ext cx="1096191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Azonban 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-hez hasonló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ideiglenes változók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gyakran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egyszerűbbé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teszik a hibakeresés folyamatát.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Alkalmanként több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return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utasítást is szerepeltetünk a függvényekben, például egy elágaztató utasítás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különböző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ágaiba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írva.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beépített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függvénnyel már találkoztunk, most nézzük meg, hogyan írhatjuk meg a sajátunkat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:</a:t>
            </a:r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err="1" smtClean="0">
                <a:solidFill>
                  <a:srgbClr val="05297D"/>
                </a:solidFill>
                <a:latin typeface="NimbusMonL-Regu"/>
              </a:rPr>
              <a:t>abszolut_ertek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(x):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3938331"/>
            <a:ext cx="10961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Azon kódrészleteket, amelyek egy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után, vele azonos szinten állnak, vagy bárhol máshol, ahová a </a:t>
            </a:r>
            <a:r>
              <a:rPr lang="hu-HU" dirty="0" smtClean="0">
                <a:latin typeface="NimbusRomNo9L-Regu"/>
              </a:rPr>
              <a:t>vezérlés soha </a:t>
            </a:r>
            <a:r>
              <a:rPr lang="hu-HU" dirty="0">
                <a:latin typeface="NimbusRomNo9L-Regu"/>
              </a:rPr>
              <a:t>nem kerül át, </a:t>
            </a:r>
            <a:r>
              <a:rPr lang="hu-HU" dirty="0">
                <a:latin typeface="NimbusRomNo9L-Medi"/>
              </a:rPr>
              <a:t>halott kódnak </a:t>
            </a:r>
            <a:r>
              <a:rPr lang="hu-HU" dirty="0">
                <a:latin typeface="NimbusRomNo9L-Regu"/>
              </a:rPr>
              <a:t>vagy </a:t>
            </a:r>
            <a:r>
              <a:rPr lang="hu-HU" dirty="0">
                <a:latin typeface="NimbusRomNo9L-Medi"/>
              </a:rPr>
              <a:t>elérhetetlen kódnak </a:t>
            </a:r>
            <a:r>
              <a:rPr lang="hu-HU" dirty="0">
                <a:latin typeface="NimbusRomNo9L-Regu"/>
              </a:rPr>
              <a:t>nevezzük.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38200" y="4584662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rossz_abszolut_ertek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&gt;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#a függvény meghívása és eredményének megjelenítése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rossz_abszolut_ertek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8098970" y="5061715"/>
            <a:ext cx="3407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NimbusRomNo9L-Regu"/>
              </a:rPr>
              <a:t>Amennyiben nincs más visszaadott érték, akkor minden Python függvény </a:t>
            </a:r>
            <a:r>
              <a:rPr lang="hu-HU" b="1" dirty="0" err="1">
                <a:latin typeface="NimbusMonL-Regu"/>
              </a:rPr>
              <a:t>None</a:t>
            </a:r>
            <a:r>
              <a:rPr lang="hu-HU" b="1" dirty="0" err="1">
                <a:latin typeface="NimbusRomNo9L-Regu"/>
              </a:rPr>
              <a:t>-nal</a:t>
            </a:r>
            <a:r>
              <a:rPr lang="hu-HU" b="1" dirty="0">
                <a:latin typeface="NimbusRomNo9L-Regu"/>
              </a:rPr>
              <a:t> tér vissza.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701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Visszatérési érték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350296"/>
            <a:ext cx="1103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 </a:t>
            </a:r>
            <a:r>
              <a:rPr lang="hu-HU" dirty="0" err="1">
                <a:latin typeface="NimbusMonL-Regu"/>
              </a:rPr>
              <a:t>for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cikluson belül is szerepelhet, a vezérlés ebben az esetben is azonnal visszatér a hívóhoz.</a:t>
            </a:r>
          </a:p>
          <a:p>
            <a:r>
              <a:rPr lang="hu-HU" dirty="0">
                <a:latin typeface="NimbusRomNo9L-Regu"/>
              </a:rPr>
              <a:t>Tegyük fel, hogy egy olyan függvényt kell írnunk, amely megkeresi és visszaadja a paraméterként kapott szólista </a:t>
            </a:r>
            <a:r>
              <a:rPr lang="hu-HU" dirty="0" smtClean="0">
                <a:latin typeface="NimbusRomNo9L-Regu"/>
              </a:rPr>
              <a:t>első, </a:t>
            </a:r>
            <a:r>
              <a:rPr lang="hu-HU" dirty="0" smtClean="0">
                <a:latin typeface="NimbusRomNo9L-Regu"/>
              </a:rPr>
              <a:t>két </a:t>
            </a:r>
            <a:r>
              <a:rPr lang="hu-HU" dirty="0" smtClean="0">
                <a:latin typeface="NimbusRomNo9L-Regu"/>
              </a:rPr>
              <a:t>betűből </a:t>
            </a:r>
            <a:r>
              <a:rPr lang="hu-HU" dirty="0">
                <a:latin typeface="NimbusRomNo9L-Regu"/>
              </a:rPr>
              <a:t>álló szavát. Ha nincs ilyen szó, akkor üres </a:t>
            </a:r>
            <a:r>
              <a:rPr lang="hu-HU" dirty="0" err="1">
                <a:latin typeface="NimbusRomNo9L-Regu"/>
              </a:rPr>
              <a:t>sztringet</a:t>
            </a:r>
            <a:r>
              <a:rPr lang="hu-HU" dirty="0">
                <a:latin typeface="NimbusRomNo9L-Regu"/>
              </a:rPr>
              <a:t> kell visszaadnia</a:t>
            </a:r>
            <a:r>
              <a:rPr lang="hu-HU" dirty="0" smtClean="0">
                <a:latin typeface="NimbusRomNo9L-Regu"/>
              </a:rPr>
              <a:t>.</a:t>
            </a:r>
            <a:endParaRPr lang="hu-HU" dirty="0">
              <a:latin typeface="NimbusRomNo9L-Regu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914399" y="2673735"/>
            <a:ext cx="977537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ketbetus_szo_keresese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szolista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for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szolista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	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len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szo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 "</a:t>
            </a:r>
            <a:endParaRPr lang="hu-HU" dirty="0">
              <a:solidFill>
                <a:srgbClr val="4071A1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#a függvény tesztelése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ketbetus_szo_keresese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"ez"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"egy"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"halott"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"papagáj"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ketbetus_szo_keresese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"szeretem"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"sajtot"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5105170"/>
            <a:ext cx="1103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tesztesetnél a függvény </a:t>
            </a:r>
            <a:r>
              <a:rPr lang="hu-HU" dirty="0" smtClean="0">
                <a:latin typeface="NimbusRomNo9L-Regu"/>
              </a:rPr>
              <a:t>nem nézi </a:t>
            </a:r>
            <a:r>
              <a:rPr lang="hu-HU" dirty="0">
                <a:latin typeface="NimbusRomNo9L-Regu"/>
              </a:rPr>
              <a:t>végig a listát, hiszen már 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eleménél visszatér az ott álló szóval. A második esetben a kimenet üres </a:t>
            </a:r>
            <a:r>
              <a:rPr lang="hu-HU" dirty="0" err="1" smtClean="0">
                <a:latin typeface="NimbusRomNo9L-Regu"/>
              </a:rPr>
              <a:t>sztring</a:t>
            </a:r>
            <a:r>
              <a:rPr lang="hu-HU" dirty="0" smtClean="0">
                <a:latin typeface="NimbusRomNo9L-Regu"/>
              </a:rPr>
              <a:t> lesz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69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77354"/>
            <a:ext cx="1103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egyre összetettebb programok készítéséhez az </a:t>
            </a:r>
            <a:r>
              <a:rPr lang="hu-HU" b="1" dirty="0">
                <a:latin typeface="NimbusRomNo9L-Medi"/>
              </a:rPr>
              <a:t>inkrementális</a:t>
            </a:r>
            <a:r>
              <a:rPr lang="hu-HU" dirty="0">
                <a:latin typeface="NimbusRomNo9L-Medi"/>
              </a:rPr>
              <a:t> fejlesztést </a:t>
            </a:r>
            <a:r>
              <a:rPr lang="hu-HU" dirty="0">
                <a:latin typeface="NimbusRomNo9L-Regu"/>
              </a:rPr>
              <a:t>javasoljuk. A módszer igyekszik a </a:t>
            </a:r>
            <a:r>
              <a:rPr lang="hu-HU" dirty="0" smtClean="0">
                <a:latin typeface="NimbusRomNo9L-Regu"/>
              </a:rPr>
              <a:t>hosszú hibakeresési </a:t>
            </a:r>
            <a:r>
              <a:rPr lang="hu-HU" dirty="0">
                <a:latin typeface="NimbusRomNo9L-Regu"/>
              </a:rPr>
              <a:t>fázisokat kiküszöbölni úgy, hogy a programhoz egyszerre mindig csak kevés új kódrészletet ad </a:t>
            </a:r>
            <a:r>
              <a:rPr lang="hu-HU" dirty="0" smtClean="0">
                <a:latin typeface="NimbusRomNo9L-Regu"/>
              </a:rPr>
              <a:t>hozzá, </a:t>
            </a:r>
            <a:r>
              <a:rPr lang="fr-FR" dirty="0" smtClean="0">
                <a:latin typeface="NimbusRomNo9L-Regu"/>
              </a:rPr>
              <a:t>így </a:t>
            </a:r>
            <a:r>
              <a:rPr lang="fr-FR" dirty="0">
                <a:latin typeface="NimbusRomNo9L-Regu"/>
              </a:rPr>
              <a:t>a tesztelés is kevés sort érint.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2466593"/>
            <a:ext cx="1103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Tegyük fel, hogy két pont közötti távolságot akarjuk megtudni. A pontok (x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), (x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) formában adottak. A</a:t>
            </a:r>
          </a:p>
          <a:p>
            <a:r>
              <a:rPr lang="hu-HU" dirty="0">
                <a:latin typeface="NimbusRomNo9L-Regu"/>
              </a:rPr>
              <a:t>Pitagorasz-tétel alapján a távolság: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15" y="676214"/>
            <a:ext cx="2910625" cy="412124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838199" y="3078893"/>
            <a:ext cx="1103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első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lépés annak átgondolása, hogy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függvénynek hogyan kellene Pythonban kinéznie, tehát,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milyen bemenetre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(paraméterekre) van szükség és mi lesz a kimenet (a visszatérési érték)?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Ebben az esetben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bemenő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adat a két pont, melyet négy paraméterrel reprezentálunk. A visszatérési érték egy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valós szám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lesz, a távolság.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Most már írhatunk egy olyan függvény vázat, amely az eddigi megállapításainkat rögzíti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:</a:t>
            </a:r>
          </a:p>
        </p:txBody>
      </p:sp>
      <p:sp>
        <p:nvSpPr>
          <p:cNvPr id="10" name="Téglalap 9"/>
          <p:cNvSpPr/>
          <p:nvPr/>
        </p:nvSpPr>
        <p:spPr>
          <a:xfrm>
            <a:off x="838199" y="6094081"/>
            <a:ext cx="10842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Ez a változat nyilvánvalóan nem számolja még ki a távolságot, hiszen mindig nullával tér vissza. De </a:t>
            </a:r>
            <a:r>
              <a:rPr lang="hu-HU" dirty="0" err="1" smtClean="0">
                <a:latin typeface="NimbusRomNo9L-Regu"/>
              </a:rPr>
              <a:t>szintaktikailag</a:t>
            </a:r>
            <a:r>
              <a:rPr lang="hu-HU" dirty="0" smtClean="0">
                <a:latin typeface="NimbusRomNo9L-Regu"/>
              </a:rPr>
              <a:t> helyes </a:t>
            </a:r>
            <a:r>
              <a:rPr lang="hu-HU" dirty="0">
                <a:latin typeface="NimbusRomNo9L-Regu"/>
              </a:rPr>
              <a:t>és futtatható, tehát tesztelhetjük, </a:t>
            </a:r>
            <a:r>
              <a:rPr lang="hu-HU" dirty="0" smtClean="0">
                <a:latin typeface="NimbusRomNo9L-Regu"/>
              </a:rPr>
              <a:t>mielőtt </a:t>
            </a:r>
            <a:r>
              <a:rPr lang="hu-HU" dirty="0">
                <a:latin typeface="NimbusRomNo9L-Regu"/>
              </a:rPr>
              <a:t>bonyolítani kezdenénk.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1219200" y="455622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s-ES" b="1" dirty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es-ES" dirty="0">
                <a:solidFill>
                  <a:srgbClr val="05297D"/>
                </a:solidFill>
                <a:latin typeface="NimbusMonL-Regu"/>
              </a:rPr>
              <a:t>tavolsag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(x1, y1, x2, y2):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0.0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#teszt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28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77354"/>
            <a:ext cx="1103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egyre összetettebb programok készítéséhez az </a:t>
            </a:r>
            <a:r>
              <a:rPr lang="hu-HU" b="1" dirty="0">
                <a:latin typeface="NimbusRomNo9L-Medi"/>
              </a:rPr>
              <a:t>inkrementális</a:t>
            </a:r>
            <a:r>
              <a:rPr lang="hu-HU" dirty="0">
                <a:latin typeface="NimbusRomNo9L-Medi"/>
              </a:rPr>
              <a:t> fejlesztést </a:t>
            </a:r>
            <a:r>
              <a:rPr lang="hu-HU" dirty="0">
                <a:latin typeface="NimbusRomNo9L-Regu"/>
              </a:rPr>
              <a:t>javasoljuk. A módszer igyekszik a </a:t>
            </a:r>
            <a:r>
              <a:rPr lang="hu-HU" dirty="0" smtClean="0">
                <a:latin typeface="NimbusRomNo9L-Regu"/>
              </a:rPr>
              <a:t>hosszú hibakeresési </a:t>
            </a:r>
            <a:r>
              <a:rPr lang="hu-HU" dirty="0">
                <a:latin typeface="NimbusRomNo9L-Regu"/>
              </a:rPr>
              <a:t>fázisokat kiküszöbölni úgy, hogy a programhoz egyszerre mindig csak kevés új kódrészletet ad </a:t>
            </a:r>
            <a:r>
              <a:rPr lang="hu-HU" dirty="0" smtClean="0">
                <a:latin typeface="NimbusRomNo9L-Regu"/>
              </a:rPr>
              <a:t>hozzá, </a:t>
            </a:r>
            <a:r>
              <a:rPr lang="fr-FR" dirty="0" smtClean="0">
                <a:latin typeface="NimbusRomNo9L-Regu"/>
              </a:rPr>
              <a:t>így </a:t>
            </a:r>
            <a:r>
              <a:rPr lang="fr-FR" dirty="0">
                <a:latin typeface="NimbusRomNo9L-Regu"/>
              </a:rPr>
              <a:t>a tesztelés is kevés sort érint.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2466593"/>
            <a:ext cx="1103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Tegyük fel, hogy két pont közötti távolságot akarjuk megtudni. A pontok (x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), (x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) formában adottak. A</a:t>
            </a:r>
          </a:p>
          <a:p>
            <a:r>
              <a:rPr lang="hu-HU" dirty="0">
                <a:latin typeface="NimbusRomNo9L-Regu"/>
              </a:rPr>
              <a:t>Pitagorasz-tétel alapján a távolság: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15" y="676214"/>
            <a:ext cx="2910625" cy="41212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38200" y="3278833"/>
            <a:ext cx="1103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Azt tehát már megállapítottuk, hogy a függvény </a:t>
            </a:r>
            <a:r>
              <a:rPr lang="hu-HU" dirty="0" err="1">
                <a:latin typeface="NimbusRomNo9L-Regu"/>
              </a:rPr>
              <a:t>szintaktikailag</a:t>
            </a:r>
            <a:r>
              <a:rPr lang="hu-HU" dirty="0">
                <a:latin typeface="NimbusRomNo9L-Regu"/>
              </a:rPr>
              <a:t> helyes, kezdhetünk új sorokat adni hozzá. </a:t>
            </a:r>
            <a:r>
              <a:rPr lang="hu-HU" dirty="0" smtClean="0">
                <a:latin typeface="NimbusRomNo9L-Regu"/>
              </a:rPr>
              <a:t>Minden egyes </a:t>
            </a:r>
            <a:r>
              <a:rPr lang="hu-HU" dirty="0">
                <a:latin typeface="NimbusRomNo9L-Regu"/>
              </a:rPr>
              <a:t>változtatás után, újra futtatjuk majd a programot. Ha hiba lépne fel, akkor </a:t>
            </a:r>
            <a:r>
              <a:rPr lang="hu-HU" dirty="0" smtClean="0">
                <a:latin typeface="NimbusRomNo9L-Regu"/>
              </a:rPr>
              <a:t>egyértelmű </a:t>
            </a:r>
            <a:r>
              <a:rPr lang="hu-HU" dirty="0">
                <a:latin typeface="NimbusRomNo9L-Regu"/>
              </a:rPr>
              <a:t>hol van: az </a:t>
            </a:r>
            <a:r>
              <a:rPr lang="hu-HU" dirty="0" smtClean="0">
                <a:latin typeface="NimbusRomNo9L-Regu"/>
              </a:rPr>
              <a:t>utoljára hozzáadott </a:t>
            </a:r>
            <a:r>
              <a:rPr lang="hu-HU" dirty="0">
                <a:latin typeface="NimbusRomNo9L-Regu"/>
              </a:rPr>
              <a:t>sorokban.</a:t>
            </a:r>
          </a:p>
          <a:p>
            <a:r>
              <a:rPr lang="hu-HU" dirty="0">
                <a:latin typeface="NimbusRomNo9L-Regu"/>
              </a:rPr>
              <a:t>Logikailag a számítás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lépése az x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- x</a:t>
            </a:r>
            <a:r>
              <a:rPr lang="hu-HU" sz="800" b="0" i="0" u="none" strike="noStrike" baseline="0" dirty="0" smtClean="0">
                <a:latin typeface="NimbusRomNo9L-Regu"/>
              </a:rPr>
              <a:t>1 </a:t>
            </a:r>
            <a:r>
              <a:rPr lang="hu-HU" dirty="0">
                <a:latin typeface="NimbusRomNo9L-Regu"/>
              </a:rPr>
              <a:t>és az y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- y</a:t>
            </a:r>
            <a:r>
              <a:rPr lang="hu-HU" sz="800" b="0" i="0" u="none" strike="noStrike" baseline="0" dirty="0" smtClean="0">
                <a:latin typeface="NimbusRomNo9L-Regu"/>
              </a:rPr>
              <a:t>1 </a:t>
            </a:r>
            <a:r>
              <a:rPr lang="hu-HU" dirty="0">
                <a:latin typeface="NimbusRomNo9L-Regu"/>
              </a:rPr>
              <a:t>különbségek meghatározása. Az értékeket két </a:t>
            </a:r>
            <a:r>
              <a:rPr lang="hu-HU" dirty="0" smtClean="0">
                <a:latin typeface="NimbusRomNo9L-Regu"/>
              </a:rPr>
              <a:t>ideiglenes változóba </a:t>
            </a:r>
            <a:r>
              <a:rPr lang="hu-HU" dirty="0">
                <a:latin typeface="NimbusRomNo9L-Regu"/>
              </a:rPr>
              <a:t>(</a:t>
            </a:r>
            <a:r>
              <a:rPr lang="hu-HU" dirty="0">
                <a:latin typeface="NimbusMonL-Regu"/>
              </a:rPr>
              <a:t>dx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 err="1">
                <a:latin typeface="NimbusMonL-Regu"/>
              </a:rPr>
              <a:t>dy</a:t>
            </a:r>
            <a:r>
              <a:rPr lang="hu-HU" dirty="0">
                <a:latin typeface="NimbusRomNo9L-Regu"/>
              </a:rPr>
              <a:t>) mentjük.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4703564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s-ES" b="1" dirty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es-ES" dirty="0">
                <a:solidFill>
                  <a:srgbClr val="05297D"/>
                </a:solidFill>
                <a:latin typeface="NimbusMonL-Regu"/>
              </a:rPr>
              <a:t>tavolsag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(x1, y1, x2, y2):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dx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x2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dy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y2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0.0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#a függvény meghívása, és eredményének megjelenítése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98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77354"/>
            <a:ext cx="1103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egyre összetettebb programok készítéséhez az </a:t>
            </a:r>
            <a:r>
              <a:rPr lang="hu-HU" b="1" dirty="0">
                <a:latin typeface="NimbusRomNo9L-Medi"/>
              </a:rPr>
              <a:t>inkrementális</a:t>
            </a:r>
            <a:r>
              <a:rPr lang="hu-HU" dirty="0">
                <a:latin typeface="NimbusRomNo9L-Medi"/>
              </a:rPr>
              <a:t> fejlesztést </a:t>
            </a:r>
            <a:r>
              <a:rPr lang="hu-HU" dirty="0">
                <a:latin typeface="NimbusRomNo9L-Regu"/>
              </a:rPr>
              <a:t>javasoljuk. A módszer igyekszik a </a:t>
            </a:r>
            <a:r>
              <a:rPr lang="hu-HU" dirty="0" smtClean="0">
                <a:latin typeface="NimbusRomNo9L-Regu"/>
              </a:rPr>
              <a:t>hosszú hibakeresési </a:t>
            </a:r>
            <a:r>
              <a:rPr lang="hu-HU" dirty="0">
                <a:latin typeface="NimbusRomNo9L-Regu"/>
              </a:rPr>
              <a:t>fázisokat kiküszöbölni úgy, hogy a programhoz egyszerre mindig csak kevés új kódrészletet ad </a:t>
            </a:r>
            <a:r>
              <a:rPr lang="hu-HU" dirty="0" smtClean="0">
                <a:latin typeface="NimbusRomNo9L-Regu"/>
              </a:rPr>
              <a:t>hozzá, </a:t>
            </a:r>
            <a:r>
              <a:rPr lang="fr-FR" dirty="0" smtClean="0">
                <a:latin typeface="NimbusRomNo9L-Regu"/>
              </a:rPr>
              <a:t>így </a:t>
            </a:r>
            <a:r>
              <a:rPr lang="fr-FR" dirty="0">
                <a:latin typeface="NimbusRomNo9L-Regu"/>
              </a:rPr>
              <a:t>a tesztelés is kevés sort érint.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2466593"/>
            <a:ext cx="1103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Tegyük fel, hogy két pont közötti távolságot akarjuk megtudni. A pontok (x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), (x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) formában adottak. A</a:t>
            </a:r>
          </a:p>
          <a:p>
            <a:r>
              <a:rPr lang="hu-HU" dirty="0">
                <a:latin typeface="NimbusRomNo9L-Regu"/>
              </a:rPr>
              <a:t>Pitagorasz-tétel alapján a távolság: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15" y="676214"/>
            <a:ext cx="2910625" cy="412124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38200" y="3112924"/>
            <a:ext cx="10885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Ha a korábban már látott argumentumokkal hívjuk a függvényt, a </a:t>
            </a:r>
            <a:r>
              <a:rPr lang="hu-HU" dirty="0">
                <a:latin typeface="NimbusMonL-Regu"/>
              </a:rPr>
              <a:t>dx </a:t>
            </a:r>
            <a:r>
              <a:rPr lang="hu-HU" dirty="0">
                <a:latin typeface="NimbusRomNo9L-Regu"/>
              </a:rPr>
              <a:t>változó a 3-as, a </a:t>
            </a:r>
            <a:r>
              <a:rPr lang="hu-HU" dirty="0" err="1">
                <a:latin typeface="NimbusMonL-Regu"/>
              </a:rPr>
              <a:t>dy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változó a 4-es </a:t>
            </a:r>
            <a:r>
              <a:rPr lang="hu-HU" dirty="0" smtClean="0">
                <a:latin typeface="NimbusRomNo9L-Regu"/>
              </a:rPr>
              <a:t>értéket fogja </a:t>
            </a:r>
            <a:r>
              <a:rPr lang="hu-HU" dirty="0">
                <a:latin typeface="NimbusRomNo9L-Regu"/>
              </a:rPr>
              <a:t>tartalmazni, mire a vezérlés 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utasításra kerül. A </a:t>
            </a:r>
            <a:r>
              <a:rPr lang="hu-HU" dirty="0" err="1">
                <a:latin typeface="NimbusRomNo9L-Medi"/>
              </a:rPr>
              <a:t>PyCharmban</a:t>
            </a:r>
            <a:r>
              <a:rPr lang="hu-HU" dirty="0">
                <a:latin typeface="NimbusRomNo9L-Medi"/>
              </a:rPr>
              <a:t> </a:t>
            </a:r>
            <a:r>
              <a:rPr lang="hu-HU" dirty="0">
                <a:latin typeface="NimbusRomNo9L-Regu"/>
              </a:rPr>
              <a:t>könnyen </a:t>
            </a:r>
            <a:r>
              <a:rPr lang="hu-HU" dirty="0" smtClean="0">
                <a:latin typeface="NimbusRomNo9L-Regu"/>
              </a:rPr>
              <a:t>ellenőrizheted </a:t>
            </a:r>
            <a:r>
              <a:rPr lang="hu-HU" dirty="0">
                <a:latin typeface="NimbusRomNo9L-Regu"/>
              </a:rPr>
              <a:t>is, csak </a:t>
            </a:r>
            <a:r>
              <a:rPr lang="hu-HU" dirty="0" err="1" smtClean="0">
                <a:latin typeface="NimbusRomNo9L-Regu"/>
              </a:rPr>
              <a:t>tégy</a:t>
            </a:r>
            <a:r>
              <a:rPr lang="hu-HU" dirty="0" smtClean="0">
                <a:latin typeface="NimbusRomNo9L-Regu"/>
              </a:rPr>
              <a:t> egy </a:t>
            </a:r>
            <a:r>
              <a:rPr lang="hu-HU" dirty="0">
                <a:latin typeface="NimbusRomNo9L-Regu"/>
              </a:rPr>
              <a:t>töréspontot 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sorába, és </a:t>
            </a:r>
            <a:r>
              <a:rPr lang="hu-HU" dirty="0" err="1">
                <a:latin typeface="NimbusRomNo9L-Regu"/>
              </a:rPr>
              <a:t>indítsd</a:t>
            </a:r>
            <a:r>
              <a:rPr lang="hu-HU" dirty="0">
                <a:latin typeface="NimbusRomNo9L-Regu"/>
              </a:rPr>
              <a:t> el </a:t>
            </a:r>
            <a:r>
              <a:rPr lang="hu-HU" dirty="0" smtClean="0">
                <a:latin typeface="NimbusRomNo9L-Regu"/>
              </a:rPr>
              <a:t>nyomkövető </a:t>
            </a:r>
            <a:r>
              <a:rPr lang="hu-HU" dirty="0">
                <a:latin typeface="NimbusRomNo9L-Regu"/>
              </a:rPr>
              <a:t>módban (</a:t>
            </a:r>
            <a:r>
              <a:rPr lang="hu-HU" dirty="0" err="1">
                <a:latin typeface="NimbusRomNo9L-Regu"/>
              </a:rPr>
              <a:t>Debug</a:t>
            </a:r>
            <a:r>
              <a:rPr lang="hu-HU" dirty="0">
                <a:latin typeface="NimbusRomNo9L-Regu"/>
              </a:rPr>
              <a:t>) a programot. </a:t>
            </a:r>
            <a:r>
              <a:rPr lang="hu-HU" dirty="0" smtClean="0">
                <a:latin typeface="NimbusRomNo9L-Regu"/>
              </a:rPr>
              <a:t>Ellenőrizd</a:t>
            </a:r>
            <a:r>
              <a:rPr lang="hu-HU" dirty="0">
                <a:latin typeface="NimbusRomNo9L-Regu"/>
              </a:rPr>
              <a:t>, hogy </a:t>
            </a:r>
            <a:r>
              <a:rPr lang="hu-HU" dirty="0" smtClean="0">
                <a:latin typeface="NimbusRomNo9L-Regu"/>
              </a:rPr>
              <a:t>helyes paramétereket </a:t>
            </a:r>
            <a:r>
              <a:rPr lang="hu-HU" dirty="0">
                <a:latin typeface="NimbusRomNo9L-Regu"/>
              </a:rPr>
              <a:t>kap-e a függvény, és jók-e a számítások! Ha netán félresiklott valami, akkor is </a:t>
            </a:r>
            <a:r>
              <a:rPr lang="hu-HU" dirty="0" smtClean="0">
                <a:latin typeface="NimbusRomNo9L-Regu"/>
              </a:rPr>
              <a:t>elegendő </a:t>
            </a:r>
            <a:r>
              <a:rPr lang="hu-HU" dirty="0">
                <a:latin typeface="NimbusRomNo9L-Regu"/>
              </a:rPr>
              <a:t>néhány </a:t>
            </a:r>
            <a:r>
              <a:rPr lang="hu-HU" dirty="0" smtClean="0">
                <a:latin typeface="NimbusRomNo9L-Regu"/>
              </a:rPr>
              <a:t>sort átnézned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199" y="4644290"/>
            <a:ext cx="766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lépésben számoljuk ki </a:t>
            </a:r>
            <a:r>
              <a:rPr lang="hu-HU" dirty="0">
                <a:latin typeface="NimbusMonL-Regu"/>
              </a:rPr>
              <a:t>dx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 err="1">
                <a:latin typeface="NimbusMonL-Regu"/>
              </a:rPr>
              <a:t>dy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négyzetösszegét: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59970" y="506766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s-ES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es-ES" sz="1600" b="0" i="0" u="none" strike="noStrike" baseline="0" dirty="0" smtClean="0">
                <a:solidFill>
                  <a:srgbClr val="05297D"/>
                </a:solidFill>
                <a:latin typeface="NimbusMonL-Regu"/>
              </a:rPr>
              <a:t>tavolsag</a:t>
            </a:r>
            <a:r>
              <a:rPr lang="es-E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(x1, y1, x2, y2):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dx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x2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dy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y2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y1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negyzetosszeg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dx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dx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dy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dy</a:t>
            </a:r>
            <a:endParaRPr lang="hu-HU" sz="1600" b="0" i="0" u="none" strike="noStrike" baseline="0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215421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377354"/>
            <a:ext cx="1103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egyre összetettebb programok készítéséhez az </a:t>
            </a:r>
            <a:r>
              <a:rPr lang="hu-HU" b="1" dirty="0">
                <a:latin typeface="NimbusRomNo9L-Medi"/>
              </a:rPr>
              <a:t>inkrementális</a:t>
            </a:r>
            <a:r>
              <a:rPr lang="hu-HU" dirty="0">
                <a:latin typeface="NimbusRomNo9L-Medi"/>
              </a:rPr>
              <a:t> fejlesztést </a:t>
            </a:r>
            <a:r>
              <a:rPr lang="hu-HU" dirty="0">
                <a:latin typeface="NimbusRomNo9L-Regu"/>
              </a:rPr>
              <a:t>javasoljuk. A módszer igyekszik a </a:t>
            </a:r>
            <a:r>
              <a:rPr lang="hu-HU" dirty="0" smtClean="0">
                <a:latin typeface="NimbusRomNo9L-Regu"/>
              </a:rPr>
              <a:t>hosszú hibakeresési </a:t>
            </a:r>
            <a:r>
              <a:rPr lang="hu-HU" dirty="0">
                <a:latin typeface="NimbusRomNo9L-Regu"/>
              </a:rPr>
              <a:t>fázisokat kiküszöbölni úgy, hogy a programhoz egyszerre mindig csak kevés új kódrészletet ad </a:t>
            </a:r>
            <a:r>
              <a:rPr lang="hu-HU" dirty="0" smtClean="0">
                <a:latin typeface="NimbusRomNo9L-Regu"/>
              </a:rPr>
              <a:t>hozzá, </a:t>
            </a:r>
            <a:r>
              <a:rPr lang="fr-FR" dirty="0" smtClean="0">
                <a:latin typeface="NimbusRomNo9L-Regu"/>
              </a:rPr>
              <a:t>így </a:t>
            </a:r>
            <a:r>
              <a:rPr lang="fr-FR" dirty="0">
                <a:latin typeface="NimbusRomNo9L-Regu"/>
              </a:rPr>
              <a:t>a tesztelés is kevés sort érint.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2466593"/>
            <a:ext cx="1103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Tegyük fel, hogy két pont közötti távolságot akarjuk megtudni. A pontok (x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1</a:t>
            </a:r>
            <a:r>
              <a:rPr lang="hu-HU" dirty="0">
                <a:latin typeface="NimbusRomNo9L-Regu"/>
              </a:rPr>
              <a:t>), (x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, y</a:t>
            </a:r>
            <a:r>
              <a:rPr lang="hu-HU" sz="800" b="0" i="0" u="none" strike="noStrike" baseline="0" dirty="0" smtClean="0">
                <a:latin typeface="NimbusRomNo9L-Regu"/>
              </a:rPr>
              <a:t>2</a:t>
            </a:r>
            <a:r>
              <a:rPr lang="hu-HU" dirty="0">
                <a:latin typeface="NimbusRomNo9L-Regu"/>
              </a:rPr>
              <a:t>) formában adottak. A</a:t>
            </a:r>
          </a:p>
          <a:p>
            <a:r>
              <a:rPr lang="hu-HU" dirty="0">
                <a:latin typeface="NimbusRomNo9L-Regu"/>
              </a:rPr>
              <a:t>Pitagorasz-tétel alapján a távolság: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15" y="676214"/>
            <a:ext cx="2910625" cy="41212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38200" y="3112924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Végül határozzuk meg a gyököt a </a:t>
            </a:r>
            <a:r>
              <a:rPr lang="hu-HU" dirty="0" err="1">
                <a:latin typeface="NimbusMonL-Regu"/>
              </a:rPr>
              <a:t>negyzetosszeg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változó tört hatványra (</a:t>
            </a:r>
            <a:r>
              <a:rPr lang="hu-HU" dirty="0">
                <a:latin typeface="NimbusMonL-Regu"/>
              </a:rPr>
              <a:t>0.5</a:t>
            </a:r>
            <a:r>
              <a:rPr lang="hu-HU" dirty="0">
                <a:latin typeface="NimbusRomNo9L-Regu"/>
              </a:rPr>
              <a:t>) való emelésével, és adjuk </a:t>
            </a:r>
            <a:r>
              <a:rPr lang="hu-HU" dirty="0" smtClean="0">
                <a:latin typeface="NimbusRomNo9L-Regu"/>
              </a:rPr>
              <a:t>vissza az </a:t>
            </a:r>
            <a:r>
              <a:rPr lang="hu-HU" dirty="0">
                <a:latin typeface="NimbusRomNo9L-Regu"/>
              </a:rPr>
              <a:t>eredményt: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51115" y="3759255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s-ES" b="1" dirty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es-ES" dirty="0">
                <a:solidFill>
                  <a:srgbClr val="05297D"/>
                </a:solidFill>
                <a:latin typeface="NimbusMonL-Regu"/>
              </a:rPr>
              <a:t>tavolsag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(x1, y1, x2, y2):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dx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x2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dy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y2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negyzetosszeg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dx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dx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dy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dy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eredmeny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negyzetosszeg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**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0.5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eredmeny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#teszt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tavolsag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55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Programfejlesztés</a:t>
            </a:r>
          </a:p>
        </p:txBody>
      </p:sp>
      <p:sp>
        <p:nvSpPr>
          <p:cNvPr id="6" name="Téglalap 5"/>
          <p:cNvSpPr/>
          <p:nvPr/>
        </p:nvSpPr>
        <p:spPr>
          <a:xfrm>
            <a:off x="631370" y="1307022"/>
            <a:ext cx="112340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Minél jobban programozol már, annál nagyobb és nagyobb egységekkel érdemes próbálkoznod. Olyan ez, mint </a:t>
            </a:r>
            <a:r>
              <a:rPr lang="hu-HU" dirty="0" smtClean="0">
                <a:latin typeface="NimbusRomNo9L-Regu"/>
              </a:rPr>
              <a:t>amikor megtanultuk </a:t>
            </a:r>
            <a:r>
              <a:rPr lang="hu-HU" dirty="0">
                <a:latin typeface="NimbusRomNo9L-Regu"/>
              </a:rPr>
              <a:t>olvasni a </a:t>
            </a:r>
            <a:r>
              <a:rPr lang="hu-HU" dirty="0" smtClean="0">
                <a:latin typeface="NimbusRomNo9L-Regu"/>
              </a:rPr>
              <a:t>betűket</a:t>
            </a:r>
            <a:r>
              <a:rPr lang="hu-HU" dirty="0">
                <a:latin typeface="NimbusRomNo9L-Regu"/>
              </a:rPr>
              <a:t>, szótagokat, szavakat, kifejezéseket, mondatokat, bekezdéseket, stb., vagy ahogyan </a:t>
            </a:r>
            <a:r>
              <a:rPr lang="hu-HU" dirty="0" smtClean="0">
                <a:latin typeface="NimbusRomNo9L-Regu"/>
              </a:rPr>
              <a:t>a kottával </a:t>
            </a:r>
            <a:r>
              <a:rPr lang="hu-HU" dirty="0">
                <a:latin typeface="NimbusRomNo9L-Regu"/>
              </a:rPr>
              <a:t>ismerkedtünk, az egyes hangoktól az akkordokig, ütemig, frázisokig, és így tovább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Az alábbiakat a legfontosabb szem </a:t>
            </a:r>
            <a:r>
              <a:rPr lang="hu-HU" dirty="0" smtClean="0">
                <a:latin typeface="NimbusRomNo9L-Regu"/>
              </a:rPr>
              <a:t>előtt </a:t>
            </a:r>
            <a:r>
              <a:rPr lang="hu-HU" dirty="0">
                <a:latin typeface="NimbusRomNo9L-Regu"/>
              </a:rPr>
              <a:t>tartanod:</a:t>
            </a:r>
          </a:p>
          <a:p>
            <a:pPr marL="342900" indent="-342900">
              <a:buAutoNum type="arabicPeriod"/>
            </a:pPr>
            <a:r>
              <a:rPr lang="hu-HU" dirty="0" smtClean="0">
                <a:latin typeface="NimbusRomNo9L-Regu"/>
              </a:rPr>
              <a:t>Egy </a:t>
            </a:r>
            <a:r>
              <a:rPr lang="hu-HU" dirty="0" smtClean="0">
                <a:latin typeface="NimbusRomNo9L-Regu"/>
              </a:rPr>
              <a:t>működő </a:t>
            </a:r>
            <a:r>
              <a:rPr lang="hu-HU" dirty="0">
                <a:latin typeface="NimbusRomNo9L-Regu"/>
              </a:rPr>
              <a:t>program vázzal kezdj, és csak kis lépésekben </a:t>
            </a:r>
            <a:r>
              <a:rPr lang="hu-HU" dirty="0" err="1" smtClean="0">
                <a:latin typeface="NimbusRomNo9L-Regu"/>
              </a:rPr>
              <a:t>bővítsd</a:t>
            </a:r>
            <a:r>
              <a:rPr lang="hu-HU" dirty="0">
                <a:latin typeface="NimbusRomNo9L-Regu"/>
              </a:rPr>
              <a:t>. Ha bármely ponton hiba lépne fel, </a:t>
            </a:r>
            <a:r>
              <a:rPr lang="hu-HU" dirty="0" smtClean="0">
                <a:latin typeface="NimbusRomNo9L-Regu"/>
              </a:rPr>
              <a:t>pontosan </a:t>
            </a:r>
            <a:r>
              <a:rPr lang="pt-BR" dirty="0" smtClean="0">
                <a:latin typeface="NimbusRomNo9L-Regu"/>
              </a:rPr>
              <a:t>tudni </a:t>
            </a:r>
            <a:r>
              <a:rPr lang="pt-BR" dirty="0">
                <a:latin typeface="NimbusRomNo9L-Regu"/>
              </a:rPr>
              <a:t>fogod hol a gubanc</a:t>
            </a:r>
            <a:r>
              <a:rPr lang="pt-BR" dirty="0" smtClean="0">
                <a:latin typeface="NimbusRomNo9L-Regu"/>
              </a:rPr>
              <a:t>.</a:t>
            </a:r>
            <a:endParaRPr lang="hu-HU" dirty="0" smtClean="0">
              <a:latin typeface="NimbusRomNo9L-Regu"/>
            </a:endParaRPr>
          </a:p>
          <a:p>
            <a:endParaRPr lang="pt-BR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2. Használj ideiglenes változókat a </a:t>
            </a:r>
            <a:r>
              <a:rPr lang="hu-HU" dirty="0" smtClean="0">
                <a:latin typeface="NimbusRomNo9L-Regu"/>
              </a:rPr>
              <a:t>közbenső </a:t>
            </a:r>
            <a:r>
              <a:rPr lang="hu-HU" dirty="0">
                <a:latin typeface="NimbusRomNo9L-Regu"/>
              </a:rPr>
              <a:t>értékek tárolására, így könnyen </a:t>
            </a:r>
            <a:r>
              <a:rPr lang="hu-HU" dirty="0" smtClean="0">
                <a:latin typeface="NimbusRomNo9L-Regu"/>
              </a:rPr>
              <a:t>ellenőrizheted </a:t>
            </a:r>
            <a:r>
              <a:rPr lang="hu-HU" dirty="0">
                <a:latin typeface="NimbusRomNo9L-Regu"/>
              </a:rPr>
              <a:t>majd a számításokat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3. Ha végre </a:t>
            </a:r>
            <a:r>
              <a:rPr lang="hu-HU" dirty="0" smtClean="0">
                <a:latin typeface="NimbusRomNo9L-Regu"/>
              </a:rPr>
              <a:t>működik </a:t>
            </a:r>
            <a:r>
              <a:rPr lang="hu-HU" dirty="0">
                <a:latin typeface="NimbusRomNo9L-Regu"/>
              </a:rPr>
              <a:t>a program, </a:t>
            </a:r>
            <a:r>
              <a:rPr lang="hu-HU" dirty="0" smtClean="0">
                <a:latin typeface="NimbusRomNo9L-Regu"/>
              </a:rPr>
              <a:t>dőlj </a:t>
            </a:r>
            <a:r>
              <a:rPr lang="hu-HU" dirty="0">
                <a:latin typeface="NimbusRomNo9L-Regu"/>
              </a:rPr>
              <a:t>hátra, pihenj, és játszadozz egy kicsit a </a:t>
            </a:r>
            <a:r>
              <a:rPr lang="hu-HU" dirty="0" smtClean="0">
                <a:latin typeface="NimbusRomNo9L-Regu"/>
              </a:rPr>
              <a:t>különböző lehetőségekkel</a:t>
            </a:r>
            <a:r>
              <a:rPr lang="hu-HU" dirty="0">
                <a:latin typeface="NimbusRomNo9L-Regu"/>
              </a:rPr>
              <a:t>. (Egy </a:t>
            </a:r>
            <a:r>
              <a:rPr lang="hu-HU" dirty="0" smtClean="0">
                <a:latin typeface="NimbusRomNo9L-Regu"/>
              </a:rPr>
              <a:t>érdekes kutatás </a:t>
            </a:r>
            <a:r>
              <a:rPr lang="hu-HU" dirty="0">
                <a:latin typeface="NimbusRomNo9L-Regu"/>
              </a:rPr>
              <a:t>a „</a:t>
            </a:r>
            <a:r>
              <a:rPr lang="hu-HU" dirty="0" err="1">
                <a:latin typeface="NimbusRomNo9L-Regu"/>
              </a:rPr>
              <a:t>játékosságot</a:t>
            </a:r>
            <a:r>
              <a:rPr lang="hu-HU" dirty="0">
                <a:latin typeface="NimbusRomNo9L-Regu"/>
              </a:rPr>
              <a:t>” a hatékonyabb tanulással, az ismeretanyag jobb megértésével, nagyobb </a:t>
            </a:r>
            <a:r>
              <a:rPr lang="hu-HU" dirty="0" smtClean="0">
                <a:latin typeface="NimbusRomNo9L-Regu"/>
              </a:rPr>
              <a:t>élvezettel és </a:t>
            </a:r>
            <a:r>
              <a:rPr lang="hu-HU" dirty="0">
                <a:latin typeface="NimbusRomNo9L-Regu"/>
              </a:rPr>
              <a:t>a pozitívabb </a:t>
            </a:r>
            <a:r>
              <a:rPr lang="hu-HU" dirty="0" smtClean="0">
                <a:latin typeface="NimbusRomNo9L-Regu"/>
              </a:rPr>
              <a:t>jövőképpel </a:t>
            </a:r>
            <a:r>
              <a:rPr lang="hu-HU" dirty="0">
                <a:latin typeface="NimbusRomNo9L-Regu"/>
              </a:rPr>
              <a:t>hozta kapcsolatba, szóval szánj egy kis </a:t>
            </a:r>
            <a:r>
              <a:rPr lang="hu-HU" dirty="0" smtClean="0">
                <a:latin typeface="NimbusRomNo9L-Regu"/>
              </a:rPr>
              <a:t>időt </a:t>
            </a:r>
            <a:r>
              <a:rPr lang="hu-HU" dirty="0">
                <a:latin typeface="NimbusRomNo9L-Regu"/>
              </a:rPr>
              <a:t>a játszadozásra! ) Például </a:t>
            </a:r>
            <a:r>
              <a:rPr lang="hu-HU" dirty="0" smtClean="0">
                <a:latin typeface="NimbusRomNo9L-Regu"/>
              </a:rPr>
              <a:t>összevonhatsz egy-két </a:t>
            </a:r>
            <a:r>
              <a:rPr lang="hu-HU" dirty="0">
                <a:latin typeface="NimbusRomNo9L-Regu"/>
              </a:rPr>
              <a:t>utasítást egyetlen összetett kifejezésbe, átnevezhetsz változókat, vagy kipróbálhatod sikerül-e </a:t>
            </a:r>
            <a:r>
              <a:rPr lang="hu-HU" dirty="0" smtClean="0">
                <a:latin typeface="NimbusRomNo9L-Regu"/>
              </a:rPr>
              <a:t>lerövidíteni a </a:t>
            </a:r>
            <a:r>
              <a:rPr lang="hu-HU" dirty="0">
                <a:latin typeface="NimbusRomNo9L-Regu"/>
              </a:rPr>
              <a:t>függvényt. Jó irány lehet, ha azt </a:t>
            </a:r>
            <a:r>
              <a:rPr lang="hu-HU" dirty="0" err="1" smtClean="0">
                <a:latin typeface="NimbusRomNo9L-Regu"/>
              </a:rPr>
              <a:t>tűzöd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ki célul, hogy a programodat a </a:t>
            </a:r>
            <a:r>
              <a:rPr lang="hu-HU" dirty="0" smtClean="0">
                <a:latin typeface="NimbusRomNo9L-Regu"/>
              </a:rPr>
              <a:t>lehető </a:t>
            </a:r>
            <a:r>
              <a:rPr lang="hu-HU" dirty="0">
                <a:latin typeface="NimbusRomNo9L-Regu"/>
              </a:rPr>
              <a:t>legkönnyebben </a:t>
            </a:r>
            <a:r>
              <a:rPr lang="hu-HU" dirty="0" smtClean="0">
                <a:latin typeface="NimbusRomNo9L-Regu"/>
              </a:rPr>
              <a:t>megértsék mások </a:t>
            </a:r>
            <a:r>
              <a:rPr lang="hu-HU" dirty="0">
                <a:latin typeface="NimbusRomNo9L-Regu"/>
              </a:rPr>
              <a:t>is.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86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4244</Words>
  <Application>Microsoft Office PowerPoint</Application>
  <PresentationFormat>Szélesvásznú</PresentationFormat>
  <Paragraphs>359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Office-téma</vt:lpstr>
      <vt:lpstr>Produktív függvények</vt:lpstr>
      <vt:lpstr>Visszatérési érték</vt:lpstr>
      <vt:lpstr>Visszatérési érték</vt:lpstr>
      <vt:lpstr>Visszatérési érték</vt:lpstr>
      <vt:lpstr>Programfejlesztés</vt:lpstr>
      <vt:lpstr>Programfejlesztés</vt:lpstr>
      <vt:lpstr>Programfejlesztés</vt:lpstr>
      <vt:lpstr>Programfejlesztés</vt:lpstr>
      <vt:lpstr>Programfejlesztés</vt:lpstr>
      <vt:lpstr>Programfejlesztés</vt:lpstr>
      <vt:lpstr>Programfejlesztés</vt:lpstr>
      <vt:lpstr>A változók frissítése </vt:lpstr>
      <vt:lpstr>Iteráció</vt:lpstr>
      <vt:lpstr>Iteráció</vt:lpstr>
      <vt:lpstr>Iteráció</vt:lpstr>
      <vt:lpstr>Iteráció</vt:lpstr>
      <vt:lpstr>Iteráció</vt:lpstr>
      <vt:lpstr>Iteráció</vt:lpstr>
      <vt:lpstr>Rövidített értékadás</vt:lpstr>
      <vt:lpstr>Súgó és meta-jelölés</vt:lpstr>
      <vt:lpstr>Táblázatok</vt:lpstr>
      <vt:lpstr>A break utasítás</vt:lpstr>
      <vt:lpstr>Más típusú ciklusok</vt:lpstr>
      <vt:lpstr>PowerPoint-bemutató</vt:lpstr>
      <vt:lpstr>A continue utasítás</vt:lpstr>
      <vt:lpstr>Értékpár</vt:lpstr>
      <vt:lpstr>Beágyazott ciklus beágyazott adatokhoz</vt:lpstr>
      <vt:lpstr>Feladatok</vt:lpstr>
      <vt:lpstr>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Produktív függvények</dc:title>
  <dc:creator>istvan.vegh84@gmail.com</dc:creator>
  <cp:lastModifiedBy>istvan.vegh84@gmail.com</cp:lastModifiedBy>
  <cp:revision>16</cp:revision>
  <dcterms:created xsi:type="dcterms:W3CDTF">2022-11-09T12:31:26Z</dcterms:created>
  <dcterms:modified xsi:type="dcterms:W3CDTF">2022-11-09T15:00:44Z</dcterms:modified>
</cp:coreProperties>
</file>