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C17B-B069-44F3-AC4F-BAD665799C38}" type="datetimeFigureOut">
              <a:rPr lang="hu-HU" smtClean="0"/>
              <a:t>2022. 11. 21.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77DB-7AA1-4C5B-9FD5-3F6A147274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364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C17B-B069-44F3-AC4F-BAD665799C38}" type="datetimeFigureOut">
              <a:rPr lang="hu-HU" smtClean="0"/>
              <a:t>2022. 11. 21.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77DB-7AA1-4C5B-9FD5-3F6A147274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330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C17B-B069-44F3-AC4F-BAD665799C38}" type="datetimeFigureOut">
              <a:rPr lang="hu-HU" smtClean="0"/>
              <a:t>2022. 11. 21.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77DB-7AA1-4C5B-9FD5-3F6A147274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07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C17B-B069-44F3-AC4F-BAD665799C38}" type="datetimeFigureOut">
              <a:rPr lang="hu-HU" smtClean="0"/>
              <a:t>2022. 11. 21.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77DB-7AA1-4C5B-9FD5-3F6A147274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316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C17B-B069-44F3-AC4F-BAD665799C38}" type="datetimeFigureOut">
              <a:rPr lang="hu-HU" smtClean="0"/>
              <a:t>2022. 11. 21.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77DB-7AA1-4C5B-9FD5-3F6A147274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233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C17B-B069-44F3-AC4F-BAD665799C38}" type="datetimeFigureOut">
              <a:rPr lang="hu-HU" smtClean="0"/>
              <a:t>2022. 11. 21.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77DB-7AA1-4C5B-9FD5-3F6A147274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359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C17B-B069-44F3-AC4F-BAD665799C38}" type="datetimeFigureOut">
              <a:rPr lang="hu-HU" smtClean="0"/>
              <a:t>2022. 11. 21.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77DB-7AA1-4C5B-9FD5-3F6A147274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469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C17B-B069-44F3-AC4F-BAD665799C38}" type="datetimeFigureOut">
              <a:rPr lang="hu-HU" smtClean="0"/>
              <a:t>2022. 11. 21.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77DB-7AA1-4C5B-9FD5-3F6A147274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32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C17B-B069-44F3-AC4F-BAD665799C38}" type="datetimeFigureOut">
              <a:rPr lang="hu-HU" smtClean="0"/>
              <a:t>2022. 11. 21.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77DB-7AA1-4C5B-9FD5-3F6A147274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739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C17B-B069-44F3-AC4F-BAD665799C38}" type="datetimeFigureOut">
              <a:rPr lang="hu-HU" smtClean="0"/>
              <a:t>2022. 11. 21.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77DB-7AA1-4C5B-9FD5-3F6A147274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792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C17B-B069-44F3-AC4F-BAD665799C38}" type="datetimeFigureOut">
              <a:rPr lang="hu-HU" smtClean="0"/>
              <a:t>2022. 11. 21.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77DB-7AA1-4C5B-9FD5-3F6A147274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540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C17B-B069-44F3-AC4F-BAD665799C38}" type="datetimeFigureOut">
              <a:rPr lang="hu-HU" smtClean="0"/>
              <a:t>2022. 11. 21.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77DB-7AA1-4C5B-9FD5-3F6A147274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058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Python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6. rész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245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Eseményvezérelt</a:t>
            </a:r>
            <a:r>
              <a:rPr lang="hu-HU" dirty="0"/>
              <a:t> programozás</a:t>
            </a:r>
          </a:p>
        </p:txBody>
      </p:sp>
      <p:sp>
        <p:nvSpPr>
          <p:cNvPr id="4" name="Téglalap 3"/>
          <p:cNvSpPr/>
          <p:nvPr/>
        </p:nvSpPr>
        <p:spPr>
          <a:xfrm>
            <a:off x="509239" y="1360636"/>
            <a:ext cx="1117352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Néhány megjegyzés a programhoz:</a:t>
            </a:r>
          </a:p>
          <a:p>
            <a:r>
              <a:rPr lang="hu-HU" dirty="0">
                <a:latin typeface="NimbusRomNo9L-Regu"/>
              </a:rPr>
              <a:t>• Az ablak </a:t>
            </a:r>
            <a:r>
              <a:rPr lang="hu-HU" dirty="0" err="1">
                <a:latin typeface="NimbusMonL-Regu"/>
              </a:rPr>
              <a:t>listen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metódusának meghívása </a:t>
            </a:r>
            <a:r>
              <a:rPr lang="hu-HU" dirty="0" smtClean="0">
                <a:latin typeface="NimbusRomNo9L-Regu"/>
              </a:rPr>
              <a:t>szükséges </a:t>
            </a:r>
            <a:r>
              <a:rPr lang="hu-HU" dirty="0">
                <a:latin typeface="NimbusRomNo9L-Regu"/>
              </a:rPr>
              <a:t>ahhoz, hogy a program észlelje a </a:t>
            </a:r>
            <a:r>
              <a:rPr lang="hu-HU" dirty="0" smtClean="0">
                <a:latin typeface="NimbusRomNo9L-Regu"/>
              </a:rPr>
              <a:t>billentyűk leütését.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• Az </a:t>
            </a:r>
            <a:r>
              <a:rPr lang="hu-HU" dirty="0" smtClean="0">
                <a:latin typeface="NimbusRomNo9L-Regu"/>
              </a:rPr>
              <a:t>eseménykezelőknek </a:t>
            </a:r>
            <a:r>
              <a:rPr lang="hu-HU" dirty="0">
                <a:latin typeface="NimbusRomNo9L-Regu"/>
              </a:rPr>
              <a:t>ezúttal az </a:t>
            </a:r>
            <a:r>
              <a:rPr lang="hu-HU" dirty="0">
                <a:latin typeface="NimbusMonL-Regu"/>
              </a:rPr>
              <a:t>ek1</a:t>
            </a:r>
            <a:r>
              <a:rPr lang="hu-HU" dirty="0">
                <a:latin typeface="NimbusRomNo9L-Regu"/>
              </a:rPr>
              <a:t>, </a:t>
            </a:r>
            <a:r>
              <a:rPr lang="hu-HU" dirty="0">
                <a:latin typeface="NimbusMonL-Regu"/>
              </a:rPr>
              <a:t>ek2</a:t>
            </a:r>
            <a:r>
              <a:rPr lang="hu-HU" dirty="0">
                <a:latin typeface="NimbusRomNo9L-Regu"/>
              </a:rPr>
              <a:t>, stb. nevet adtuk, de választhatnánk jobb neveket is. Az </a:t>
            </a:r>
            <a:r>
              <a:rPr lang="hu-HU" dirty="0" smtClean="0">
                <a:latin typeface="NimbusRomNo9L-Regu"/>
              </a:rPr>
              <a:t>eseménykezelő </a:t>
            </a:r>
            <a:r>
              <a:rPr lang="hu-HU" dirty="0">
                <a:latin typeface="NimbusRomNo9L-Regu"/>
              </a:rPr>
              <a:t>függvények </a:t>
            </a:r>
            <a:r>
              <a:rPr lang="hu-HU" dirty="0" smtClean="0">
                <a:latin typeface="NimbusRomNo9L-Regu"/>
              </a:rPr>
              <a:t>tetszőleges </a:t>
            </a:r>
            <a:r>
              <a:rPr lang="hu-HU" dirty="0">
                <a:latin typeface="NimbusRomNo9L-Regu"/>
              </a:rPr>
              <a:t>komplexitásúak lehetnek, hívhatnak más függvényeket is, stb</a:t>
            </a:r>
            <a:r>
              <a:rPr lang="hu-HU" dirty="0" smtClean="0">
                <a:latin typeface="NimbusRomNo9L-Regu"/>
              </a:rPr>
              <a:t>.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• A </a:t>
            </a:r>
            <a:r>
              <a:rPr lang="hu-HU" dirty="0">
                <a:latin typeface="NimbusMonL-Regu"/>
              </a:rPr>
              <a:t>q </a:t>
            </a:r>
            <a:r>
              <a:rPr lang="hu-HU" dirty="0" smtClean="0">
                <a:latin typeface="NimbusRomNo9L-Regu"/>
              </a:rPr>
              <a:t>billentyű </a:t>
            </a:r>
            <a:r>
              <a:rPr lang="hu-HU" dirty="0">
                <a:latin typeface="NimbusRomNo9L-Regu"/>
              </a:rPr>
              <a:t>lenyomása az </a:t>
            </a:r>
            <a:r>
              <a:rPr lang="hu-HU" dirty="0">
                <a:latin typeface="NimbusMonL-Regu"/>
              </a:rPr>
              <a:t>ek4 </a:t>
            </a:r>
            <a:r>
              <a:rPr lang="hu-HU" dirty="0">
                <a:latin typeface="NimbusRomNo9L-Regu"/>
              </a:rPr>
              <a:t>függvényt hívja meg (mert </a:t>
            </a:r>
            <a:r>
              <a:rPr lang="hu-HU" dirty="0" smtClean="0">
                <a:latin typeface="NimbusRomNo9L-Regu"/>
              </a:rPr>
              <a:t>egymáshoz </a:t>
            </a:r>
            <a:r>
              <a:rPr lang="hu-HU" dirty="0">
                <a:latin typeface="NimbusRomNo9L-Regu"/>
              </a:rPr>
              <a:t>rendeltük a </a:t>
            </a:r>
            <a:r>
              <a:rPr lang="hu-HU" dirty="0">
                <a:latin typeface="NimbusMonL-Regu"/>
              </a:rPr>
              <a:t>q </a:t>
            </a:r>
            <a:r>
              <a:rPr lang="hu-HU" dirty="0" smtClean="0">
                <a:latin typeface="NimbusRomNo9L-Regu"/>
              </a:rPr>
              <a:t>billenty</a:t>
            </a:r>
            <a:r>
              <a:rPr lang="hu-HU" dirty="0">
                <a:latin typeface="NimbusRomNo9L-Regu"/>
              </a:rPr>
              <a:t>ű</a:t>
            </a:r>
            <a:r>
              <a:rPr lang="hu-HU" dirty="0" smtClean="0">
                <a:latin typeface="NimbusRomNo9L-Regu"/>
              </a:rPr>
              <a:t>t és </a:t>
            </a:r>
            <a:r>
              <a:rPr lang="hu-HU" dirty="0">
                <a:latin typeface="NimbusRomNo9L-Regu"/>
              </a:rPr>
              <a:t>az </a:t>
            </a:r>
            <a:r>
              <a:rPr lang="hu-HU" dirty="0">
                <a:latin typeface="NimbusMonL-Regu"/>
              </a:rPr>
              <a:t>ek4 </a:t>
            </a:r>
            <a:r>
              <a:rPr lang="hu-HU" dirty="0">
                <a:latin typeface="NimbusRomNo9L-Regu"/>
              </a:rPr>
              <a:t>függvényt). A </a:t>
            </a:r>
            <a:r>
              <a:rPr lang="hu-HU" dirty="0">
                <a:latin typeface="NimbusMonL-Regu"/>
              </a:rPr>
              <a:t>ek4 </a:t>
            </a:r>
            <a:r>
              <a:rPr lang="hu-HU" dirty="0">
                <a:latin typeface="NimbusRomNo9L-Regu"/>
              </a:rPr>
              <a:t>függvény végrehajtása alatt az ablak </a:t>
            </a:r>
            <a:r>
              <a:rPr lang="hu-HU" dirty="0" err="1">
                <a:latin typeface="NimbusMonL-Regu"/>
              </a:rPr>
              <a:t>bye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metódusa </a:t>
            </a:r>
            <a:r>
              <a:rPr lang="hu-HU" dirty="0" smtClean="0">
                <a:latin typeface="NimbusRomNo9L-Regu"/>
              </a:rPr>
              <a:t>bezárja </a:t>
            </a:r>
            <a:r>
              <a:rPr lang="hu-HU" dirty="0">
                <a:latin typeface="NimbusRomNo9L-Regu"/>
              </a:rPr>
              <a:t>a </a:t>
            </a:r>
            <a:r>
              <a:rPr lang="hu-HU" dirty="0" smtClean="0">
                <a:latin typeface="NimbusRomNo9L-Regu"/>
              </a:rPr>
              <a:t>teknőc ablakot</a:t>
            </a:r>
            <a:r>
              <a:rPr lang="hu-HU" dirty="0">
                <a:latin typeface="NimbusRomNo9L-Regu"/>
              </a:rPr>
              <a:t>, és befejezteti a </a:t>
            </a:r>
            <a:r>
              <a:rPr lang="hu-HU" dirty="0" err="1">
                <a:latin typeface="NimbusMonL-Regu"/>
              </a:rPr>
              <a:t>mainloop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metódus hívása által indított folyamatokat. A </a:t>
            </a:r>
            <a:r>
              <a:rPr lang="hu-HU" dirty="0" err="1" smtClean="0">
                <a:latin typeface="NimbusRomNo9L-Regu"/>
              </a:rPr>
              <a:t>mainloop</a:t>
            </a:r>
            <a:r>
              <a:rPr lang="hu-HU" dirty="0" smtClean="0">
                <a:latin typeface="NimbusRomNo9L-Regu"/>
              </a:rPr>
              <a:t> hívása után </a:t>
            </a:r>
            <a:r>
              <a:rPr lang="hu-HU" dirty="0">
                <a:latin typeface="NimbusRomNo9L-Regu"/>
              </a:rPr>
              <a:t>már nem </a:t>
            </a:r>
            <a:r>
              <a:rPr lang="hu-HU" dirty="0" smtClean="0">
                <a:latin typeface="NimbusRomNo9L-Regu"/>
              </a:rPr>
              <a:t>áll utasítás</a:t>
            </a:r>
            <a:r>
              <a:rPr lang="hu-HU" dirty="0">
                <a:latin typeface="NimbusRomNo9L-Regu"/>
              </a:rPr>
              <a:t>, tehát a program mindennel elkészült, befejezi </a:t>
            </a:r>
            <a:r>
              <a:rPr lang="hu-HU" dirty="0" smtClean="0">
                <a:latin typeface="NimbusRomNo9L-Regu"/>
              </a:rPr>
              <a:t>működését.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• Egy </a:t>
            </a:r>
            <a:r>
              <a:rPr lang="hu-HU" dirty="0" smtClean="0">
                <a:latin typeface="NimbusRomNo9L-Regu"/>
              </a:rPr>
              <a:t>billentyűre </a:t>
            </a:r>
            <a:r>
              <a:rPr lang="hu-HU" dirty="0">
                <a:latin typeface="NimbusRomNo9L-Regu"/>
              </a:rPr>
              <a:t>vagy a hozzá tartozó karakterrel </a:t>
            </a:r>
            <a:r>
              <a:rPr lang="hu-HU" dirty="0" smtClean="0">
                <a:latin typeface="NimbusRomNo9L-Regu"/>
              </a:rPr>
              <a:t>vagy </a:t>
            </a:r>
            <a:r>
              <a:rPr lang="hu-HU" dirty="0">
                <a:latin typeface="NimbusRomNo9L-Regu"/>
              </a:rPr>
              <a:t>szimbolikus névvel hivatkozhatunk</a:t>
            </a:r>
            <a:r>
              <a:rPr lang="hu-HU" dirty="0" smtClean="0">
                <a:latin typeface="NimbusRomNo9L-Regu"/>
              </a:rPr>
              <a:t>.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• Néhány szimbolikus név, amit kipróbálhatsz: </a:t>
            </a:r>
            <a:r>
              <a:rPr lang="hu-HU" dirty="0" err="1">
                <a:latin typeface="NimbusRomNo9L-Regu"/>
              </a:rPr>
              <a:t>Cancel</a:t>
            </a:r>
            <a:r>
              <a:rPr lang="hu-HU" dirty="0">
                <a:latin typeface="NimbusRomNo9L-Regu"/>
              </a:rPr>
              <a:t> (a </a:t>
            </a:r>
            <a:r>
              <a:rPr lang="hu-HU" dirty="0" err="1">
                <a:latin typeface="NimbusRomNo9L-Regu"/>
              </a:rPr>
              <a:t>Break</a:t>
            </a:r>
            <a:r>
              <a:rPr lang="hu-HU" dirty="0">
                <a:latin typeface="NimbusRomNo9L-Regu"/>
              </a:rPr>
              <a:t> </a:t>
            </a:r>
            <a:r>
              <a:rPr lang="hu-HU" dirty="0" smtClean="0">
                <a:latin typeface="NimbusRomNo9L-Regu"/>
              </a:rPr>
              <a:t>billentyű), </a:t>
            </a:r>
            <a:r>
              <a:rPr lang="hu-HU" dirty="0" err="1">
                <a:latin typeface="NimbusRomNo9L-Regu"/>
              </a:rPr>
              <a:t>BackSpace</a:t>
            </a:r>
            <a:r>
              <a:rPr lang="hu-HU" dirty="0">
                <a:latin typeface="NimbusRomNo9L-Regu"/>
              </a:rPr>
              <a:t>, Tab, </a:t>
            </a:r>
            <a:r>
              <a:rPr lang="hu-HU" dirty="0" err="1">
                <a:latin typeface="NimbusRomNo9L-Regu"/>
              </a:rPr>
              <a:t>Return</a:t>
            </a:r>
            <a:r>
              <a:rPr lang="hu-HU" dirty="0">
                <a:latin typeface="NimbusRomNo9L-Regu"/>
              </a:rPr>
              <a:t> (az Enter</a:t>
            </a:r>
          </a:p>
          <a:p>
            <a:r>
              <a:rPr lang="hu-HU" dirty="0" smtClean="0">
                <a:latin typeface="NimbusRomNo9L-Regu"/>
              </a:rPr>
              <a:t>billentyű), </a:t>
            </a:r>
            <a:r>
              <a:rPr lang="hu-HU" dirty="0" err="1">
                <a:latin typeface="NimbusRomNo9L-Regu"/>
              </a:rPr>
              <a:t>Shift_L</a:t>
            </a:r>
            <a:r>
              <a:rPr lang="hu-HU" dirty="0">
                <a:latin typeface="NimbusRomNo9L-Regu"/>
              </a:rPr>
              <a:t> (bármelyik Shift </a:t>
            </a:r>
            <a:r>
              <a:rPr lang="hu-HU" dirty="0" smtClean="0">
                <a:latin typeface="NimbusRomNo9L-Regu"/>
              </a:rPr>
              <a:t>billentyű), </a:t>
            </a:r>
            <a:r>
              <a:rPr lang="hu-HU" dirty="0" err="1">
                <a:latin typeface="NimbusRomNo9L-Regu"/>
              </a:rPr>
              <a:t>Control_L</a:t>
            </a:r>
            <a:r>
              <a:rPr lang="hu-HU" dirty="0">
                <a:latin typeface="NimbusRomNo9L-Regu"/>
              </a:rPr>
              <a:t> (bármelyik </a:t>
            </a:r>
            <a:r>
              <a:rPr lang="hu-HU" dirty="0" err="1">
                <a:latin typeface="NimbusRomNo9L-Regu"/>
              </a:rPr>
              <a:t>Control</a:t>
            </a:r>
            <a:r>
              <a:rPr lang="hu-HU" dirty="0">
                <a:latin typeface="NimbusRomNo9L-Regu"/>
              </a:rPr>
              <a:t> </a:t>
            </a:r>
            <a:r>
              <a:rPr lang="hu-HU" dirty="0" smtClean="0">
                <a:latin typeface="NimbusRomNo9L-Regu"/>
              </a:rPr>
              <a:t>billentyű), </a:t>
            </a:r>
            <a:r>
              <a:rPr lang="hu-HU" dirty="0" err="1">
                <a:latin typeface="NimbusRomNo9L-Regu"/>
              </a:rPr>
              <a:t>Alt_L</a:t>
            </a:r>
            <a:r>
              <a:rPr lang="hu-HU" dirty="0">
                <a:latin typeface="NimbusRomNo9L-Regu"/>
              </a:rPr>
              <a:t> (bármelyik Alt</a:t>
            </a:r>
          </a:p>
          <a:p>
            <a:r>
              <a:rPr lang="en-US" dirty="0" err="1" smtClean="0">
                <a:latin typeface="NimbusRomNo9L-Regu"/>
              </a:rPr>
              <a:t>billenty</a:t>
            </a:r>
            <a:r>
              <a:rPr lang="hu-HU" dirty="0" smtClean="0">
                <a:latin typeface="NimbusRomNo9L-Regu"/>
              </a:rPr>
              <a:t>ű</a:t>
            </a:r>
            <a:r>
              <a:rPr lang="en-US" dirty="0" smtClean="0">
                <a:latin typeface="NimbusRomNo9L-Regu"/>
              </a:rPr>
              <a:t>), </a:t>
            </a:r>
            <a:r>
              <a:rPr lang="en-US" dirty="0">
                <a:latin typeface="NimbusRomNo9L-Regu"/>
              </a:rPr>
              <a:t>Pause, </a:t>
            </a:r>
            <a:r>
              <a:rPr lang="en-US" dirty="0" err="1">
                <a:latin typeface="NimbusRomNo9L-Regu"/>
              </a:rPr>
              <a:t>Caps_Lock</a:t>
            </a:r>
            <a:r>
              <a:rPr lang="en-US" dirty="0">
                <a:latin typeface="NimbusRomNo9L-Regu"/>
              </a:rPr>
              <a:t>, Escape, Prior (Page Up), Next (Page Down), End, Home, Left, Up, Right, </a:t>
            </a:r>
            <a:r>
              <a:rPr lang="en-US" dirty="0" smtClean="0">
                <a:latin typeface="NimbusRomNo9L-Regu"/>
              </a:rPr>
              <a:t>Down,</a:t>
            </a:r>
            <a:r>
              <a:rPr lang="hu-HU" dirty="0" smtClean="0">
                <a:latin typeface="NimbusRomNo9L-Regu"/>
              </a:rPr>
              <a:t> Print</a:t>
            </a:r>
            <a:r>
              <a:rPr lang="hu-HU" dirty="0">
                <a:latin typeface="NimbusRomNo9L-Regu"/>
              </a:rPr>
              <a:t>, </a:t>
            </a:r>
            <a:r>
              <a:rPr lang="hu-HU" dirty="0" err="1">
                <a:latin typeface="NimbusRomNo9L-Regu"/>
              </a:rPr>
              <a:t>Insert</a:t>
            </a:r>
            <a:r>
              <a:rPr lang="hu-HU" dirty="0">
                <a:latin typeface="NimbusRomNo9L-Regu"/>
              </a:rPr>
              <a:t>, </a:t>
            </a:r>
            <a:r>
              <a:rPr lang="hu-HU" dirty="0" err="1">
                <a:latin typeface="NimbusRomNo9L-Regu"/>
              </a:rPr>
              <a:t>Delete</a:t>
            </a:r>
            <a:r>
              <a:rPr lang="hu-HU" dirty="0">
                <a:latin typeface="NimbusRomNo9L-Regu"/>
              </a:rPr>
              <a:t>, F1, F2, F3, F4, F5, F6, F7, F8, F9, F10, F11, F12, </a:t>
            </a:r>
            <a:r>
              <a:rPr lang="hu-HU" dirty="0" err="1">
                <a:latin typeface="NimbusRomNo9L-Regu"/>
              </a:rPr>
              <a:t>Num_Lock</a:t>
            </a:r>
            <a:r>
              <a:rPr lang="hu-HU" dirty="0">
                <a:latin typeface="NimbusRomNo9L-Regu"/>
              </a:rPr>
              <a:t> és </a:t>
            </a:r>
            <a:r>
              <a:rPr lang="hu-HU" dirty="0" err="1">
                <a:latin typeface="NimbusRomNo9L-Regu"/>
              </a:rPr>
              <a:t>Scroll_Lock</a:t>
            </a:r>
            <a:r>
              <a:rPr lang="hu-HU" dirty="0">
                <a:latin typeface="NimbusRomNo9L-Regu"/>
              </a:rPr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8396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Eseményvezérelt</a:t>
            </a:r>
            <a:r>
              <a:rPr lang="hu-HU" dirty="0"/>
              <a:t> programozás</a:t>
            </a:r>
          </a:p>
        </p:txBody>
      </p:sp>
      <p:sp>
        <p:nvSpPr>
          <p:cNvPr id="3" name="Téglalap 2"/>
          <p:cNvSpPr/>
          <p:nvPr/>
        </p:nvSpPr>
        <p:spPr>
          <a:xfrm>
            <a:off x="8483411" y="947183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Egér események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199" y="1463702"/>
            <a:ext cx="107479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Az egér események egy kicsit eltérnek a </a:t>
            </a:r>
            <a:r>
              <a:rPr lang="hu-HU" dirty="0" smtClean="0">
                <a:latin typeface="NimbusRomNo9L-Regu"/>
              </a:rPr>
              <a:t>billentyűzet eseményektől</a:t>
            </a:r>
            <a:r>
              <a:rPr lang="hu-HU" dirty="0">
                <a:latin typeface="NimbusRomNo9L-Regu"/>
              </a:rPr>
              <a:t>. Az </a:t>
            </a:r>
            <a:r>
              <a:rPr lang="hu-HU" dirty="0" smtClean="0">
                <a:latin typeface="NimbusRomNo9L-Regu"/>
              </a:rPr>
              <a:t>eseménykezelőnek </a:t>
            </a:r>
            <a:r>
              <a:rPr lang="hu-HU" dirty="0">
                <a:latin typeface="NimbusRomNo9L-Regu"/>
              </a:rPr>
              <a:t>két paraméterre van </a:t>
            </a:r>
            <a:r>
              <a:rPr lang="hu-HU" dirty="0" smtClean="0">
                <a:latin typeface="NimbusRomNo9L-Regu"/>
              </a:rPr>
              <a:t>szüksége az </a:t>
            </a:r>
            <a:r>
              <a:rPr lang="hu-HU" dirty="0">
                <a:latin typeface="NimbusRomNo9L-Regu"/>
              </a:rPr>
              <a:t>x és y koordináták fogadásához. A koordináták adják meg, hogy hol volt az egér az esemény bekövetkeztekor.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838198" y="2387032"/>
            <a:ext cx="984467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import </a:t>
            </a:r>
            <a:r>
              <a:rPr lang="hu-HU" b="1" dirty="0" err="1">
                <a:solidFill>
                  <a:srgbClr val="0D85B6"/>
                </a:solidFill>
                <a:latin typeface="NimbusMonL-Bold"/>
              </a:rPr>
              <a:t>turtle</a:t>
            </a:r>
            <a:endParaRPr lang="hu-HU" b="1" dirty="0">
              <a:solidFill>
                <a:srgbClr val="0D85B6"/>
              </a:solidFill>
              <a:latin typeface="NimbusMonL-Bold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setup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400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500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ablak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Screen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ablak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title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"Ablakon belüli kattintások kezelése"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ablak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bgcolor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>
                <a:solidFill>
                  <a:srgbClr val="4071A1"/>
                </a:solidFill>
                <a:latin typeface="NimbusMonL-Regu"/>
              </a:rPr>
              <a:t>lightgreen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8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Eszti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9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color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>
                <a:solidFill>
                  <a:srgbClr val="4071A1"/>
                </a:solidFill>
                <a:latin typeface="NimbusMonL-Regu"/>
              </a:rPr>
              <a:t>purple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10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pensize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3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11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shape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>
                <a:solidFill>
                  <a:srgbClr val="4071A1"/>
                </a:solidFill>
                <a:latin typeface="NimbusMonL-Regu"/>
              </a:rPr>
              <a:t>circle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12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13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5297D"/>
                </a:solidFill>
                <a:latin typeface="NimbusMonL-Regu"/>
              </a:rPr>
              <a:t>ek1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(x, y):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14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goto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(x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y)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15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16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ablak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onclick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(ek1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</a:t>
            </a:r>
            <a:r>
              <a:rPr lang="hu-HU" dirty="0" err="1">
                <a:solidFill>
                  <a:srgbClr val="40808F"/>
                </a:solidFill>
                <a:latin typeface="NimbusMonL-ReguObli"/>
              </a:rPr>
              <a:t>Összerendeljük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 a kattintás eseményt az 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eseménykezelővel</a:t>
            </a:r>
            <a:endParaRPr lang="hu-HU" dirty="0">
              <a:solidFill>
                <a:srgbClr val="40808F"/>
              </a:solidFill>
              <a:latin typeface="NimbusMonL-ReguObli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17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ablak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mainloop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349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Eseményvezérelt</a:t>
            </a:r>
            <a:r>
              <a:rPr lang="hu-HU" dirty="0"/>
              <a:t> programozás</a:t>
            </a:r>
          </a:p>
        </p:txBody>
      </p:sp>
      <p:sp>
        <p:nvSpPr>
          <p:cNvPr id="3" name="Téglalap 2"/>
          <p:cNvSpPr/>
          <p:nvPr/>
        </p:nvSpPr>
        <p:spPr>
          <a:xfrm>
            <a:off x="8483411" y="947183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Egér események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739697" y="1419757"/>
            <a:ext cx="108241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14. sorban egy új </a:t>
            </a:r>
            <a:r>
              <a:rPr lang="hu-HU" dirty="0" smtClean="0">
                <a:latin typeface="NimbusRomNo9L-Regu"/>
              </a:rPr>
              <a:t>teknőc </a:t>
            </a:r>
            <a:r>
              <a:rPr lang="hu-HU" dirty="0">
                <a:latin typeface="NimbusRomNo9L-Regu"/>
              </a:rPr>
              <a:t>metódust használtunk, amely </a:t>
            </a:r>
            <a:r>
              <a:rPr lang="hu-HU" dirty="0" smtClean="0">
                <a:latin typeface="NimbusRomNo9L-Regu"/>
              </a:rPr>
              <a:t>lehetővé </a:t>
            </a:r>
            <a:r>
              <a:rPr lang="hu-HU" dirty="0">
                <a:latin typeface="NimbusRomNo9L-Regu"/>
              </a:rPr>
              <a:t>teszi, hogy a </a:t>
            </a:r>
            <a:r>
              <a:rPr lang="hu-HU" dirty="0" smtClean="0">
                <a:latin typeface="NimbusRomNo9L-Regu"/>
              </a:rPr>
              <a:t>teknőcöt </a:t>
            </a:r>
            <a:r>
              <a:rPr lang="hu-HU" dirty="0">
                <a:latin typeface="NimbusRomNo9L-Regu"/>
              </a:rPr>
              <a:t>egy </a:t>
            </a:r>
            <a:r>
              <a:rPr lang="hu-HU" dirty="0">
                <a:latin typeface="NimbusRomNo9L-ReguItal"/>
              </a:rPr>
              <a:t>abszolút </a:t>
            </a:r>
            <a:r>
              <a:rPr lang="hu-HU" dirty="0">
                <a:latin typeface="NimbusRomNo9L-Regu"/>
              </a:rPr>
              <a:t>módon </a:t>
            </a:r>
            <a:r>
              <a:rPr lang="hu-HU" dirty="0" smtClean="0">
                <a:latin typeface="NimbusRomNo9L-Regu"/>
              </a:rPr>
              <a:t>megadott koordinátára </a:t>
            </a:r>
            <a:r>
              <a:rPr lang="hu-HU" dirty="0">
                <a:latin typeface="NimbusRomNo9L-Regu"/>
              </a:rPr>
              <a:t>mozgassuk. (A korábbi példáinknál szinte mindig azt adtuk meg, hogy a </a:t>
            </a:r>
            <a:r>
              <a:rPr lang="hu-HU" dirty="0" smtClean="0">
                <a:latin typeface="NimbusRomNo9L-Regu"/>
              </a:rPr>
              <a:t>teknőc </a:t>
            </a:r>
            <a:r>
              <a:rPr lang="hu-HU" dirty="0">
                <a:latin typeface="NimbusRomNo9L-Regu"/>
              </a:rPr>
              <a:t>az aktuális </a:t>
            </a:r>
            <a:r>
              <a:rPr lang="hu-HU" dirty="0" err="1" smtClean="0">
                <a:latin typeface="NimbusRomNo9L-Regu"/>
              </a:rPr>
              <a:t>pozíciójáhozképest</a:t>
            </a:r>
            <a:r>
              <a:rPr lang="hu-HU" dirty="0" smtClean="0">
                <a:latin typeface="NimbusRomNo9L-Regu"/>
              </a:rPr>
              <a:t> </a:t>
            </a:r>
            <a:r>
              <a:rPr lang="hu-HU" dirty="0">
                <a:latin typeface="NimbusRomNo9L-Regu"/>
              </a:rPr>
              <a:t>merre menjen, vagyis </a:t>
            </a:r>
            <a:r>
              <a:rPr lang="hu-HU" dirty="0">
                <a:latin typeface="NimbusRomNo9L-ReguItal"/>
              </a:rPr>
              <a:t>relatív </a:t>
            </a:r>
            <a:r>
              <a:rPr lang="hu-HU" dirty="0">
                <a:latin typeface="NimbusRomNo9L-Regu"/>
              </a:rPr>
              <a:t>elmozdulást használtunk.) A program oda mozgatja a </a:t>
            </a:r>
            <a:r>
              <a:rPr lang="hu-HU" dirty="0" smtClean="0">
                <a:latin typeface="NimbusRomNo9L-Regu"/>
              </a:rPr>
              <a:t>teknőst</a:t>
            </a:r>
            <a:r>
              <a:rPr lang="hu-HU" dirty="0">
                <a:latin typeface="NimbusRomNo9L-Regu"/>
              </a:rPr>
              <a:t>, ahová </a:t>
            </a:r>
            <a:r>
              <a:rPr lang="hu-HU" dirty="0" smtClean="0">
                <a:latin typeface="NimbusRomNo9L-Regu"/>
              </a:rPr>
              <a:t>kattintunk az </a:t>
            </a:r>
            <a:r>
              <a:rPr lang="hu-HU" dirty="0">
                <a:latin typeface="NimbusRomNo9L-Regu"/>
              </a:rPr>
              <a:t>egérrel, miközben a </a:t>
            </a:r>
            <a:r>
              <a:rPr lang="hu-HU" dirty="0" smtClean="0">
                <a:latin typeface="NimbusRomNo9L-Regu"/>
              </a:rPr>
              <a:t>teknőc </a:t>
            </a:r>
            <a:r>
              <a:rPr lang="hu-HU" dirty="0">
                <a:latin typeface="NimbusRomNo9L-Regu"/>
              </a:rPr>
              <a:t>vonalat rajzol. Próbáld ki!</a:t>
            </a:r>
          </a:p>
          <a:p>
            <a:r>
              <a:rPr lang="hu-HU" dirty="0">
                <a:latin typeface="NimbusRomNo9L-Regu"/>
              </a:rPr>
              <a:t>Ha a 14. sor elé beszúrjuk az alábbi sort, akkor egy igen hasznos nyomkövetési trükköt tanulhatunk: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933670" y="3277325"/>
            <a:ext cx="5618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>
                <a:solidFill>
                  <a:srgbClr val="000000"/>
                </a:solidFill>
                <a:latin typeface="NimbusMonL-Regu"/>
              </a:rPr>
              <a:t>ablak</a:t>
            </a:r>
            <a:r>
              <a:rPr lang="hu-HU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>
                <a:solidFill>
                  <a:srgbClr val="000000"/>
                </a:solidFill>
                <a:latin typeface="NimbusMonL-Regu"/>
              </a:rPr>
              <a:t>title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"Kattintás koordinátái: </a:t>
            </a:r>
            <a:r>
              <a:rPr lang="hu-HU" dirty="0">
                <a:solidFill>
                  <a:srgbClr val="71A1D2"/>
                </a:solidFill>
                <a:latin typeface="NimbusMonL-ReguObli"/>
              </a:rPr>
              <a:t>{0}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71A1D2"/>
                </a:solidFill>
                <a:latin typeface="NimbusMonL-ReguObli"/>
              </a:rPr>
              <a:t>{1}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format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(x, y))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739697" y="4385519"/>
            <a:ext cx="108687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Nemcsak az ablak képes az egér események fogadására, a </a:t>
            </a:r>
            <a:r>
              <a:rPr lang="hu-HU" dirty="0" smtClean="0">
                <a:latin typeface="NimbusRomNo9L-Regu"/>
              </a:rPr>
              <a:t>teknőcöknek </a:t>
            </a:r>
            <a:r>
              <a:rPr lang="hu-HU" dirty="0">
                <a:latin typeface="NimbusRomNo9L-Regu"/>
              </a:rPr>
              <a:t>is lehet saját </a:t>
            </a:r>
            <a:r>
              <a:rPr lang="hu-HU" dirty="0" smtClean="0">
                <a:latin typeface="NimbusRomNo9L-Regu"/>
              </a:rPr>
              <a:t>eseménykezelőjük</a:t>
            </a:r>
            <a:r>
              <a:rPr lang="hu-HU" dirty="0">
                <a:latin typeface="NimbusRomNo9L-Regu"/>
              </a:rPr>
              <a:t>, </a:t>
            </a:r>
            <a:r>
              <a:rPr lang="hu-HU" dirty="0" smtClean="0">
                <a:latin typeface="NimbusRomNo9L-Regu"/>
              </a:rPr>
              <a:t>amellyel reagálhatnak </a:t>
            </a:r>
            <a:r>
              <a:rPr lang="hu-HU" dirty="0">
                <a:latin typeface="NimbusRomNo9L-Regu"/>
              </a:rPr>
              <a:t>a kattintásokra. Az a </a:t>
            </a:r>
            <a:r>
              <a:rPr lang="hu-HU" dirty="0" smtClean="0">
                <a:latin typeface="NimbusRomNo9L-Regu"/>
              </a:rPr>
              <a:t>teknőc </a:t>
            </a:r>
            <a:r>
              <a:rPr lang="hu-HU" dirty="0">
                <a:latin typeface="NimbusRomNo9L-Regu"/>
              </a:rPr>
              <a:t>„kapja meg” az eseményt, amelyik az kurzor alatt áll. Két </a:t>
            </a:r>
            <a:r>
              <a:rPr lang="hu-HU" dirty="0" smtClean="0">
                <a:latin typeface="NimbusRomNo9L-Regu"/>
              </a:rPr>
              <a:t>teknőcöt fogunk készíteni</a:t>
            </a:r>
            <a:r>
              <a:rPr lang="hu-HU" dirty="0">
                <a:latin typeface="NimbusRomNo9L-Regu"/>
              </a:rPr>
              <a:t>, és mindkét </a:t>
            </a:r>
            <a:r>
              <a:rPr lang="hu-HU" dirty="0" smtClean="0">
                <a:latin typeface="NimbusRomNo9L-Regu"/>
              </a:rPr>
              <a:t>teknőc eseménykezelőjét </a:t>
            </a:r>
            <a:r>
              <a:rPr lang="hu-HU" dirty="0">
                <a:latin typeface="NimbusRomNo9L-Regu"/>
              </a:rPr>
              <a:t>hozzá rendeljük az </a:t>
            </a:r>
            <a:r>
              <a:rPr lang="hu-HU" dirty="0" err="1">
                <a:latin typeface="NimbusMonL-Regu"/>
              </a:rPr>
              <a:t>onclick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eseményhez. Az </a:t>
            </a:r>
            <a:r>
              <a:rPr lang="hu-HU" dirty="0" smtClean="0">
                <a:latin typeface="NimbusRomNo9L-Regu"/>
              </a:rPr>
              <a:t>eseménykezelők eltérő dolgokat </a:t>
            </a:r>
            <a:r>
              <a:rPr lang="hu-HU" dirty="0">
                <a:latin typeface="NimbusRomNo9L-Regu"/>
              </a:rPr>
              <a:t>tehetnek a hozzájuk tartozó </a:t>
            </a:r>
            <a:r>
              <a:rPr lang="hu-HU" dirty="0" smtClean="0">
                <a:latin typeface="NimbusRomNo9L-Regu"/>
              </a:rPr>
              <a:t>teknőccel</a:t>
            </a:r>
            <a:r>
              <a:rPr lang="hu-HU" dirty="0">
                <a:latin typeface="NimbusRomNo9L-Regu"/>
              </a:rPr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1116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Eseményvezérelt</a:t>
            </a:r>
            <a:r>
              <a:rPr lang="hu-HU" dirty="0"/>
              <a:t> programozás</a:t>
            </a:r>
          </a:p>
        </p:txBody>
      </p:sp>
      <p:sp>
        <p:nvSpPr>
          <p:cNvPr id="3" name="Téglalap 2"/>
          <p:cNvSpPr/>
          <p:nvPr/>
        </p:nvSpPr>
        <p:spPr>
          <a:xfrm>
            <a:off x="8483411" y="947183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Egér események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379142" y="1452522"/>
            <a:ext cx="859759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import </a:t>
            </a:r>
            <a:r>
              <a:rPr lang="hu-HU" b="1" dirty="0" err="1">
                <a:solidFill>
                  <a:srgbClr val="0D85B6"/>
                </a:solidFill>
                <a:latin typeface="NimbusMonL-Bold"/>
              </a:rPr>
              <a:t>turtle</a:t>
            </a:r>
            <a:endParaRPr lang="hu-HU" b="1" dirty="0">
              <a:solidFill>
                <a:srgbClr val="0D85B6"/>
              </a:solidFill>
              <a:latin typeface="NimbusMonL-Bold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setup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400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500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Az ablak méretének beállítása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ablak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Screen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Az ablak referenciájának lekérése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ablak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title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"Kattintások kezelése!"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Az ablaknév módosítása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ablak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bgcolor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>
                <a:solidFill>
                  <a:srgbClr val="4071A1"/>
                </a:solidFill>
                <a:latin typeface="NimbusMonL-Regu"/>
              </a:rPr>
              <a:t>lightgreen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Háttér színének beállítása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Eszti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Két 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teknőc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készítése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8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color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>
                <a:solidFill>
                  <a:srgbClr val="4071A1"/>
                </a:solidFill>
                <a:latin typeface="NimbusMonL-Regu"/>
              </a:rPr>
              <a:t>purple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9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Sanyi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10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Sanyi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color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>
                <a:solidFill>
                  <a:srgbClr val="4071A1"/>
                </a:solidFill>
                <a:latin typeface="NimbusMonL-Regu"/>
              </a:rPr>
              <a:t>blue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11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Sanyi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forward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100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Teknőcök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szétválasztása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12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13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5297D"/>
                </a:solidFill>
                <a:latin typeface="NimbusMonL-Regu"/>
              </a:rPr>
              <a:t>Eszti_esemenykezeloje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(x, y):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14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ablak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title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"Eszti kattintásának koordinátái: </a:t>
            </a:r>
            <a:r>
              <a:rPr lang="hu-HU" dirty="0">
                <a:solidFill>
                  <a:srgbClr val="71A1D2"/>
                </a:solidFill>
                <a:latin typeface="NimbusMonL-ReguObli"/>
              </a:rPr>
              <a:t>{0}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71A1D2"/>
                </a:solidFill>
                <a:latin typeface="NimbusMonL-ReguObli"/>
              </a:rPr>
              <a:t>{1}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format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(x, y))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15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left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42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16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forward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30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17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18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5297D"/>
                </a:solidFill>
                <a:latin typeface="NimbusMonL-Regu"/>
              </a:rPr>
              <a:t>Sanyi_esemenykezeloje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(x, y):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19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ablak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title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"Sanyi kattintásának koordinátái: </a:t>
            </a:r>
            <a:r>
              <a:rPr lang="hu-HU" dirty="0">
                <a:solidFill>
                  <a:srgbClr val="71A1D2"/>
                </a:solidFill>
                <a:latin typeface="NimbusMonL-ReguObli"/>
              </a:rPr>
              <a:t>{0}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71A1D2"/>
                </a:solidFill>
                <a:latin typeface="NimbusMonL-ReguObli"/>
              </a:rPr>
              <a:t>{1}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format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(x, y))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20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Sanyi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right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84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21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Sanyi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forward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50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)</a:t>
            </a:r>
            <a:endParaRPr lang="hu-HU" dirty="0">
              <a:solidFill>
                <a:srgbClr val="000000"/>
              </a:solidFill>
              <a:latin typeface="NimbusMonL-Regu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7620000" y="1452522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22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23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onclick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Eszti_esemenykezeloje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24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Sanyi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onclick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Sanyi_esemenykezeloje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25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26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ablak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mainloop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741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Eseményvezérelt</a:t>
            </a:r>
            <a:r>
              <a:rPr lang="hu-HU" dirty="0" smtClean="0"/>
              <a:t> programozás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7960133" y="843240"/>
            <a:ext cx="36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>
                <a:latin typeface="NimbusRomNo9L-Medi"/>
              </a:rPr>
              <a:t>Időzített</a:t>
            </a:r>
            <a:r>
              <a:rPr lang="hu-HU" dirty="0">
                <a:latin typeface="NimbusRomNo9L-Medi"/>
              </a:rPr>
              <a:t>, automatikus események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672790" y="1365123"/>
            <a:ext cx="112701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Az </a:t>
            </a:r>
            <a:r>
              <a:rPr lang="hu-HU" dirty="0" smtClean="0">
                <a:latin typeface="NimbusRomNo9L-Regu"/>
              </a:rPr>
              <a:t>ébresztőórák</a:t>
            </a:r>
            <a:r>
              <a:rPr lang="hu-HU" dirty="0">
                <a:latin typeface="NimbusRomNo9L-Regu"/>
              </a:rPr>
              <a:t>, a konyhai </a:t>
            </a:r>
            <a:r>
              <a:rPr lang="hu-HU" dirty="0" smtClean="0">
                <a:latin typeface="NimbusRomNo9L-Regu"/>
              </a:rPr>
              <a:t>időzítők</a:t>
            </a:r>
            <a:r>
              <a:rPr lang="hu-HU" dirty="0">
                <a:latin typeface="NimbusRomNo9L-Regu"/>
              </a:rPr>
              <a:t>, vagy a James Bond filmek termonukleáris bombái mind-mind „</a:t>
            </a:r>
            <a:r>
              <a:rPr lang="hu-HU" dirty="0" smtClean="0">
                <a:latin typeface="NimbusRomNo9L-Regu"/>
              </a:rPr>
              <a:t>automatikus” eseményeket </a:t>
            </a:r>
            <a:r>
              <a:rPr lang="hu-HU" dirty="0">
                <a:latin typeface="NimbusRomNo9L-Regu"/>
              </a:rPr>
              <a:t>generálnak egy bizonyos </a:t>
            </a:r>
            <a:r>
              <a:rPr lang="hu-HU" dirty="0" smtClean="0">
                <a:latin typeface="NimbusRomNo9L-Regu"/>
              </a:rPr>
              <a:t>idő </a:t>
            </a:r>
            <a:r>
              <a:rPr lang="hu-HU" dirty="0">
                <a:latin typeface="NimbusRomNo9L-Regu"/>
              </a:rPr>
              <a:t>letelte után. A Python </a:t>
            </a:r>
            <a:r>
              <a:rPr lang="hu-HU" dirty="0" smtClean="0">
                <a:latin typeface="NimbusRomNo9L-Regu"/>
              </a:rPr>
              <a:t>teknőc </a:t>
            </a:r>
            <a:r>
              <a:rPr lang="hu-HU" dirty="0">
                <a:latin typeface="NimbusRomNo9L-Regu"/>
              </a:rPr>
              <a:t>modulja is rendelkezik </a:t>
            </a:r>
            <a:r>
              <a:rPr lang="hu-HU" dirty="0" smtClean="0">
                <a:latin typeface="NimbusRomNo9L-Regu"/>
              </a:rPr>
              <a:t>időzítővel</a:t>
            </a:r>
            <a:r>
              <a:rPr lang="hu-HU" dirty="0">
                <a:latin typeface="NimbusRomNo9L-Regu"/>
              </a:rPr>
              <a:t>, amely </a:t>
            </a:r>
            <a:r>
              <a:rPr lang="hu-HU" dirty="0" smtClean="0">
                <a:latin typeface="NimbusRomNo9L-Regu"/>
              </a:rPr>
              <a:t>a beállított idő </a:t>
            </a:r>
            <a:r>
              <a:rPr lang="hu-HU" dirty="0">
                <a:latin typeface="NimbusRomNo9L-Regu"/>
              </a:rPr>
              <a:t>lejártakor egy eseményt hoz létre.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838199" y="2288453"/>
            <a:ext cx="1034647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import </a:t>
            </a:r>
            <a:r>
              <a:rPr lang="hu-HU" b="1" dirty="0" err="1">
                <a:solidFill>
                  <a:srgbClr val="0D85B6"/>
                </a:solidFill>
                <a:latin typeface="NimbusMonL-Bold"/>
              </a:rPr>
              <a:t>turtle</a:t>
            </a:r>
            <a:endParaRPr lang="hu-HU" b="1" dirty="0">
              <a:solidFill>
                <a:srgbClr val="0D85B6"/>
              </a:solidFill>
              <a:latin typeface="NimbusMonL-Bold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setup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400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500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ablak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Screen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ablak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title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Időzítő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használata"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ablak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bgcolor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>
                <a:solidFill>
                  <a:srgbClr val="4071A1"/>
                </a:solidFill>
                <a:latin typeface="NimbusMonL-Regu"/>
              </a:rPr>
              <a:t>lightgreen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8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Eszti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9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color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>
                <a:solidFill>
                  <a:srgbClr val="4071A1"/>
                </a:solidFill>
                <a:latin typeface="NimbusMonL-Regu"/>
              </a:rPr>
              <a:t>purple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10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pensize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3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11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12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5297D"/>
                </a:solidFill>
                <a:latin typeface="NimbusMonL-Regu"/>
              </a:rPr>
              <a:t>ek1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13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forward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100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14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left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56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15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16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ablak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ontimer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(ek1,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2000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17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ablak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mainloop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846956" y="24112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NimbusRomNo9L-Regu"/>
              </a:rPr>
              <a:t>Sajnos a beállított </a:t>
            </a:r>
            <a:r>
              <a:rPr lang="hu-HU" dirty="0" smtClean="0">
                <a:latin typeface="NimbusRomNo9L-Regu"/>
              </a:rPr>
              <a:t>időzítő </a:t>
            </a:r>
            <a:r>
              <a:rPr lang="hu-HU" dirty="0">
                <a:latin typeface="NimbusRomNo9L-Regu"/>
              </a:rPr>
              <a:t>csak egyszer jár le, ezért a szokásos eljárás az, hogy az </a:t>
            </a:r>
            <a:r>
              <a:rPr lang="hu-HU" dirty="0" smtClean="0">
                <a:latin typeface="NimbusRomNo9L-Regu"/>
              </a:rPr>
              <a:t>időzítőt </a:t>
            </a:r>
            <a:r>
              <a:rPr lang="hu-HU" dirty="0" err="1">
                <a:latin typeface="NimbusRomNo9L-Regu"/>
              </a:rPr>
              <a:t>újraindítjuk</a:t>
            </a:r>
            <a:r>
              <a:rPr lang="hu-HU" dirty="0">
                <a:latin typeface="NimbusRomNo9L-Regu"/>
              </a:rPr>
              <a:t> az </a:t>
            </a:r>
            <a:r>
              <a:rPr lang="hu-HU" dirty="0" smtClean="0">
                <a:latin typeface="NimbusRomNo9L-Regu"/>
              </a:rPr>
              <a:t>eseménykezelőn </a:t>
            </a:r>
            <a:r>
              <a:rPr lang="hu-HU" dirty="0">
                <a:latin typeface="NimbusRomNo9L-Regu"/>
              </a:rPr>
              <a:t>belül. Ha így járunk el, akkor az </a:t>
            </a:r>
            <a:r>
              <a:rPr lang="hu-HU" dirty="0" smtClean="0">
                <a:latin typeface="NimbusRomNo9L-Regu"/>
              </a:rPr>
              <a:t>időzítő </a:t>
            </a:r>
            <a:r>
              <a:rPr lang="hu-HU" dirty="0">
                <a:latin typeface="NimbusRomNo9L-Regu"/>
              </a:rPr>
              <a:t>újabb és újabb eseményeket fog generálni. 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6307873" y="420938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5297D"/>
                </a:solidFill>
                <a:latin typeface="NimbusMonL-Regu"/>
              </a:rPr>
              <a:t>ek1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():</a:t>
            </a:r>
          </a:p>
          <a:p>
            <a:r>
              <a:rPr lang="hu-HU" dirty="0" smtClean="0">
                <a:solidFill>
                  <a:srgbClr val="000000"/>
                </a:solidFill>
                <a:latin typeface="NimbusMonL-Regu"/>
              </a:rPr>
              <a:t>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forward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100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pPr lvl="1"/>
            <a:r>
              <a:rPr lang="hu-HU" dirty="0" smtClean="0">
                <a:solidFill>
                  <a:srgbClr val="000000"/>
                </a:solidFill>
                <a:latin typeface="NimbusMonL-Regu"/>
              </a:rPr>
              <a:t>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left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56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pPr lvl="1"/>
            <a:r>
              <a:rPr lang="hu-HU" dirty="0" smtClean="0">
                <a:solidFill>
                  <a:srgbClr val="000000"/>
                </a:solidFill>
                <a:latin typeface="NimbusMonL-Regu"/>
              </a:rPr>
              <a:t>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ablak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ontimer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(ek1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60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1531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Eseményvezérelt</a:t>
            </a:r>
            <a:r>
              <a:rPr lang="hu-HU" dirty="0" smtClean="0"/>
              <a:t> programozás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8373497" y="843240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Egy példa: állapotautomata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490653" y="1303098"/>
            <a:ext cx="115638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Az állapotautomaták olyan rendszerek, amelyeknek </a:t>
            </a:r>
            <a:r>
              <a:rPr lang="hu-HU" dirty="0" smtClean="0">
                <a:latin typeface="NimbusRomNo9L-Regu"/>
              </a:rPr>
              <a:t>különböző </a:t>
            </a:r>
            <a:r>
              <a:rPr lang="hu-HU" dirty="0">
                <a:latin typeface="NimbusRomNo9L-ReguItal"/>
              </a:rPr>
              <a:t>állapotaik </a:t>
            </a:r>
            <a:r>
              <a:rPr lang="hu-HU" dirty="0">
                <a:latin typeface="NimbusRomNo9L-Regu"/>
              </a:rPr>
              <a:t>lehetnek. Az állapotautomatákat </a:t>
            </a:r>
            <a:r>
              <a:rPr lang="hu-HU" dirty="0" smtClean="0">
                <a:latin typeface="NimbusRomNo9L-Regu"/>
              </a:rPr>
              <a:t>állapotdiagrammal fogjuk </a:t>
            </a:r>
            <a:r>
              <a:rPr lang="hu-HU" dirty="0">
                <a:latin typeface="NimbusRomNo9L-Regu"/>
              </a:rPr>
              <a:t>leírni, minden egyes állapotot egy-egy körrel vagy ellipszissel reprezentálva. Bizonyos </a:t>
            </a:r>
            <a:r>
              <a:rPr lang="hu-HU" dirty="0" smtClean="0">
                <a:latin typeface="NimbusRomNo9L-Regu"/>
              </a:rPr>
              <a:t>események hatására </a:t>
            </a:r>
            <a:r>
              <a:rPr lang="hu-HU" dirty="0">
                <a:latin typeface="NimbusRomNo9L-Regu"/>
              </a:rPr>
              <a:t>az automata kiléphet egy állapotból, és átmehet egy másik állapotba, ezeket az </a:t>
            </a:r>
            <a:r>
              <a:rPr lang="hu-HU" dirty="0">
                <a:latin typeface="NimbusRomNo9L-ReguItal"/>
              </a:rPr>
              <a:t>állapotátmeneteket </a:t>
            </a:r>
            <a:r>
              <a:rPr lang="hu-HU" dirty="0" smtClean="0">
                <a:latin typeface="NimbusRomNo9L-Regu"/>
              </a:rPr>
              <a:t>általában nyilakkal </a:t>
            </a:r>
            <a:r>
              <a:rPr lang="hu-HU" dirty="0">
                <a:latin typeface="NimbusRomNo9L-Regu"/>
              </a:rPr>
              <a:t>jelöljük a diagramon.</a:t>
            </a:r>
          </a:p>
          <a:p>
            <a:r>
              <a:rPr lang="hu-HU" dirty="0">
                <a:latin typeface="NimbusRomNo9L-Regu"/>
              </a:rPr>
              <a:t>Az ötlet nem új: amikor bekapcsoljuk a mobiltelefonunkat, akkor az egy olyan állapotba kerül, amit „PIN kódra </a:t>
            </a:r>
            <a:r>
              <a:rPr lang="hu-HU" dirty="0" smtClean="0">
                <a:latin typeface="NimbusRomNo9L-Regu"/>
              </a:rPr>
              <a:t>vár” állapotnak </a:t>
            </a:r>
            <a:r>
              <a:rPr lang="hu-HU" dirty="0">
                <a:latin typeface="NimbusRomNo9L-Regu"/>
              </a:rPr>
              <a:t>nevezhetnénk. A helyes kód beütése átviszi egy másik, „Indulásra kész” állapotba. Ha ezután lezárnánk </a:t>
            </a:r>
            <a:r>
              <a:rPr lang="hu-HU" dirty="0" smtClean="0">
                <a:latin typeface="NimbusRomNo9L-Regu"/>
              </a:rPr>
              <a:t>a telefonunkat</a:t>
            </a:r>
            <a:r>
              <a:rPr lang="hu-HU" dirty="0">
                <a:latin typeface="NimbusRomNo9L-Regu"/>
              </a:rPr>
              <a:t>, akkor a „Lezárt” állapotba kerülne, és így tovább.</a:t>
            </a:r>
          </a:p>
          <a:p>
            <a:r>
              <a:rPr lang="hu-HU" dirty="0">
                <a:latin typeface="NimbusRomNo9L-Regu"/>
              </a:rPr>
              <a:t>Az </a:t>
            </a:r>
            <a:r>
              <a:rPr lang="hu-HU" dirty="0" smtClean="0">
                <a:latin typeface="NimbusRomNo9L-Regu"/>
              </a:rPr>
              <a:t>egyszerű </a:t>
            </a:r>
            <a:r>
              <a:rPr lang="hu-HU" dirty="0">
                <a:latin typeface="NimbusRomNo9L-Regu"/>
              </a:rPr>
              <a:t>állapotautomaták közül gyakran találkozunk a közlekedési lámpákkal. Tegyük fel, hogy a </a:t>
            </a:r>
            <a:r>
              <a:rPr lang="hu-HU" dirty="0" smtClean="0">
                <a:latin typeface="NimbusRomNo9L-Regu"/>
              </a:rPr>
              <a:t>jelzőlámpa csak </a:t>
            </a:r>
            <a:r>
              <a:rPr lang="hu-HU" dirty="0">
                <a:latin typeface="NimbusRomNo9L-Regu"/>
              </a:rPr>
              <a:t>zöld, sárga és piros jelzéseket ad. Ugyan ez eltér a Magyarországon megszokottól, hiszen az együttes </a:t>
            </a:r>
            <a:r>
              <a:rPr lang="hu-HU" dirty="0" smtClean="0">
                <a:latin typeface="NimbusRomNo9L-Regu"/>
              </a:rPr>
              <a:t>piros-sárga jelzés </a:t>
            </a:r>
            <a:r>
              <a:rPr lang="hu-HU" dirty="0">
                <a:latin typeface="NimbusRomNo9L-Regu"/>
              </a:rPr>
              <a:t>hiányzik, de akad néhány ország, ahol ezt a jelzést alkalmazzák. Az alábbi állapotdiagramon láthatjuk, hogy </a:t>
            </a:r>
            <a:r>
              <a:rPr lang="hu-HU" dirty="0" smtClean="0">
                <a:latin typeface="NimbusRomNo9L-Regu"/>
              </a:rPr>
              <a:t>a készülékben </a:t>
            </a:r>
            <a:r>
              <a:rPr lang="hu-HU" dirty="0">
                <a:latin typeface="NimbusRomNo9L-Regu"/>
              </a:rPr>
              <a:t>három állapot váltja egymást ciklikusan. Az állapotokat sorszámokkal jelöltük: 0., 1. és 2.</a:t>
            </a:r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530" y="4627081"/>
            <a:ext cx="3090930" cy="20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06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Eseményvezérelt</a:t>
            </a:r>
            <a:r>
              <a:rPr lang="hu-HU" dirty="0" smtClean="0"/>
              <a:t> programozás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8373497" y="843240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Egy példa: állapotautomata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617033" y="1916109"/>
            <a:ext cx="112813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Most egy olyan programot készítünk, amely egy </a:t>
            </a:r>
            <a:r>
              <a:rPr lang="hu-HU" dirty="0" smtClean="0">
                <a:latin typeface="NimbusRomNo9L-Regu"/>
              </a:rPr>
              <a:t>teknőccel </a:t>
            </a:r>
            <a:r>
              <a:rPr lang="hu-HU" dirty="0">
                <a:latin typeface="NimbusRomNo9L-Regu"/>
              </a:rPr>
              <a:t>szimulálja a közlekedési lámpákat. </a:t>
            </a:r>
            <a:endParaRPr lang="hu-HU" dirty="0" smtClean="0">
              <a:latin typeface="NimbusRomNo9L-Regu"/>
            </a:endParaRPr>
          </a:p>
          <a:p>
            <a:r>
              <a:rPr lang="hu-HU" dirty="0" smtClean="0">
                <a:latin typeface="NimbusRomNo9L-Regu"/>
              </a:rPr>
              <a:t>Három </a:t>
            </a:r>
            <a:r>
              <a:rPr lang="hu-HU" dirty="0">
                <a:latin typeface="NimbusRomNo9L-Regu"/>
              </a:rPr>
              <a:t>„</a:t>
            </a:r>
            <a:r>
              <a:rPr lang="hu-HU" dirty="0" smtClean="0">
                <a:latin typeface="NimbusRomNo9L-Regu"/>
              </a:rPr>
              <a:t>leckéből</a:t>
            </a:r>
            <a:r>
              <a:rPr lang="hu-HU" dirty="0">
                <a:latin typeface="NimbusRomNo9L-Regu"/>
              </a:rPr>
              <a:t>” </a:t>
            </a:r>
            <a:r>
              <a:rPr lang="hu-HU" dirty="0" smtClean="0">
                <a:latin typeface="NimbusRomNo9L-Regu"/>
              </a:rPr>
              <a:t>áll majd </a:t>
            </a:r>
            <a:r>
              <a:rPr lang="hu-HU" dirty="0">
                <a:latin typeface="NimbusRomNo9L-Regu"/>
              </a:rPr>
              <a:t>össze a program. </a:t>
            </a:r>
            <a:endParaRPr lang="hu-HU" dirty="0" smtClean="0">
              <a:latin typeface="NimbusRomNo9L-Regu"/>
            </a:endParaRPr>
          </a:p>
          <a:p>
            <a:endParaRPr lang="hu-HU" dirty="0">
              <a:latin typeface="NimbusRomNo9L-Regu"/>
            </a:endParaRPr>
          </a:p>
          <a:p>
            <a:r>
              <a:rPr lang="hu-HU" dirty="0" smtClean="0">
                <a:latin typeface="NimbusRomNo9L-Regu"/>
              </a:rPr>
              <a:t>Az első </a:t>
            </a:r>
            <a:r>
              <a:rPr lang="hu-HU" dirty="0">
                <a:latin typeface="NimbusRomNo9L-Regu"/>
              </a:rPr>
              <a:t>a </a:t>
            </a:r>
            <a:r>
              <a:rPr lang="hu-HU" dirty="0" smtClean="0">
                <a:latin typeface="NimbusRomNo9L-Regu"/>
              </a:rPr>
              <a:t>teknőcök eddigiektől eltérő </a:t>
            </a:r>
            <a:r>
              <a:rPr lang="hu-HU" dirty="0">
                <a:latin typeface="NimbusRomNo9L-Regu"/>
              </a:rPr>
              <a:t>használatát mutatja be. </a:t>
            </a:r>
            <a:endParaRPr lang="hu-HU" dirty="0" smtClean="0">
              <a:latin typeface="NimbusRomNo9L-Regu"/>
            </a:endParaRPr>
          </a:p>
          <a:p>
            <a:endParaRPr lang="hu-HU" dirty="0">
              <a:latin typeface="NimbusRomNo9L-Regu"/>
            </a:endParaRPr>
          </a:p>
          <a:p>
            <a:r>
              <a:rPr lang="hu-HU" dirty="0" smtClean="0">
                <a:latin typeface="NimbusRomNo9L-Regu"/>
              </a:rPr>
              <a:t>A </a:t>
            </a:r>
            <a:r>
              <a:rPr lang="hu-HU" dirty="0">
                <a:latin typeface="NimbusRomNo9L-Regu"/>
              </a:rPr>
              <a:t>második azt </a:t>
            </a:r>
            <a:r>
              <a:rPr lang="hu-HU" dirty="0" smtClean="0">
                <a:latin typeface="NimbusRomNo9L-Regu"/>
              </a:rPr>
              <a:t>demonstrálja, hogyan </a:t>
            </a:r>
            <a:r>
              <a:rPr lang="hu-HU" dirty="0">
                <a:latin typeface="NimbusRomNo9L-Regu"/>
              </a:rPr>
              <a:t>készíthetünk állapotautomatát Pythonban. A rendszer állapotát egy változóval fogjuk nyomon követni, </a:t>
            </a:r>
            <a:r>
              <a:rPr lang="hu-HU" dirty="0" smtClean="0">
                <a:latin typeface="NimbusRomNo9L-Regu"/>
              </a:rPr>
              <a:t>és számos </a:t>
            </a:r>
            <a:r>
              <a:rPr lang="hu-HU" dirty="0" err="1">
                <a:latin typeface="NimbusMonL-Regu"/>
              </a:rPr>
              <a:t>if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utasítás szolgál majd az aktuális állapot </a:t>
            </a:r>
            <a:r>
              <a:rPr lang="hu-HU" dirty="0" smtClean="0">
                <a:latin typeface="NimbusRomNo9L-Regu"/>
              </a:rPr>
              <a:t>ellenőrzésére</a:t>
            </a:r>
            <a:r>
              <a:rPr lang="hu-HU" dirty="0">
                <a:latin typeface="NimbusRomNo9L-Regu"/>
              </a:rPr>
              <a:t>, és azon </a:t>
            </a:r>
            <a:r>
              <a:rPr lang="hu-HU" dirty="0" smtClean="0">
                <a:latin typeface="NimbusRomNo9L-Regu"/>
              </a:rPr>
              <a:t>műveletek </a:t>
            </a:r>
            <a:r>
              <a:rPr lang="hu-HU" dirty="0">
                <a:latin typeface="NimbusRomNo9L-Regu"/>
              </a:rPr>
              <a:t>elvégzésére, amivel a </a:t>
            </a:r>
            <a:r>
              <a:rPr lang="hu-HU" dirty="0" smtClean="0">
                <a:latin typeface="NimbusRomNo9L-Regu"/>
              </a:rPr>
              <a:t>rendszert egy </a:t>
            </a:r>
            <a:r>
              <a:rPr lang="hu-HU" dirty="0">
                <a:latin typeface="NimbusRomNo9L-Regu"/>
              </a:rPr>
              <a:t>másik állapotba vihetjük át. </a:t>
            </a:r>
            <a:endParaRPr lang="hu-HU" dirty="0" smtClean="0">
              <a:latin typeface="NimbusRomNo9L-Regu"/>
            </a:endParaRPr>
          </a:p>
          <a:p>
            <a:endParaRPr lang="hu-HU" dirty="0">
              <a:latin typeface="NimbusRomNo9L-Regu"/>
            </a:endParaRPr>
          </a:p>
          <a:p>
            <a:r>
              <a:rPr lang="hu-HU" dirty="0" smtClean="0">
                <a:latin typeface="NimbusRomNo9L-Regu"/>
              </a:rPr>
              <a:t>A </a:t>
            </a:r>
            <a:r>
              <a:rPr lang="hu-HU" dirty="0">
                <a:latin typeface="NimbusRomNo9L-Regu"/>
              </a:rPr>
              <a:t>harmadik rész arról szól majd, hogyan lehet a </a:t>
            </a:r>
            <a:r>
              <a:rPr lang="hu-HU" dirty="0" smtClean="0">
                <a:latin typeface="NimbusRomNo9L-Regu"/>
              </a:rPr>
              <a:t>billentyűzet </a:t>
            </a:r>
            <a:r>
              <a:rPr lang="hu-HU" dirty="0">
                <a:latin typeface="NimbusRomNo9L-Regu"/>
              </a:rPr>
              <a:t>eseményeit </a:t>
            </a:r>
            <a:r>
              <a:rPr lang="hu-HU" dirty="0" smtClean="0">
                <a:latin typeface="NimbusRomNo9L-Regu"/>
              </a:rPr>
              <a:t>felhasználni az </a:t>
            </a:r>
            <a:r>
              <a:rPr lang="hu-HU" dirty="0">
                <a:latin typeface="NimbusRomNo9L-Regu"/>
              </a:rPr>
              <a:t>állapotátmenetek </a:t>
            </a:r>
            <a:r>
              <a:rPr lang="hu-HU" dirty="0" smtClean="0">
                <a:latin typeface="NimbusRomNo9L-Regu"/>
              </a:rPr>
              <a:t>előidézéséhez</a:t>
            </a:r>
            <a:r>
              <a:rPr lang="hu-HU" dirty="0">
                <a:latin typeface="NimbusRomNo9L-Regu"/>
              </a:rPr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9270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Eseményvezérelt</a:t>
            </a:r>
            <a:r>
              <a:rPr lang="hu-HU" dirty="0" smtClean="0"/>
              <a:t> programozás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8373497" y="843240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Egy példa: állapotautomata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344224" y="1463886"/>
            <a:ext cx="951942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import </a:t>
            </a:r>
            <a:r>
              <a:rPr lang="hu-HU" b="1" dirty="0" err="1">
                <a:solidFill>
                  <a:srgbClr val="0D85B6"/>
                </a:solidFill>
                <a:latin typeface="NimbusMonL-Bold"/>
              </a:rPr>
              <a:t>turtle</a:t>
            </a:r>
            <a:r>
              <a:rPr lang="hu-HU" b="1" dirty="0">
                <a:solidFill>
                  <a:srgbClr val="0D85B6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Eszti közlekedési lámpává válik.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setup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400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500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ablak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Screen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ablak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title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"Eszti közlekedési lámpává válik."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ablak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bgcolor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>
                <a:solidFill>
                  <a:srgbClr val="4071A1"/>
                </a:solidFill>
                <a:latin typeface="NimbusMonL-Regu"/>
              </a:rPr>
              <a:t>lightgreen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Eszti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8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9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10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5297D"/>
                </a:solidFill>
                <a:latin typeface="NimbusMonL-Regu"/>
              </a:rPr>
              <a:t>doboz_rajzolas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11 	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""" 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Egy csinos doboz rajzolása a közlekedési lámpa számára """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12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pensize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3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13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color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>
                <a:solidFill>
                  <a:srgbClr val="4071A1"/>
                </a:solidFill>
                <a:latin typeface="NimbusMonL-Regu"/>
              </a:rPr>
              <a:t>black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>
                <a:solidFill>
                  <a:srgbClr val="4071A1"/>
                </a:solidFill>
                <a:latin typeface="NimbusMonL-Regu"/>
              </a:rPr>
              <a:t>darkgrey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14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begin_fill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15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forward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80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16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left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90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17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forward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200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18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circle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40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180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19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forward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200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20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left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90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21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end_fill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()</a:t>
            </a:r>
            <a:endParaRPr lang="hu-HU" dirty="0">
              <a:solidFill>
                <a:srgbClr val="000000"/>
              </a:solidFill>
              <a:latin typeface="NimbusMonL-Regu"/>
            </a:endParaRPr>
          </a:p>
        </p:txBody>
      </p:sp>
    </p:spTree>
    <p:extLst>
      <p:ext uri="{BB962C8B-B14F-4D97-AF65-F5344CB8AC3E}">
        <p14:creationId xmlns:p14="http://schemas.microsoft.com/office/powerpoint/2010/main" val="3250442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Eseményvezérelt</a:t>
            </a:r>
            <a:r>
              <a:rPr lang="hu-HU" dirty="0" smtClean="0"/>
              <a:t> programozás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8373497" y="843240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Egy példa: állapotautomata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650488" y="1514986"/>
            <a:ext cx="9865112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24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doboz_rajzolas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25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26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penup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27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Eszti pozícionálása oda, ahol a zöld lámpának kell lennie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28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forward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40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29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left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90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30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forward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50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31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Esztit egy nagy zöld körré alakítjuk át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32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shape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>
                <a:solidFill>
                  <a:srgbClr val="4071A1"/>
                </a:solidFill>
                <a:latin typeface="NimbusMonL-Regu"/>
              </a:rPr>
              <a:t>circle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33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shapesize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3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34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fillcolor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>
                <a:solidFill>
                  <a:srgbClr val="4071A1"/>
                </a:solidFill>
                <a:latin typeface="NimbusMonL-Regu"/>
              </a:rPr>
              <a:t>green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35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36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A közlekedési lámpa egyfajta állapotautomata, három állapottal: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50487" y="4850060"/>
            <a:ext cx="83373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37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zölddel, sárgával és pirossal. Az állapotokat rendre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38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0, 1, 2 számokkal írjuk le.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39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Az állapotváltásnál Eszti helyzetét és színét változtatjuk meg.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6134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Eseményvezérelt</a:t>
            </a:r>
            <a:r>
              <a:rPr lang="hu-HU" dirty="0" smtClean="0"/>
              <a:t> programozás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8373497" y="843240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Egy példa: állapotautomata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639337" y="1440490"/>
            <a:ext cx="1052303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41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Ez a változó hordozza az aktuális állapotot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42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allapot_sorszam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0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43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44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45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5297D"/>
                </a:solidFill>
                <a:latin typeface="NimbusMonL-Regu"/>
              </a:rPr>
              <a:t>allapot_automata_esemenykezeloje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46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global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allapot_sorszam</a:t>
            </a:r>
            <a:endParaRPr lang="hu-HU" dirty="0">
              <a:solidFill>
                <a:srgbClr val="000000"/>
              </a:solidFill>
              <a:latin typeface="NimbusMonL-Regu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47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if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allapot_sorszam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Átmenet a 0. állapotból az 1. állapotba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48 	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forward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70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49 	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fillcolor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>
                <a:solidFill>
                  <a:srgbClr val="4071A1"/>
                </a:solidFill>
                <a:latin typeface="NimbusMonL-Regu"/>
              </a:rPr>
              <a:t>orange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50 	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allapot_sorszam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51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elif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allapot_sorszam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Átmenet az 1. állapotból a 2. állapotba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52 	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forward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70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53 	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fillcolor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>
                <a:solidFill>
                  <a:srgbClr val="4071A1"/>
                </a:solidFill>
                <a:latin typeface="NimbusMonL-Regu"/>
              </a:rPr>
              <a:t>red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54 	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allapot_sorszam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2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55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else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Átmenet a 2. állapotból az 0. állapotba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56 		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back(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140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57 	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fillcolor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 smtClean="0">
                <a:solidFill>
                  <a:srgbClr val="4071A1"/>
                </a:solidFill>
                <a:latin typeface="NimbusMonL-Regu"/>
              </a:rPr>
              <a:t>green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dirty="0" smtClean="0">
                <a:solidFill>
                  <a:srgbClr val="000000"/>
                </a:solidFill>
                <a:latin typeface="NimbusRomNo9L-Regu"/>
              </a:rPr>
              <a:t>58</a:t>
            </a:r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 		</a:t>
            </a:r>
            <a:r>
              <a:rPr lang="hu-HU" dirty="0" err="1"/>
              <a:t>allapot_sorszam</a:t>
            </a:r>
            <a:r>
              <a:rPr lang="hu-HU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07804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Adatcsoportosítás</a:t>
            </a:r>
          </a:p>
        </p:txBody>
      </p:sp>
      <p:sp>
        <p:nvSpPr>
          <p:cNvPr id="4" name="Téglalap 3"/>
          <p:cNvSpPr/>
          <p:nvPr/>
        </p:nvSpPr>
        <p:spPr>
          <a:xfrm>
            <a:off x="594732" y="1412631"/>
            <a:ext cx="112701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Korábban láttuk, hogy összecsoportosíthatunk értékpárokat, ha zárójelekkel vesszük körül </a:t>
            </a:r>
            <a:r>
              <a:rPr lang="hu-HU" dirty="0" smtClean="0">
                <a:latin typeface="NimbusRomNo9L-Regu"/>
              </a:rPr>
              <a:t>őket</a:t>
            </a:r>
            <a:r>
              <a:rPr lang="hu-HU" dirty="0">
                <a:latin typeface="NimbusRomNo9L-Regu"/>
              </a:rPr>
              <a:t>. Emlékezz erre </a:t>
            </a:r>
            <a:r>
              <a:rPr lang="hu-HU" dirty="0" smtClean="0">
                <a:latin typeface="NimbusRomNo9L-Regu"/>
              </a:rPr>
              <a:t>a példára</a:t>
            </a:r>
            <a:r>
              <a:rPr lang="hu-HU" dirty="0">
                <a:latin typeface="NimbusRomNo9L-Regu"/>
              </a:rPr>
              <a:t>: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2372421" y="20467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fi-FI" dirty="0">
                <a:solidFill>
                  <a:srgbClr val="000000"/>
                </a:solidFill>
                <a:latin typeface="NimbusMonL-Regu"/>
              </a:rPr>
              <a:t>szuletesi_ev </a:t>
            </a:r>
            <a:r>
              <a:rPr lang="fi-FI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fi-FI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fi-FI" dirty="0">
                <a:solidFill>
                  <a:srgbClr val="4071A1"/>
                </a:solidFill>
                <a:latin typeface="NimbusMonL-Regu"/>
              </a:rPr>
              <a:t>"Paris Hilton"</a:t>
            </a:r>
            <a:r>
              <a:rPr lang="fi-FI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fi-FI" dirty="0">
                <a:solidFill>
                  <a:srgbClr val="21804F"/>
                </a:solidFill>
                <a:latin typeface="NimbusMonL-Regu"/>
              </a:rPr>
              <a:t>1981</a:t>
            </a:r>
            <a:r>
              <a:rPr lang="fi-FI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szuletesi_ev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94731" y="2738174"/>
            <a:ext cx="11136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Ez egy példa </a:t>
            </a:r>
            <a:r>
              <a:rPr lang="hu-HU" dirty="0">
                <a:latin typeface="NimbusRomNo9L-Medi"/>
              </a:rPr>
              <a:t>strukturált adatokra </a:t>
            </a:r>
            <a:r>
              <a:rPr lang="hu-HU" dirty="0">
                <a:latin typeface="NimbusRomNo9L-Regu"/>
              </a:rPr>
              <a:t>– egy mechanizmusra az adatok csoportosításához és szervezéséhez az </a:t>
            </a:r>
            <a:r>
              <a:rPr lang="hu-HU" dirty="0" smtClean="0">
                <a:latin typeface="NimbusRomNo9L-Regu"/>
              </a:rPr>
              <a:t>egyszerűbb használat </a:t>
            </a:r>
            <a:r>
              <a:rPr lang="hu-HU" dirty="0">
                <a:latin typeface="NimbusRomNo9L-Regu"/>
              </a:rPr>
              <a:t>céljából.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594730" y="3429614"/>
            <a:ext cx="11136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pár egy példa rendezett n-</a:t>
            </a:r>
            <a:r>
              <a:rPr lang="hu-HU" dirty="0" err="1">
                <a:latin typeface="NimbusRomNo9L-Regu"/>
              </a:rPr>
              <a:t>esekre</a:t>
            </a:r>
            <a:r>
              <a:rPr lang="hu-HU" dirty="0">
                <a:latin typeface="NimbusRomNo9L-Regu"/>
              </a:rPr>
              <a:t>. Ezt általánosítva, a rendezett n-es </a:t>
            </a:r>
            <a:r>
              <a:rPr lang="hu-HU" dirty="0" smtClean="0">
                <a:latin typeface="NimbusRomNo9L-Regu"/>
              </a:rPr>
              <a:t>tetszőleges </a:t>
            </a:r>
            <a:r>
              <a:rPr lang="hu-HU" dirty="0">
                <a:latin typeface="NimbusRomNo9L-Regu"/>
              </a:rPr>
              <a:t>számú elem </a:t>
            </a:r>
            <a:r>
              <a:rPr lang="hu-HU" dirty="0" smtClean="0">
                <a:latin typeface="NimbusRomNo9L-Regu"/>
              </a:rPr>
              <a:t> csoportosítására </a:t>
            </a:r>
            <a:r>
              <a:rPr lang="hu-HU" dirty="0">
                <a:latin typeface="NimbusRomNo9L-Regu"/>
              </a:rPr>
              <a:t>használható</a:t>
            </a:r>
            <a:r>
              <a:rPr lang="hu-HU" dirty="0" smtClean="0">
                <a:latin typeface="NimbusRomNo9L-Regu"/>
              </a:rPr>
              <a:t>, hogy </a:t>
            </a:r>
            <a:r>
              <a:rPr lang="hu-HU" dirty="0">
                <a:latin typeface="NimbusRomNo9L-Regu"/>
              </a:rPr>
              <a:t>egy összetett értéket hozzunk létre. </a:t>
            </a:r>
            <a:r>
              <a:rPr lang="hu-HU" dirty="0" err="1">
                <a:latin typeface="NimbusRomNo9L-Regu"/>
              </a:rPr>
              <a:t>Szintaktikailag</a:t>
            </a:r>
            <a:r>
              <a:rPr lang="hu-HU" dirty="0">
                <a:latin typeface="NimbusRomNo9L-Regu"/>
              </a:rPr>
              <a:t> ez egy </a:t>
            </a:r>
            <a:r>
              <a:rPr lang="hu-HU" dirty="0" smtClean="0">
                <a:latin typeface="NimbusRomNo9L-Regu"/>
              </a:rPr>
              <a:t>vesszővel </a:t>
            </a:r>
            <a:r>
              <a:rPr lang="hu-HU" dirty="0">
                <a:latin typeface="NimbusRomNo9L-Regu"/>
              </a:rPr>
              <a:t>elválasztott értéksorozat. </a:t>
            </a:r>
            <a:r>
              <a:rPr lang="hu-HU" dirty="0" smtClean="0">
                <a:latin typeface="NimbusRomNo9L-Regu"/>
              </a:rPr>
              <a:t>Habár nem </a:t>
            </a:r>
            <a:r>
              <a:rPr lang="hu-HU" dirty="0">
                <a:latin typeface="NimbusRomNo9L-Regu"/>
              </a:rPr>
              <a:t>szükséges, megegyezés szerint kerek zárójelek közé tesszük </a:t>
            </a:r>
            <a:r>
              <a:rPr lang="hu-HU" dirty="0" smtClean="0">
                <a:latin typeface="NimbusRomNo9L-Regu"/>
              </a:rPr>
              <a:t>őket</a:t>
            </a:r>
            <a:r>
              <a:rPr lang="hu-HU" dirty="0">
                <a:latin typeface="NimbusRomNo9L-Regu"/>
              </a:rPr>
              <a:t>: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94730" y="4523267"/>
            <a:ext cx="91848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julia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"Julia"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"Roberts"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1967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Kettős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játék"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2009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színésznő"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Atlanta, Georgia"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julia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594730" y="5169598"/>
            <a:ext cx="114708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rendezett n-esek hasznosak a más nyelveken többnyire </a:t>
            </a:r>
            <a:r>
              <a:rPr lang="hu-HU" dirty="0">
                <a:latin typeface="NimbusRomNo9L-ReguItal"/>
              </a:rPr>
              <a:t>rekordnak </a:t>
            </a:r>
            <a:r>
              <a:rPr lang="hu-HU" dirty="0">
                <a:latin typeface="NimbusRomNo9L-Regu"/>
              </a:rPr>
              <a:t>nevezett dolog reprezentálására – ezek </a:t>
            </a:r>
            <a:r>
              <a:rPr lang="hu-HU" dirty="0" smtClean="0">
                <a:latin typeface="NimbusRomNo9L-Regu"/>
              </a:rPr>
              <a:t>összetartozó, egymással </a:t>
            </a:r>
            <a:r>
              <a:rPr lang="hu-HU" dirty="0">
                <a:latin typeface="NimbusRomNo9L-Regu"/>
              </a:rPr>
              <a:t>kapcsoltban </a:t>
            </a:r>
            <a:r>
              <a:rPr lang="hu-HU" dirty="0" smtClean="0">
                <a:latin typeface="NimbusRomNo9L-Regu"/>
              </a:rPr>
              <a:t>lévő </a:t>
            </a:r>
            <a:r>
              <a:rPr lang="hu-HU" dirty="0">
                <a:latin typeface="NimbusRomNo9L-Regu"/>
              </a:rPr>
              <a:t>értékek, mint a korábbi hallgató rekord. Nincs leírás arra vonatkozólag, hogy </a:t>
            </a:r>
            <a:r>
              <a:rPr lang="hu-HU" dirty="0" smtClean="0">
                <a:latin typeface="NimbusRomNo9L-Regu"/>
              </a:rPr>
              <a:t>mit jelentenek </a:t>
            </a:r>
            <a:r>
              <a:rPr lang="hu-HU" dirty="0">
                <a:latin typeface="NimbusRomNo9L-Regu"/>
              </a:rPr>
              <a:t>az egyes </a:t>
            </a:r>
            <a:r>
              <a:rPr lang="hu-HU" dirty="0" smtClean="0">
                <a:latin typeface="NimbusRomNo9L-Regu"/>
              </a:rPr>
              <a:t>mezők</a:t>
            </a:r>
            <a:r>
              <a:rPr lang="hu-HU" dirty="0">
                <a:latin typeface="NimbusRomNo9L-Regu"/>
              </a:rPr>
              <a:t>, de sejthetjük. </a:t>
            </a:r>
            <a:r>
              <a:rPr lang="hu-HU" dirty="0" smtClean="0">
                <a:latin typeface="NimbusRomNo9L-Regu"/>
              </a:rPr>
              <a:t>Lehetővé </a:t>
            </a:r>
            <a:r>
              <a:rPr lang="hu-HU" dirty="0">
                <a:latin typeface="NimbusRomNo9L-Regu"/>
              </a:rPr>
              <a:t>teszi, hogy összetartozó dolgokat egyetlen egységként kezeljük.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3830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Eseményvezérelt</a:t>
            </a:r>
            <a:r>
              <a:rPr lang="hu-HU" dirty="0" smtClean="0"/>
              <a:t> programozás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8373497" y="843240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Egy példa: állapotautomata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838200" y="1547113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60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Az 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eseménykezelőt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a </a:t>
            </a:r>
            <a:r>
              <a:rPr lang="hu-HU" dirty="0" err="1">
                <a:solidFill>
                  <a:srgbClr val="40808F"/>
                </a:solidFill>
                <a:latin typeface="NimbusMonL-ReguObli"/>
              </a:rPr>
              <a:t>space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 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billentyűhöz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kötjük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61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ablak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onkey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allapot_automata_esemenykezeloje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>
                <a:solidFill>
                  <a:srgbClr val="4071A1"/>
                </a:solidFill>
                <a:latin typeface="NimbusMonL-Regu"/>
              </a:rPr>
              <a:t>space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62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63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ablak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listen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Események figyelése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64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ablak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mainloop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59780" y="3559670"/>
            <a:ext cx="111382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46. sorban </a:t>
            </a:r>
            <a:r>
              <a:rPr lang="hu-HU" dirty="0" smtClean="0">
                <a:latin typeface="NimbusRomNo9L-Regu"/>
              </a:rPr>
              <a:t>a </a:t>
            </a:r>
            <a:r>
              <a:rPr lang="hu-HU" b="1" dirty="0" err="1">
                <a:latin typeface="NimbusMonL-Regu"/>
              </a:rPr>
              <a:t>global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kulcsszó azt mondja a Pythonnak, hogy </a:t>
            </a:r>
            <a:r>
              <a:rPr lang="hu-HU" b="1" dirty="0">
                <a:latin typeface="NimbusRomNo9L-Regu"/>
              </a:rPr>
              <a:t>ne </a:t>
            </a:r>
            <a:r>
              <a:rPr lang="hu-HU" b="1" dirty="0" smtClean="0">
                <a:latin typeface="NimbusRomNo9L-Regu"/>
              </a:rPr>
              <a:t>hozzon létre </a:t>
            </a:r>
            <a:r>
              <a:rPr lang="hu-HU" b="1" dirty="0">
                <a:latin typeface="NimbusRomNo9L-Regu"/>
              </a:rPr>
              <a:t>új lokális változót </a:t>
            </a:r>
            <a:r>
              <a:rPr lang="hu-HU" dirty="0">
                <a:latin typeface="NimbusRomNo9L-Regu"/>
              </a:rPr>
              <a:t>az </a:t>
            </a:r>
            <a:r>
              <a:rPr lang="hu-HU" dirty="0" err="1">
                <a:latin typeface="NimbusMonL-Regu"/>
              </a:rPr>
              <a:t>allapot_sorszam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számára (annak ellenére, hogy a függvény 50., 54. és 58. sora </a:t>
            </a:r>
            <a:r>
              <a:rPr lang="hu-HU" dirty="0" smtClean="0">
                <a:latin typeface="NimbusRomNo9L-Regu"/>
              </a:rPr>
              <a:t>is használja</a:t>
            </a:r>
            <a:r>
              <a:rPr lang="hu-HU" dirty="0">
                <a:latin typeface="NimbusRomNo9L-Regu"/>
              </a:rPr>
              <a:t>), így a függvényen belüli </a:t>
            </a:r>
            <a:r>
              <a:rPr lang="hu-HU" dirty="0" err="1">
                <a:latin typeface="NimbusMonL-Regu"/>
              </a:rPr>
              <a:t>allapot_sorszam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név mindig a 42. sorban létrehozott változóra utal.</a:t>
            </a:r>
          </a:p>
          <a:p>
            <a:r>
              <a:rPr lang="hu-HU" dirty="0">
                <a:latin typeface="NimbusRomNo9L-Regu"/>
              </a:rPr>
              <a:t>Akármelyik állapotban is van az automata, az </a:t>
            </a:r>
            <a:r>
              <a:rPr lang="hu-HU" dirty="0" err="1">
                <a:latin typeface="NimbusMonL-Regu"/>
              </a:rPr>
              <a:t>allapot_automata_esemenykezeloje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függvényen belüli </a:t>
            </a:r>
            <a:r>
              <a:rPr lang="hu-HU" dirty="0" smtClean="0">
                <a:latin typeface="NimbusRomNo9L-Regu"/>
              </a:rPr>
              <a:t>utasítások átviszik </a:t>
            </a:r>
            <a:r>
              <a:rPr lang="hu-HU" dirty="0">
                <a:latin typeface="NimbusRomNo9L-Regu"/>
              </a:rPr>
              <a:t>az automatát a </a:t>
            </a:r>
            <a:r>
              <a:rPr lang="hu-HU" dirty="0" smtClean="0">
                <a:latin typeface="NimbusRomNo9L-Regu"/>
              </a:rPr>
              <a:t>következő </a:t>
            </a:r>
            <a:r>
              <a:rPr lang="hu-HU" dirty="0">
                <a:latin typeface="NimbusRomNo9L-Regu"/>
              </a:rPr>
              <a:t>állapotba. Az állapotváltás közben Eszti új helyre kerül és megváltozik </a:t>
            </a:r>
            <a:r>
              <a:rPr lang="hu-HU" dirty="0" smtClean="0">
                <a:latin typeface="NimbusRomNo9L-Regu"/>
              </a:rPr>
              <a:t>a színe</a:t>
            </a:r>
            <a:r>
              <a:rPr lang="hu-HU" dirty="0">
                <a:latin typeface="NimbusRomNo9L-Regu"/>
              </a:rPr>
              <a:t>. Természetesen az </a:t>
            </a:r>
            <a:r>
              <a:rPr lang="hu-HU" dirty="0" err="1">
                <a:latin typeface="NimbusMonL-Regu"/>
              </a:rPr>
              <a:t>allapot_sorszam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is változik, annak az állapotnak a száma lesz hozzárendelve, </a:t>
            </a:r>
            <a:r>
              <a:rPr lang="hu-HU" dirty="0" smtClean="0">
                <a:latin typeface="NimbusRomNo9L-Regu"/>
              </a:rPr>
              <a:t>amelybe éppen </a:t>
            </a:r>
            <a:r>
              <a:rPr lang="hu-HU" dirty="0">
                <a:latin typeface="NimbusRomNo9L-Regu"/>
              </a:rPr>
              <a:t>most került át az automata.</a:t>
            </a:r>
          </a:p>
          <a:p>
            <a:r>
              <a:rPr lang="hu-HU" dirty="0">
                <a:latin typeface="NimbusRomNo9L-Regu"/>
              </a:rPr>
              <a:t>A közlekedési lámpa automata, a </a:t>
            </a:r>
            <a:r>
              <a:rPr lang="hu-HU" dirty="0" err="1">
                <a:latin typeface="NimbusRomNo9L-Regu"/>
              </a:rPr>
              <a:t>space</a:t>
            </a:r>
            <a:r>
              <a:rPr lang="hu-HU" dirty="0">
                <a:latin typeface="NimbusRomNo9L-Regu"/>
              </a:rPr>
              <a:t> </a:t>
            </a:r>
            <a:r>
              <a:rPr lang="hu-HU" dirty="0" smtClean="0">
                <a:latin typeface="NimbusRomNo9L-Regu"/>
              </a:rPr>
              <a:t>billentyű </a:t>
            </a:r>
            <a:r>
              <a:rPr lang="hu-HU" dirty="0">
                <a:latin typeface="NimbusRomNo9L-Regu"/>
              </a:rPr>
              <a:t>minden egyes lenyomásakor, új állapotba kerül át.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651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</a:t>
            </a:r>
          </a:p>
        </p:txBody>
      </p:sp>
      <p:sp>
        <p:nvSpPr>
          <p:cNvPr id="4" name="Téglalap 3"/>
          <p:cNvSpPr/>
          <p:nvPr/>
        </p:nvSpPr>
        <p:spPr>
          <a:xfrm>
            <a:off x="838200" y="1575874"/>
            <a:ext cx="1092633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1. Társíts még néhány </a:t>
            </a:r>
            <a:r>
              <a:rPr lang="hu-HU" dirty="0" smtClean="0">
                <a:latin typeface="NimbusRomNo9L-Regu"/>
              </a:rPr>
              <a:t>billentyűt </a:t>
            </a:r>
            <a:r>
              <a:rPr lang="hu-HU" dirty="0">
                <a:latin typeface="NimbusRomNo9L-Regu"/>
              </a:rPr>
              <a:t>az </a:t>
            </a:r>
            <a:r>
              <a:rPr lang="hu-HU" dirty="0" smtClean="0">
                <a:latin typeface="NimbusRomNo9L-Regu"/>
              </a:rPr>
              <a:t>első </a:t>
            </a:r>
            <a:r>
              <a:rPr lang="hu-HU" dirty="0">
                <a:latin typeface="NimbusRomNo9L-Regu"/>
              </a:rPr>
              <a:t>példaprogramhoz:</a:t>
            </a:r>
          </a:p>
          <a:p>
            <a:r>
              <a:rPr lang="hu-HU" dirty="0">
                <a:latin typeface="NimbusRomNo9L-Regu"/>
              </a:rPr>
              <a:t>• </a:t>
            </a:r>
            <a:r>
              <a:rPr lang="hu-HU" dirty="0" smtClean="0">
                <a:latin typeface="NimbusRomNo9L-Regu"/>
              </a:rPr>
              <a:t>Az </a:t>
            </a:r>
            <a:r>
              <a:rPr lang="hu-HU" dirty="0">
                <a:latin typeface="NimbusRomNo9L-Regu"/>
              </a:rPr>
              <a:t>R, G és B </a:t>
            </a:r>
            <a:r>
              <a:rPr lang="hu-HU" dirty="0" smtClean="0">
                <a:latin typeface="NimbusRomNo9L-Regu"/>
              </a:rPr>
              <a:t>billentyűk </a:t>
            </a:r>
            <a:r>
              <a:rPr lang="hu-HU" dirty="0">
                <a:latin typeface="NimbusRomNo9L-Regu"/>
              </a:rPr>
              <a:t>leütése változtassa meg Eszti színét pirosra (Red), zöldre (</a:t>
            </a:r>
            <a:r>
              <a:rPr lang="hu-HU" dirty="0" err="1">
                <a:latin typeface="NimbusRomNo9L-Regu"/>
              </a:rPr>
              <a:t>Green</a:t>
            </a:r>
            <a:r>
              <a:rPr lang="hu-HU" dirty="0">
                <a:latin typeface="NimbusRomNo9L-Regu"/>
              </a:rPr>
              <a:t>) és kékre (</a:t>
            </a:r>
            <a:r>
              <a:rPr lang="hu-HU" dirty="0" err="1">
                <a:latin typeface="NimbusRomNo9L-Regu"/>
              </a:rPr>
              <a:t>Blue</a:t>
            </a:r>
            <a:r>
              <a:rPr lang="hu-HU" dirty="0">
                <a:latin typeface="NimbusRomNo9L-Regu"/>
              </a:rPr>
              <a:t>).</a:t>
            </a:r>
          </a:p>
          <a:p>
            <a:r>
              <a:rPr lang="hu-HU" dirty="0">
                <a:latin typeface="NimbusRomNo9L-Regu"/>
              </a:rPr>
              <a:t>• A + és - </a:t>
            </a:r>
            <a:r>
              <a:rPr lang="hu-HU" dirty="0" smtClean="0">
                <a:latin typeface="NimbusRomNo9L-Regu"/>
              </a:rPr>
              <a:t>billentyűk </a:t>
            </a:r>
            <a:r>
              <a:rPr lang="hu-HU" dirty="0">
                <a:latin typeface="NimbusRomNo9L-Regu"/>
              </a:rPr>
              <a:t>leütése növelje, illetve csökkentse Eszti tollának méretét. </a:t>
            </a:r>
            <a:r>
              <a:rPr lang="hu-HU" dirty="0" err="1">
                <a:latin typeface="NimbusRomNo9L-Regu"/>
              </a:rPr>
              <a:t>Biztosítsd</a:t>
            </a:r>
            <a:r>
              <a:rPr lang="hu-HU" dirty="0">
                <a:latin typeface="NimbusRomNo9L-Regu"/>
              </a:rPr>
              <a:t>, hogy a toll </a:t>
            </a:r>
            <a:r>
              <a:rPr lang="hu-HU" dirty="0" smtClean="0">
                <a:latin typeface="NimbusRomNo9L-Regu"/>
              </a:rPr>
              <a:t>mérete 1 </a:t>
            </a:r>
            <a:r>
              <a:rPr lang="hu-HU" dirty="0">
                <a:latin typeface="NimbusRomNo9L-Regu"/>
              </a:rPr>
              <a:t>és 20 között maradjon (a határokat is beleértve).</a:t>
            </a:r>
          </a:p>
          <a:p>
            <a:r>
              <a:rPr lang="hu-HU" dirty="0">
                <a:latin typeface="NimbusRomNo9L-Regu"/>
              </a:rPr>
              <a:t>• Néhány más </a:t>
            </a:r>
            <a:r>
              <a:rPr lang="hu-HU" dirty="0" smtClean="0">
                <a:latin typeface="NimbusRomNo9L-Regu"/>
              </a:rPr>
              <a:t>billentyűt </a:t>
            </a:r>
            <a:r>
              <a:rPr lang="hu-HU" dirty="0">
                <a:latin typeface="NimbusRomNo9L-Regu"/>
              </a:rPr>
              <a:t>is vezess be Eszti vagy az ablak </a:t>
            </a:r>
            <a:r>
              <a:rPr lang="hu-HU" dirty="0" smtClean="0">
                <a:latin typeface="NimbusRomNo9L-Regu"/>
              </a:rPr>
              <a:t>különböző </a:t>
            </a:r>
            <a:r>
              <a:rPr lang="hu-HU" dirty="0">
                <a:latin typeface="NimbusRomNo9L-Regu"/>
              </a:rPr>
              <a:t>tulajdonságainak állítására, vagy adj</a:t>
            </a:r>
          </a:p>
          <a:p>
            <a:r>
              <a:rPr lang="hu-HU" dirty="0">
                <a:latin typeface="NimbusRomNo9L-Regu"/>
              </a:rPr>
              <a:t>Esztihez új, </a:t>
            </a:r>
            <a:r>
              <a:rPr lang="hu-HU" dirty="0" smtClean="0">
                <a:latin typeface="NimbusRomNo9L-Regu"/>
              </a:rPr>
              <a:t>billentyűzettel vezérelhető </a:t>
            </a:r>
            <a:r>
              <a:rPr lang="hu-HU" dirty="0">
                <a:latin typeface="NimbusRomNo9L-Regu"/>
              </a:rPr>
              <a:t>viselkedést</a:t>
            </a:r>
            <a:r>
              <a:rPr lang="hu-HU" dirty="0" smtClean="0">
                <a:latin typeface="NimbusRomNo9L-Regu"/>
              </a:rPr>
              <a:t>.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 smtClean="0">
                <a:latin typeface="NimbusRomNo9L-Regu"/>
              </a:rPr>
              <a:t>2. </a:t>
            </a:r>
            <a:r>
              <a:rPr lang="hu-HU" dirty="0" err="1" smtClean="0">
                <a:latin typeface="NimbusRomNo9L-Regu"/>
              </a:rPr>
              <a:t>Módosítsd</a:t>
            </a:r>
            <a:r>
              <a:rPr lang="hu-HU" dirty="0" smtClean="0">
                <a:latin typeface="NimbusRomNo9L-Regu"/>
              </a:rPr>
              <a:t> a programot, hogy a piros után </a:t>
            </a:r>
            <a:r>
              <a:rPr lang="hu-HU" dirty="0" err="1" smtClean="0">
                <a:latin typeface="NimbusRomNo9L-Regu"/>
              </a:rPr>
              <a:t>piros+narancs</a:t>
            </a:r>
            <a:r>
              <a:rPr lang="hu-HU" dirty="0" smtClean="0">
                <a:latin typeface="NimbusRomNo9L-Regu"/>
              </a:rPr>
              <a:t> színek egyszerre legyenek a képernyőn.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 smtClean="0"/>
              <a:t>3. </a:t>
            </a:r>
            <a:r>
              <a:rPr lang="hu-HU" dirty="0"/>
              <a:t>Változtasd meg úgy a közlekedési lámpa </a:t>
            </a:r>
            <a:r>
              <a:rPr lang="hu-HU" dirty="0" smtClean="0"/>
              <a:t>vezérlő </a:t>
            </a:r>
            <a:r>
              <a:rPr lang="hu-HU" dirty="0"/>
              <a:t>programot, hogy automatikusan váltson, egy </a:t>
            </a:r>
            <a:r>
              <a:rPr lang="hu-HU" dirty="0" smtClean="0"/>
              <a:t>időzítő </a:t>
            </a:r>
            <a:r>
              <a:rPr lang="hu-HU" dirty="0"/>
              <a:t>hatására.</a:t>
            </a:r>
          </a:p>
        </p:txBody>
      </p:sp>
    </p:spTree>
    <p:extLst>
      <p:ext uri="{BB962C8B-B14F-4D97-AF65-F5344CB8AC3E}">
        <p14:creationId xmlns:p14="http://schemas.microsoft.com/office/powerpoint/2010/main" val="2645874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</a:t>
            </a:r>
          </a:p>
        </p:txBody>
      </p:sp>
      <p:sp>
        <p:nvSpPr>
          <p:cNvPr id="3" name="Téglalap 2"/>
          <p:cNvSpPr/>
          <p:nvPr/>
        </p:nvSpPr>
        <p:spPr>
          <a:xfrm>
            <a:off x="838200" y="1469708"/>
            <a:ext cx="111605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latin typeface="NimbusRomNo9L-Regu"/>
              </a:rPr>
              <a:t>4. Korábban találkoztunk </a:t>
            </a:r>
            <a:r>
              <a:rPr lang="hu-HU" dirty="0">
                <a:latin typeface="NimbusRomNo9L-Regu"/>
              </a:rPr>
              <a:t>a </a:t>
            </a:r>
            <a:r>
              <a:rPr lang="hu-HU" dirty="0" err="1">
                <a:latin typeface="NimbusMonL-Regu"/>
              </a:rPr>
              <a:t>hideturtle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és a </a:t>
            </a:r>
            <a:r>
              <a:rPr lang="hu-HU" dirty="0" err="1">
                <a:latin typeface="NimbusMonL-Regu"/>
              </a:rPr>
              <a:t>showturtle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metódusokkal, amelyekkel elrejthet</a:t>
            </a:r>
          </a:p>
          <a:p>
            <a:r>
              <a:rPr lang="hu-HU" dirty="0" smtClean="0">
                <a:latin typeface="NimbusRomNo9L-Regu"/>
              </a:rPr>
              <a:t>ők</a:t>
            </a:r>
            <a:r>
              <a:rPr lang="hu-HU" dirty="0">
                <a:latin typeface="NimbusRomNo9L-Regu"/>
              </a:rPr>
              <a:t>, illetve </a:t>
            </a:r>
            <a:r>
              <a:rPr lang="hu-HU" dirty="0" smtClean="0">
                <a:latin typeface="NimbusRomNo9L-Regu"/>
              </a:rPr>
              <a:t>megjeleníthetők </a:t>
            </a:r>
            <a:r>
              <a:rPr lang="hu-HU" dirty="0">
                <a:latin typeface="NimbusRomNo9L-Regu"/>
              </a:rPr>
              <a:t>a </a:t>
            </a:r>
            <a:r>
              <a:rPr lang="hu-HU" dirty="0" smtClean="0">
                <a:latin typeface="NimbusRomNo9L-Regu"/>
              </a:rPr>
              <a:t>teknőcök</a:t>
            </a:r>
            <a:r>
              <a:rPr lang="hu-HU" dirty="0">
                <a:latin typeface="NimbusRomNo9L-Regu"/>
              </a:rPr>
              <a:t>. A két metódus </a:t>
            </a:r>
            <a:r>
              <a:rPr lang="hu-HU" dirty="0" smtClean="0">
                <a:latin typeface="NimbusRomNo9L-Regu"/>
              </a:rPr>
              <a:t>lehetővé </a:t>
            </a:r>
            <a:r>
              <a:rPr lang="hu-HU" dirty="0">
                <a:latin typeface="NimbusRomNo9L-Regu"/>
              </a:rPr>
              <a:t>teszi, hogy egy másik megközelítést</a:t>
            </a:r>
          </a:p>
          <a:p>
            <a:r>
              <a:rPr lang="hu-HU" dirty="0">
                <a:latin typeface="NimbusRomNo9L-Regu"/>
              </a:rPr>
              <a:t>alkalmazzunk a közlekedési lámpa vezérlésére készített program fejlesztésénél. </a:t>
            </a:r>
            <a:endParaRPr lang="hu-HU" dirty="0" smtClean="0">
              <a:latin typeface="NimbusRomNo9L-Regu"/>
            </a:endParaRPr>
          </a:p>
          <a:p>
            <a:endParaRPr lang="hu-HU" dirty="0">
              <a:latin typeface="NimbusRomNo9L-Regu"/>
            </a:endParaRPr>
          </a:p>
          <a:p>
            <a:r>
              <a:rPr lang="hu-HU" dirty="0" err="1" smtClean="0">
                <a:latin typeface="NimbusRomNo9L-Regu"/>
              </a:rPr>
              <a:t>Egészítsd</a:t>
            </a:r>
            <a:r>
              <a:rPr lang="hu-HU" dirty="0" smtClean="0">
                <a:latin typeface="NimbusRomNo9L-Regu"/>
              </a:rPr>
              <a:t> </a:t>
            </a:r>
            <a:r>
              <a:rPr lang="hu-HU" dirty="0">
                <a:latin typeface="NimbusRomNo9L-Regu"/>
              </a:rPr>
              <a:t>ki a programod a </a:t>
            </a:r>
            <a:r>
              <a:rPr lang="hu-HU" dirty="0" err="1" smtClean="0">
                <a:latin typeface="NimbusRomNo9L-Regu"/>
              </a:rPr>
              <a:t>következ</a:t>
            </a:r>
            <a:r>
              <a:rPr lang="hu-HU" dirty="0" smtClean="0">
                <a:latin typeface="NimbusRomNo9L-Regu"/>
              </a:rPr>
              <a:t> </a:t>
            </a:r>
            <a:r>
              <a:rPr lang="hu-HU" dirty="0" err="1" smtClean="0">
                <a:latin typeface="NimbusRomNo9L-Regu"/>
              </a:rPr>
              <a:t>őkkel</a:t>
            </a:r>
            <a:r>
              <a:rPr lang="hu-HU" dirty="0">
                <a:latin typeface="NimbusRomNo9L-Regu"/>
              </a:rPr>
              <a:t>. </a:t>
            </a:r>
            <a:endParaRPr lang="hu-HU" dirty="0" smtClean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latin typeface="NimbusRomNo9L-Regu"/>
              </a:rPr>
              <a:t>Rajzolj </a:t>
            </a:r>
            <a:r>
              <a:rPr lang="hu-HU" dirty="0">
                <a:latin typeface="NimbusRomNo9L-Regu"/>
              </a:rPr>
              <a:t>egy második dobozt az újabb lámpák tárolására. </a:t>
            </a:r>
            <a:endParaRPr lang="hu-HU" dirty="0" smtClean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latin typeface="NimbusRomNo9L-Regu"/>
              </a:rPr>
              <a:t>Készíts </a:t>
            </a:r>
            <a:r>
              <a:rPr lang="hu-HU" dirty="0">
                <a:latin typeface="NimbusRomNo9L-Regu"/>
              </a:rPr>
              <a:t>három </a:t>
            </a:r>
            <a:r>
              <a:rPr lang="hu-HU" dirty="0" smtClean="0">
                <a:latin typeface="NimbusRomNo9L-Regu"/>
              </a:rPr>
              <a:t>különböző teknőcöt </a:t>
            </a:r>
            <a:r>
              <a:rPr lang="hu-HU" dirty="0">
                <a:latin typeface="NimbusRomNo9L-Regu"/>
              </a:rPr>
              <a:t>a </a:t>
            </a:r>
            <a:r>
              <a:rPr lang="hu-HU" dirty="0" smtClean="0">
                <a:latin typeface="NimbusRomNo9L-Regu"/>
              </a:rPr>
              <a:t>zöld, sárga </a:t>
            </a:r>
            <a:r>
              <a:rPr lang="hu-HU" dirty="0">
                <a:latin typeface="NimbusRomNo9L-Regu"/>
              </a:rPr>
              <a:t>és a zöld lámpák reprezentálásához, és tedd </a:t>
            </a:r>
            <a:r>
              <a:rPr lang="hu-HU" dirty="0" smtClean="0">
                <a:latin typeface="NimbusRomNo9L-Regu"/>
              </a:rPr>
              <a:t>őket </a:t>
            </a:r>
            <a:r>
              <a:rPr lang="hu-HU" dirty="0">
                <a:latin typeface="NimbusRomNo9L-Regu"/>
              </a:rPr>
              <a:t>az új lámpadobozba. </a:t>
            </a:r>
            <a:endParaRPr lang="hu-HU" dirty="0" smtClean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latin typeface="NimbusRomNo9L-Regu"/>
              </a:rPr>
              <a:t>Az </a:t>
            </a:r>
            <a:r>
              <a:rPr lang="hu-HU" dirty="0">
                <a:latin typeface="NimbusRomNo9L-Regu"/>
              </a:rPr>
              <a:t>állapotváltáskor csak tegyél </a:t>
            </a:r>
            <a:r>
              <a:rPr lang="hu-HU" dirty="0" smtClean="0">
                <a:latin typeface="NimbusRomNo9L-Regu"/>
              </a:rPr>
              <a:t>egy teknőcöt </a:t>
            </a:r>
            <a:r>
              <a:rPr lang="hu-HU" dirty="0">
                <a:latin typeface="NimbusRomNo9L-Regu"/>
              </a:rPr>
              <a:t>láthatóvá a háromból. </a:t>
            </a:r>
            <a:endParaRPr lang="hu-HU" dirty="0" smtClean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NimbusRomNo9L-Regu"/>
            </a:endParaRPr>
          </a:p>
          <a:p>
            <a:r>
              <a:rPr lang="hu-HU" dirty="0" smtClean="0">
                <a:latin typeface="NimbusRomNo9L-Regu"/>
              </a:rPr>
              <a:t>Amikor </a:t>
            </a:r>
            <a:r>
              <a:rPr lang="hu-HU" dirty="0">
                <a:latin typeface="NimbusRomNo9L-Regu"/>
              </a:rPr>
              <a:t>készen vagy </a:t>
            </a:r>
            <a:r>
              <a:rPr lang="hu-HU" dirty="0" smtClean="0">
                <a:latin typeface="NimbusRomNo9L-Regu"/>
              </a:rPr>
              <a:t>dőlj </a:t>
            </a:r>
            <a:r>
              <a:rPr lang="hu-HU" dirty="0">
                <a:latin typeface="NimbusRomNo9L-Regu"/>
              </a:rPr>
              <a:t>hátra, és mélyedj el a gondolataidban. Két </a:t>
            </a:r>
            <a:r>
              <a:rPr lang="hu-HU" dirty="0" smtClean="0">
                <a:latin typeface="NimbusRomNo9L-Regu"/>
              </a:rPr>
              <a:t>különböző megoldásod </a:t>
            </a:r>
            <a:r>
              <a:rPr lang="hu-HU" dirty="0">
                <a:latin typeface="NimbusRomNo9L-Regu"/>
              </a:rPr>
              <a:t>van, </a:t>
            </a:r>
            <a:r>
              <a:rPr lang="hu-HU" dirty="0" smtClean="0">
                <a:latin typeface="NimbusRomNo9L-Regu"/>
              </a:rPr>
              <a:t>mindkettő működőképesnek </a:t>
            </a:r>
            <a:r>
              <a:rPr lang="hu-HU" dirty="0">
                <a:latin typeface="NimbusRomNo9L-Regu"/>
              </a:rPr>
              <a:t>látszik. Jobb-e valamilyen szempontból az egyik megoldás, </a:t>
            </a:r>
            <a:r>
              <a:rPr lang="hu-HU" dirty="0" smtClean="0">
                <a:latin typeface="NimbusRomNo9L-Regu"/>
              </a:rPr>
              <a:t>mint a </a:t>
            </a:r>
            <a:r>
              <a:rPr lang="hu-HU" dirty="0">
                <a:latin typeface="NimbusRomNo9L-Regu"/>
              </a:rPr>
              <a:t>másik? Melyik áll közelebb a valósághoz? Melyik hasonlít jobban a városodban </a:t>
            </a:r>
            <a:r>
              <a:rPr lang="hu-HU" dirty="0" smtClean="0">
                <a:latin typeface="NimbusRomNo9L-Regu"/>
              </a:rPr>
              <a:t>lévő </a:t>
            </a:r>
            <a:r>
              <a:rPr lang="hu-HU" dirty="0">
                <a:latin typeface="NimbusRomNo9L-Regu"/>
              </a:rPr>
              <a:t>közlekedési </a:t>
            </a:r>
            <a:r>
              <a:rPr lang="hu-HU" dirty="0" smtClean="0">
                <a:latin typeface="NimbusRomNo9L-Regu"/>
              </a:rPr>
              <a:t>lámpák működéséhez</a:t>
            </a:r>
            <a:r>
              <a:rPr lang="hu-HU" dirty="0">
                <a:latin typeface="NimbusRomNo9L-Regu"/>
              </a:rPr>
              <a:t>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5518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</a:t>
            </a:r>
          </a:p>
        </p:txBody>
      </p:sp>
      <p:sp>
        <p:nvSpPr>
          <p:cNvPr id="4" name="Téglalap 3"/>
          <p:cNvSpPr/>
          <p:nvPr/>
        </p:nvSpPr>
        <p:spPr>
          <a:xfrm>
            <a:off x="613317" y="1346384"/>
            <a:ext cx="113519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latin typeface="NimbusRomNo9L-Regu"/>
              </a:rPr>
              <a:t>5. </a:t>
            </a:r>
            <a:r>
              <a:rPr lang="hu-HU" dirty="0">
                <a:latin typeface="NimbusRomNo9L-Regu"/>
              </a:rPr>
              <a:t>A közlekedési lámpák fényeit most már </a:t>
            </a:r>
            <a:r>
              <a:rPr lang="hu-HU" dirty="0" smtClean="0">
                <a:latin typeface="NimbusRomNo9L-Regu"/>
              </a:rPr>
              <a:t>különböző teknőcök </a:t>
            </a:r>
            <a:r>
              <a:rPr lang="hu-HU" dirty="0">
                <a:latin typeface="NimbusRomNo9L-Regu"/>
              </a:rPr>
              <a:t>jelenítik meg a programban. </a:t>
            </a:r>
            <a:endParaRPr lang="hu-HU" dirty="0" smtClean="0">
              <a:latin typeface="NimbusRomNo9L-Regu"/>
            </a:endParaRPr>
          </a:p>
          <a:p>
            <a:r>
              <a:rPr lang="hu-HU" dirty="0" smtClean="0">
                <a:latin typeface="NimbusRomNo9L-Regu"/>
              </a:rPr>
              <a:t>A </a:t>
            </a:r>
            <a:r>
              <a:rPr lang="hu-HU" dirty="0">
                <a:latin typeface="NimbusRomNo9L-Regu"/>
              </a:rPr>
              <a:t>látható/nem </a:t>
            </a:r>
            <a:r>
              <a:rPr lang="hu-HU" dirty="0" smtClean="0">
                <a:latin typeface="NimbusRomNo9L-Regu"/>
              </a:rPr>
              <a:t>látható trükk </a:t>
            </a:r>
            <a:r>
              <a:rPr lang="hu-HU" dirty="0">
                <a:latin typeface="NimbusRomNo9L-Regu"/>
              </a:rPr>
              <a:t>nem volt túl jó ötlet. Ha megnézünk egy közlekedési lámpát, akkor azt látjuk, hogy a </a:t>
            </a:r>
            <a:r>
              <a:rPr lang="hu-HU" dirty="0" smtClean="0">
                <a:latin typeface="NimbusRomNo9L-Regu"/>
              </a:rPr>
              <a:t>különböző színű lámpák </a:t>
            </a:r>
            <a:r>
              <a:rPr lang="hu-HU" dirty="0">
                <a:latin typeface="NimbusRomNo9L-Regu"/>
              </a:rPr>
              <a:t>bekapcsolnak majd lekapcsolódnak, de akkor is látszanak, amikor éppen nem világítanak, csak egy </a:t>
            </a:r>
            <a:r>
              <a:rPr lang="hu-HU" dirty="0" smtClean="0">
                <a:latin typeface="NimbusRomNo9L-Regu"/>
              </a:rPr>
              <a:t>kicsit sötétebb </a:t>
            </a:r>
            <a:r>
              <a:rPr lang="hu-HU" dirty="0">
                <a:latin typeface="NimbusRomNo9L-Regu"/>
              </a:rPr>
              <a:t>a </a:t>
            </a:r>
            <a:r>
              <a:rPr lang="hu-HU" dirty="0" err="1" smtClean="0">
                <a:latin typeface="NimbusRomNo9L-Regu"/>
              </a:rPr>
              <a:t>színűk</a:t>
            </a:r>
            <a:r>
              <a:rPr lang="hu-HU" dirty="0">
                <a:latin typeface="NimbusRomNo9L-Regu"/>
              </a:rPr>
              <a:t>. </a:t>
            </a:r>
            <a:r>
              <a:rPr lang="hu-HU" dirty="0" err="1">
                <a:latin typeface="NimbusRomNo9L-Regu"/>
              </a:rPr>
              <a:t>Módosítsd</a:t>
            </a:r>
            <a:r>
              <a:rPr lang="hu-HU" dirty="0">
                <a:latin typeface="NimbusRomNo9L-Regu"/>
              </a:rPr>
              <a:t> úgy a programot, hogy ne </a:t>
            </a:r>
            <a:r>
              <a:rPr lang="hu-HU" dirty="0" smtClean="0">
                <a:latin typeface="NimbusRomNo9L-Regu"/>
              </a:rPr>
              <a:t>tűnjenek </a:t>
            </a:r>
            <a:r>
              <a:rPr lang="hu-HU" dirty="0">
                <a:latin typeface="NimbusRomNo9L-Regu"/>
              </a:rPr>
              <a:t>el a lámpák sem kikapcsolt, sem </a:t>
            </a:r>
            <a:r>
              <a:rPr lang="hu-HU" dirty="0" smtClean="0">
                <a:latin typeface="NimbusRomNo9L-Regu"/>
              </a:rPr>
              <a:t>bekapcsolt állapotban</a:t>
            </a:r>
            <a:r>
              <a:rPr lang="hu-HU" dirty="0">
                <a:latin typeface="NimbusRomNo9L-Regu"/>
              </a:rPr>
              <a:t>. Kikapcsolt állapotban is lehessen valamennyire látni a lámpákat.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714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Adatcsoportosítás</a:t>
            </a:r>
          </a:p>
        </p:txBody>
      </p:sp>
      <p:sp>
        <p:nvSpPr>
          <p:cNvPr id="3" name="Téglalap 2"/>
          <p:cNvSpPr/>
          <p:nvPr/>
        </p:nvSpPr>
        <p:spPr>
          <a:xfrm>
            <a:off x="717395" y="1368026"/>
            <a:ext cx="11047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rendezett n-esek </a:t>
            </a:r>
            <a:r>
              <a:rPr lang="hu-HU" dirty="0" smtClean="0">
                <a:latin typeface="NimbusRomNo9L-Regu"/>
              </a:rPr>
              <a:t>lehetővé </a:t>
            </a:r>
            <a:r>
              <a:rPr lang="hu-HU" dirty="0">
                <a:latin typeface="NimbusRomNo9L-Regu"/>
              </a:rPr>
              <a:t>teszik a </a:t>
            </a:r>
            <a:r>
              <a:rPr lang="hu-HU" dirty="0" err="1">
                <a:latin typeface="NimbusRomNo9L-Regu"/>
              </a:rPr>
              <a:t>sztringeknél</a:t>
            </a:r>
            <a:r>
              <a:rPr lang="hu-HU" dirty="0">
                <a:latin typeface="NimbusRomNo9L-Regu"/>
              </a:rPr>
              <a:t> használt néhány speciális operátor használatát. Az index </a:t>
            </a:r>
            <a:r>
              <a:rPr lang="hu-HU" dirty="0" smtClean="0">
                <a:latin typeface="NimbusRomNo9L-Regu"/>
              </a:rPr>
              <a:t>operátor kiválasztja </a:t>
            </a:r>
            <a:r>
              <a:rPr lang="hu-HU" dirty="0">
                <a:latin typeface="NimbusRomNo9L-Regu"/>
              </a:rPr>
              <a:t>az egyik elemet.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1071403" y="2095758"/>
            <a:ext cx="2310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julia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[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2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])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1967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17394" y="2546491"/>
            <a:ext cx="11047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Azonban, ha egy elemet fel akarunk használni egy értékadás bal oldalán, hogy megváltoztassuk az értékét, akkor </a:t>
            </a:r>
            <a:r>
              <a:rPr lang="hu-HU" dirty="0" smtClean="0">
                <a:latin typeface="NimbusRomNo9L-Regu"/>
              </a:rPr>
              <a:t>hibát kapunk</a:t>
            </a:r>
            <a:r>
              <a:rPr lang="hu-HU" dirty="0">
                <a:latin typeface="NimbusRomNo9L-Regu"/>
              </a:rPr>
              <a:t>: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1071403" y="327422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julia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[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]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"X"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2589767" y="33203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7121"/>
                </a:solidFill>
                <a:latin typeface="NimbusMonL-Regu"/>
              </a:rPr>
              <a:t>TypeError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: </a:t>
            </a:r>
            <a:r>
              <a:rPr lang="en-US" dirty="0">
                <a:solidFill>
                  <a:srgbClr val="4071A1"/>
                </a:solidFill>
                <a:latin typeface="NimbusMonL-Regu"/>
              </a:rPr>
              <a:t>'tuple' </a:t>
            </a:r>
            <a:r>
              <a:rPr lang="en-US" dirty="0">
                <a:solidFill>
                  <a:srgbClr val="007121"/>
                </a:solidFill>
                <a:latin typeface="NimbusMonL-Regu"/>
              </a:rPr>
              <a:t>object 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does </a:t>
            </a:r>
            <a:r>
              <a:rPr lang="en-US" b="1" dirty="0">
                <a:solidFill>
                  <a:srgbClr val="007121"/>
                </a:solidFill>
                <a:latin typeface="NimbusMonL-Bold"/>
              </a:rPr>
              <a:t>not 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support item assignment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717393" y="3972865"/>
            <a:ext cx="11047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Mint a </a:t>
            </a:r>
            <a:r>
              <a:rPr lang="hu-HU" dirty="0" err="1">
                <a:latin typeface="NimbusRomNo9L-Regu"/>
              </a:rPr>
              <a:t>sztringek</a:t>
            </a:r>
            <a:r>
              <a:rPr lang="hu-HU" dirty="0">
                <a:latin typeface="NimbusRomNo9L-Regu"/>
              </a:rPr>
              <a:t>, úgy a rendezett n-esek is megváltoztathatatlanok. Ha egyszer a Python létrehozott egyet a </a:t>
            </a:r>
            <a:r>
              <a:rPr lang="hu-HU" dirty="0" smtClean="0">
                <a:latin typeface="NimbusRomNo9L-Regu"/>
              </a:rPr>
              <a:t>memóriában, nem </a:t>
            </a:r>
            <a:r>
              <a:rPr lang="hu-HU" dirty="0">
                <a:latin typeface="NimbusRomNo9L-Regu"/>
              </a:rPr>
              <a:t>lehet megváltoztatni</a:t>
            </a:r>
            <a:r>
              <a:rPr lang="hu-HU" dirty="0" smtClean="0">
                <a:latin typeface="NimbusRomNo9L-Regu"/>
              </a:rPr>
              <a:t>.</a:t>
            </a:r>
            <a:endParaRPr lang="hu-HU" dirty="0">
              <a:latin typeface="NimbusRomNo9L-Regu"/>
            </a:endParaRPr>
          </a:p>
        </p:txBody>
      </p:sp>
      <p:sp>
        <p:nvSpPr>
          <p:cNvPr id="15" name="Téglalap 14"/>
          <p:cNvSpPr/>
          <p:nvPr/>
        </p:nvSpPr>
        <p:spPr>
          <a:xfrm>
            <a:off x="717392" y="4619196"/>
            <a:ext cx="112255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Természetesen, még ha nem is tudjuk megváltoztatni a rendezett n-es egy elemét, mindig használhatunk egy </a:t>
            </a:r>
            <a:r>
              <a:rPr lang="hu-HU" dirty="0" err="1" smtClean="0">
                <a:latin typeface="NimbusMonL-Regu"/>
              </a:rPr>
              <a:t>julia</a:t>
            </a:r>
            <a:r>
              <a:rPr lang="hu-HU" dirty="0" smtClean="0">
                <a:latin typeface="NimbusMonL-Regu"/>
              </a:rPr>
              <a:t> </a:t>
            </a:r>
            <a:r>
              <a:rPr lang="hu-HU" dirty="0" smtClean="0">
                <a:latin typeface="NimbusRomNo9L-Regu"/>
              </a:rPr>
              <a:t>nevű </a:t>
            </a:r>
            <a:r>
              <a:rPr lang="hu-HU" dirty="0">
                <a:latin typeface="NimbusRomNo9L-Regu"/>
              </a:rPr>
              <a:t>változót, amely új információkat tartalmazó rendezett n-</a:t>
            </a:r>
            <a:r>
              <a:rPr lang="hu-HU" dirty="0" err="1">
                <a:latin typeface="NimbusRomNo9L-Regu"/>
              </a:rPr>
              <a:t>esre</a:t>
            </a:r>
            <a:r>
              <a:rPr lang="hu-HU" dirty="0">
                <a:latin typeface="NimbusRomNo9L-Regu"/>
              </a:rPr>
              <a:t> fog hivatkozni. Egy új rendezett n-es </a:t>
            </a:r>
            <a:r>
              <a:rPr lang="hu-HU" dirty="0" smtClean="0">
                <a:latin typeface="NimbusRomNo9L-Regu"/>
              </a:rPr>
              <a:t>létrehozásához kényelmes </a:t>
            </a:r>
            <a:r>
              <a:rPr lang="hu-HU" dirty="0">
                <a:latin typeface="NimbusRomNo9L-Regu"/>
              </a:rPr>
              <a:t>módon feldarabolhatunk </a:t>
            </a:r>
            <a:r>
              <a:rPr lang="hu-HU" dirty="0" err="1">
                <a:latin typeface="NimbusRomNo9L-Regu"/>
              </a:rPr>
              <a:t>régebbieket</a:t>
            </a:r>
            <a:r>
              <a:rPr lang="hu-HU" dirty="0">
                <a:latin typeface="NimbusRomNo9L-Regu"/>
              </a:rPr>
              <a:t> és </a:t>
            </a:r>
            <a:r>
              <a:rPr lang="hu-HU" dirty="0" smtClean="0">
                <a:latin typeface="NimbusRomNo9L-Regu"/>
              </a:rPr>
              <a:t>összefűzhetjük </a:t>
            </a:r>
            <a:r>
              <a:rPr lang="hu-HU" dirty="0">
                <a:latin typeface="NimbusRomNo9L-Regu"/>
              </a:rPr>
              <a:t>a szükséges darabokat. Így ha </a:t>
            </a:r>
            <a:r>
              <a:rPr lang="hu-HU" dirty="0" err="1">
                <a:latin typeface="NimbusMonL-Regu"/>
              </a:rPr>
              <a:t>julia</a:t>
            </a:r>
            <a:r>
              <a:rPr lang="hu-HU" dirty="0">
                <a:latin typeface="NimbusMonL-Regu"/>
              </a:rPr>
              <a:t> </a:t>
            </a:r>
            <a:r>
              <a:rPr lang="hu-HU" dirty="0" smtClean="0">
                <a:latin typeface="NimbusRomNo9L-Regu"/>
              </a:rPr>
              <a:t>új filmje </a:t>
            </a:r>
            <a:r>
              <a:rPr lang="hu-HU" dirty="0">
                <a:latin typeface="NimbusRomNo9L-Regu"/>
              </a:rPr>
              <a:t>megjelenik, megváltoztathatjuk a változót, hogy hivatkozzon egy új rendezett n-</a:t>
            </a:r>
            <a:r>
              <a:rPr lang="hu-HU" dirty="0" err="1">
                <a:latin typeface="NimbusRomNo9L-Regu"/>
              </a:rPr>
              <a:t>esre</a:t>
            </a:r>
            <a:r>
              <a:rPr lang="hu-HU" dirty="0">
                <a:latin typeface="NimbusRomNo9L-Regu"/>
              </a:rPr>
              <a:t>, ami a </a:t>
            </a:r>
            <a:r>
              <a:rPr lang="hu-HU" dirty="0" smtClean="0">
                <a:latin typeface="NimbusRomNo9L-Regu"/>
              </a:rPr>
              <a:t>régiből származó információkat </a:t>
            </a:r>
            <a:r>
              <a:rPr lang="hu-HU" dirty="0">
                <a:latin typeface="NimbusRomNo9L-Regu"/>
              </a:rPr>
              <a:t>is tartalmaz:</a:t>
            </a:r>
            <a:endParaRPr lang="hu-HU" dirty="0"/>
          </a:p>
        </p:txBody>
      </p:sp>
      <p:sp>
        <p:nvSpPr>
          <p:cNvPr id="16" name="Téglalap 15"/>
          <p:cNvSpPr/>
          <p:nvPr/>
        </p:nvSpPr>
        <p:spPr>
          <a:xfrm>
            <a:off x="1071403" y="60965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es-ES" dirty="0">
                <a:solidFill>
                  <a:srgbClr val="000000"/>
                </a:solidFill>
                <a:latin typeface="NimbusMonL-Regu"/>
              </a:rPr>
              <a:t>julia </a:t>
            </a:r>
            <a:r>
              <a:rPr lang="es-ES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es-ES" dirty="0">
                <a:solidFill>
                  <a:srgbClr val="000000"/>
                </a:solidFill>
                <a:latin typeface="NimbusMonL-Regu"/>
              </a:rPr>
              <a:t>julia[:</a:t>
            </a:r>
            <a:r>
              <a:rPr lang="es-ES" dirty="0">
                <a:solidFill>
                  <a:srgbClr val="21804F"/>
                </a:solidFill>
                <a:latin typeface="NimbusMonL-Regu"/>
              </a:rPr>
              <a:t>3</a:t>
            </a:r>
            <a:r>
              <a:rPr lang="es-ES" dirty="0">
                <a:solidFill>
                  <a:srgbClr val="000000"/>
                </a:solidFill>
                <a:latin typeface="NimbusMonL-Regu"/>
              </a:rPr>
              <a:t>] </a:t>
            </a:r>
            <a:r>
              <a:rPr lang="es-ES" dirty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es-ES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es-ES" dirty="0">
                <a:solidFill>
                  <a:srgbClr val="4071A1"/>
                </a:solidFill>
                <a:latin typeface="NimbusMonL-Regu"/>
              </a:rPr>
              <a:t>"Pénzes cápa"</a:t>
            </a:r>
            <a:r>
              <a:rPr lang="es-ES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s-ES" dirty="0">
                <a:solidFill>
                  <a:srgbClr val="21804F"/>
                </a:solidFill>
                <a:latin typeface="NimbusMonL-Regu"/>
              </a:rPr>
              <a:t>2016</a:t>
            </a:r>
            <a:r>
              <a:rPr lang="es-ES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es-ES" dirty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es-ES" dirty="0">
                <a:solidFill>
                  <a:srgbClr val="000000"/>
                </a:solidFill>
                <a:latin typeface="NimbusMonL-Regu"/>
              </a:rPr>
              <a:t>julia[</a:t>
            </a:r>
            <a:r>
              <a:rPr lang="es-ES" dirty="0">
                <a:solidFill>
                  <a:srgbClr val="21804F"/>
                </a:solidFill>
                <a:latin typeface="NimbusMonL-Regu"/>
              </a:rPr>
              <a:t>5</a:t>
            </a:r>
            <a:r>
              <a:rPr lang="es-ES" dirty="0">
                <a:solidFill>
                  <a:srgbClr val="000000"/>
                </a:solidFill>
                <a:latin typeface="NimbusMonL-Regu"/>
              </a:rPr>
              <a:t>:]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julia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  <a:endParaRPr lang="hu-HU" dirty="0"/>
          </a:p>
        </p:txBody>
      </p:sp>
      <p:sp>
        <p:nvSpPr>
          <p:cNvPr id="17" name="Téglalap 16"/>
          <p:cNvSpPr/>
          <p:nvPr/>
        </p:nvSpPr>
        <p:spPr>
          <a:xfrm>
            <a:off x="7285464" y="58195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"Julia"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"Roberts"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1967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"Pénzes cápa"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2016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színésznő"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Atlanta, Georgia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880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Adatcsoportosítás</a:t>
            </a:r>
          </a:p>
        </p:txBody>
      </p:sp>
      <p:sp>
        <p:nvSpPr>
          <p:cNvPr id="4" name="Téglalap 3"/>
          <p:cNvSpPr/>
          <p:nvPr/>
        </p:nvSpPr>
        <p:spPr>
          <a:xfrm>
            <a:off x="5695601" y="936031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Értékadás rendezett n-esel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51615" y="1387425"/>
            <a:ext cx="107679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Pythonnak van egy nagyon hatékony </a:t>
            </a:r>
            <a:r>
              <a:rPr lang="hu-HU" dirty="0">
                <a:latin typeface="NimbusRomNo9L-Medi"/>
              </a:rPr>
              <a:t>rendezett n-es értékadás </a:t>
            </a:r>
            <a:r>
              <a:rPr lang="hu-HU" dirty="0">
                <a:latin typeface="NimbusRomNo9L-Regu"/>
              </a:rPr>
              <a:t>tulajdonsága, amely megengedi a változók </a:t>
            </a:r>
            <a:r>
              <a:rPr lang="hu-HU" dirty="0" smtClean="0">
                <a:latin typeface="NimbusRomNo9L-Regu"/>
              </a:rPr>
              <a:t>rendezett n-</a:t>
            </a:r>
            <a:r>
              <a:rPr lang="hu-HU" dirty="0" err="1" smtClean="0">
                <a:latin typeface="NimbusRomNo9L-Regu"/>
              </a:rPr>
              <a:t>esét</a:t>
            </a:r>
            <a:r>
              <a:rPr lang="hu-HU" dirty="0" smtClean="0">
                <a:latin typeface="NimbusRomNo9L-Regu"/>
              </a:rPr>
              <a:t> </a:t>
            </a:r>
            <a:r>
              <a:rPr lang="hu-HU" dirty="0">
                <a:latin typeface="NimbusRomNo9L-Regu"/>
              </a:rPr>
              <a:t>az értékadás bal oldalán, értéket adva nekik a jobb oldalon </a:t>
            </a:r>
            <a:r>
              <a:rPr lang="hu-HU" dirty="0" smtClean="0">
                <a:latin typeface="NimbusRomNo9L-Regu"/>
              </a:rPr>
              <a:t>lévő </a:t>
            </a:r>
            <a:r>
              <a:rPr lang="hu-HU" dirty="0">
                <a:latin typeface="NimbusRomNo9L-Regu"/>
              </a:rPr>
              <a:t>rendezett n-esnek </a:t>
            </a:r>
            <a:r>
              <a:rPr lang="hu-HU" dirty="0" smtClean="0">
                <a:latin typeface="NimbusRomNo9L-Regu"/>
              </a:rPr>
              <a:t>megfelelően</a:t>
            </a:r>
            <a:r>
              <a:rPr lang="hu-HU" dirty="0">
                <a:latin typeface="NimbusRomNo9L-Regu"/>
              </a:rPr>
              <a:t>. 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851614" y="2389822"/>
            <a:ext cx="9485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k_nev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v_nev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szul_ev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film,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film_ev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foglalkozas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szul_hely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julia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851613" y="2863984"/>
            <a:ext cx="109129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Ez </a:t>
            </a:r>
            <a:r>
              <a:rPr lang="hu-HU" dirty="0" smtClean="0">
                <a:latin typeface="NimbusRomNo9L-Regu"/>
              </a:rPr>
              <a:t>egyenértékű </a:t>
            </a:r>
            <a:r>
              <a:rPr lang="hu-HU" dirty="0">
                <a:latin typeface="NimbusRomNo9L-Regu"/>
              </a:rPr>
              <a:t>hét értékadó utasítással, mindegyik </a:t>
            </a:r>
            <a:r>
              <a:rPr lang="hu-HU" dirty="0" smtClean="0">
                <a:latin typeface="NimbusRomNo9L-Regu"/>
              </a:rPr>
              <a:t>egyszerűen </a:t>
            </a:r>
            <a:r>
              <a:rPr lang="hu-HU" dirty="0">
                <a:latin typeface="NimbusRomNo9L-Regu"/>
              </a:rPr>
              <a:t>külön sorban. Az egyetlen követelmény az, hogy a </a:t>
            </a:r>
            <a:r>
              <a:rPr lang="hu-HU" dirty="0" smtClean="0">
                <a:latin typeface="NimbusRomNo9L-Regu"/>
              </a:rPr>
              <a:t>bal oldali </a:t>
            </a:r>
            <a:r>
              <a:rPr lang="hu-HU" dirty="0">
                <a:latin typeface="NimbusRomNo9L-Regu"/>
              </a:rPr>
              <a:t>változók száma megegyezzen a jobb oldali rendezett n-es elemszámával.</a:t>
            </a:r>
          </a:p>
          <a:p>
            <a:r>
              <a:rPr lang="hu-HU" dirty="0">
                <a:latin typeface="NimbusRomNo9L-Regu"/>
              </a:rPr>
              <a:t>Az ilyen értékadásra gondolhatunk úgy is, mint rendezett n-esek be- és kicsomagolása.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851613" y="3892144"/>
            <a:ext cx="9485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Becsomagolás esetén, a bal oldalon rendezett n-</a:t>
            </a:r>
            <a:r>
              <a:rPr lang="hu-HU" dirty="0" err="1">
                <a:latin typeface="NimbusRomNo9L-Regu"/>
              </a:rPr>
              <a:t>esbe</a:t>
            </a:r>
            <a:r>
              <a:rPr lang="hu-HU" dirty="0">
                <a:latin typeface="NimbusRomNo9L-Regu"/>
              </a:rPr>
              <a:t> fogjuk össze a dolgokat: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1191419" y="4261476"/>
            <a:ext cx="450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b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"Tibi"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19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"PTI"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becsomagolás</a:t>
            </a:r>
            <a:endParaRPr lang="hu-HU" dirty="0"/>
          </a:p>
        </p:txBody>
      </p:sp>
      <p:sp>
        <p:nvSpPr>
          <p:cNvPr id="17" name="Téglalap 16"/>
          <p:cNvSpPr/>
          <p:nvPr/>
        </p:nvSpPr>
        <p:spPr>
          <a:xfrm>
            <a:off x="851613" y="4630808"/>
            <a:ext cx="10422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kicsomagolás során a jobb oldali rendezett n-es értékei bekerülnek a bal oldali változókba:</a:t>
            </a:r>
            <a:endParaRPr lang="hu-HU" dirty="0"/>
          </a:p>
        </p:txBody>
      </p:sp>
      <p:sp>
        <p:nvSpPr>
          <p:cNvPr id="18" name="Téglalap 17"/>
          <p:cNvSpPr/>
          <p:nvPr/>
        </p:nvSpPr>
        <p:spPr>
          <a:xfrm>
            <a:off x="951571" y="496061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b="1" dirty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b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"Tibi"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19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"PTI"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b="1" dirty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nev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kor, szak)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b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kicsomagolás</a:t>
            </a:r>
          </a:p>
          <a:p>
            <a:r>
              <a:rPr lang="hu-HU" b="1" dirty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nev</a:t>
            </a:r>
            <a:endParaRPr lang="hu-HU" dirty="0">
              <a:solidFill>
                <a:srgbClr val="000000"/>
              </a:solidFill>
              <a:latin typeface="NimbusMonL-Regu"/>
            </a:endParaRPr>
          </a:p>
          <a:p>
            <a:r>
              <a:rPr lang="hu-HU" dirty="0">
                <a:solidFill>
                  <a:srgbClr val="333333"/>
                </a:solidFill>
                <a:latin typeface="NimbusMonL-Regu"/>
              </a:rPr>
              <a:t>'Tibi'</a:t>
            </a:r>
          </a:p>
          <a:p>
            <a:r>
              <a:rPr lang="hu-HU" b="1" dirty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kor</a:t>
            </a:r>
          </a:p>
          <a:p>
            <a:r>
              <a:rPr lang="hu-HU" dirty="0" smtClean="0">
                <a:solidFill>
                  <a:srgbClr val="333333"/>
                </a:solidFill>
                <a:latin typeface="NimbusMonL-Regu"/>
              </a:rPr>
              <a:t>19</a:t>
            </a:r>
            <a:endParaRPr lang="hu-HU" dirty="0">
              <a:solidFill>
                <a:srgbClr val="333333"/>
              </a:solidFill>
              <a:latin typeface="NimbusMonL-Regu"/>
            </a:endParaRPr>
          </a:p>
        </p:txBody>
      </p:sp>
      <p:sp>
        <p:nvSpPr>
          <p:cNvPr id="19" name="Téglalap 18"/>
          <p:cNvSpPr/>
          <p:nvPr/>
        </p:nvSpPr>
        <p:spPr>
          <a:xfrm>
            <a:off x="5668536" y="50067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b="1" dirty="0" smtClean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szak</a:t>
            </a:r>
          </a:p>
          <a:p>
            <a:r>
              <a:rPr lang="hu-HU" dirty="0" smtClean="0">
                <a:solidFill>
                  <a:srgbClr val="333333"/>
                </a:solidFill>
                <a:latin typeface="NimbusMonL-Regu"/>
              </a:rPr>
              <a:t>'PTI'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991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Adatcsoportosítás</a:t>
            </a:r>
          </a:p>
        </p:txBody>
      </p:sp>
      <p:sp>
        <p:nvSpPr>
          <p:cNvPr id="4" name="Téglalap 3"/>
          <p:cNvSpPr/>
          <p:nvPr/>
        </p:nvSpPr>
        <p:spPr>
          <a:xfrm>
            <a:off x="5695601" y="936031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Értékadás rendezett n-esel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706243" y="1396795"/>
            <a:ext cx="11114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latin typeface="NimbusRomNo9L-Regu"/>
              </a:rPr>
              <a:t>Időnként </a:t>
            </a:r>
            <a:r>
              <a:rPr lang="hu-HU" dirty="0">
                <a:latin typeface="NimbusRomNo9L-Regu"/>
              </a:rPr>
              <a:t>hasznos felcserélni két változó értékét. A hagyományos értékadó utasításokat használva szükségünk lesz </a:t>
            </a:r>
            <a:r>
              <a:rPr lang="hu-HU" dirty="0" smtClean="0">
                <a:latin typeface="NimbusRomNo9L-Regu"/>
              </a:rPr>
              <a:t>egy átmeneti </a:t>
            </a:r>
            <a:r>
              <a:rPr lang="hu-HU" dirty="0">
                <a:latin typeface="NimbusRomNo9L-Regu"/>
              </a:rPr>
              <a:t>változóra. Például cseréljük meg az </a:t>
            </a:r>
            <a:r>
              <a:rPr lang="hu-HU" dirty="0">
                <a:latin typeface="NimbusMonL-Regu"/>
              </a:rPr>
              <a:t>a </a:t>
            </a:r>
            <a:r>
              <a:rPr lang="hu-HU" dirty="0">
                <a:latin typeface="NimbusRomNo9L-Regu"/>
              </a:rPr>
              <a:t>és </a:t>
            </a:r>
            <a:r>
              <a:rPr lang="hu-HU" dirty="0">
                <a:latin typeface="NimbusMonL-Regu"/>
              </a:rPr>
              <a:t>b </a:t>
            </a:r>
            <a:r>
              <a:rPr lang="hu-HU" dirty="0">
                <a:latin typeface="NimbusRomNo9L-Regu"/>
              </a:rPr>
              <a:t>értékét: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1185746" y="21345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temp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a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a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b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b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temp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706243" y="3124077"/>
            <a:ext cx="9396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Rendezett n-es értékadással így oldható meg ez a probléma: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1185746" y="3493409"/>
            <a:ext cx="161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(a, b) </a:t>
            </a:r>
            <a:r>
              <a:rPr lang="pt-BR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(b, a)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706243" y="3954173"/>
            <a:ext cx="9051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NimbusRomNo9L-Regu"/>
              </a:rPr>
              <a:t>Természetesen a jobb és a bal oldalon is azonos számú értéknek kell lennie: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1070516" y="43235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(a, b, c, d) </a:t>
            </a:r>
            <a:r>
              <a:rPr lang="pt-BR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pt-BR" dirty="0">
                <a:solidFill>
                  <a:srgbClr val="21804F"/>
                </a:solidFill>
                <a:latin typeface="NimbusMonL-Regu"/>
              </a:rPr>
              <a:t>1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pt-BR" dirty="0">
                <a:solidFill>
                  <a:srgbClr val="21804F"/>
                </a:solidFill>
                <a:latin typeface="NimbusMonL-Regu"/>
              </a:rPr>
              <a:t>2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pt-BR" dirty="0">
                <a:solidFill>
                  <a:srgbClr val="21804F"/>
                </a:solidFill>
                <a:latin typeface="NimbusMonL-Regu"/>
              </a:rPr>
              <a:t>3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en-US" dirty="0" err="1">
                <a:solidFill>
                  <a:srgbClr val="333333"/>
                </a:solidFill>
                <a:latin typeface="NimbusMonL-Regu"/>
              </a:rPr>
              <a:t>ValueError</a:t>
            </a:r>
            <a:r>
              <a:rPr lang="en-US" dirty="0">
                <a:solidFill>
                  <a:srgbClr val="333333"/>
                </a:solidFill>
                <a:latin typeface="NimbusMonL-Regu"/>
              </a:rPr>
              <a:t>: need more than 3 values to unpack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733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Adatcsoportosítás</a:t>
            </a:r>
          </a:p>
        </p:txBody>
      </p:sp>
      <p:sp>
        <p:nvSpPr>
          <p:cNvPr id="5" name="Téglalap 4"/>
          <p:cNvSpPr/>
          <p:nvPr/>
        </p:nvSpPr>
        <p:spPr>
          <a:xfrm>
            <a:off x="5362453" y="843240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Rendezett n-es visszatérési értékként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28185" y="1375152"/>
            <a:ext cx="113928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függvények mindig csak egy értékkel térhetnek vissza, de ha ez az érték egy rendezett n-es, akkor hatékonyan </a:t>
            </a:r>
            <a:r>
              <a:rPr lang="hu-HU" dirty="0" smtClean="0">
                <a:latin typeface="NimbusRomNo9L-Regu"/>
              </a:rPr>
              <a:t>csoportosíthatunk több </a:t>
            </a:r>
            <a:r>
              <a:rPr lang="hu-HU" dirty="0">
                <a:latin typeface="NimbusRomNo9L-Regu"/>
              </a:rPr>
              <a:t>értéket is a </a:t>
            </a:r>
            <a:r>
              <a:rPr lang="hu-HU" dirty="0" err="1">
                <a:latin typeface="NimbusMonL-Regu"/>
              </a:rPr>
              <a:t>return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utasításban. Ez nagyon hatékony – gyakran tudni akarjuk </a:t>
            </a:r>
            <a:r>
              <a:rPr lang="hu-HU" dirty="0" smtClean="0">
                <a:latin typeface="NimbusRomNo9L-Regu"/>
              </a:rPr>
              <a:t>értékek </a:t>
            </a:r>
            <a:r>
              <a:rPr lang="hu-HU" dirty="0">
                <a:latin typeface="NimbusRomNo9L-Regu"/>
              </a:rPr>
              <a:t>átlagát és szórását egyszerre, </a:t>
            </a:r>
            <a:r>
              <a:rPr lang="hu-HU" dirty="0" smtClean="0">
                <a:latin typeface="NimbusRomNo9L-Regu"/>
              </a:rPr>
              <a:t>esetleg visszaadhatunk </a:t>
            </a:r>
            <a:r>
              <a:rPr lang="hu-HU" dirty="0">
                <a:latin typeface="NimbusRomNo9L-Regu"/>
              </a:rPr>
              <a:t>évet, hónapot és napot, esetleg ökológiai modellekben szeretnénk tudni egy adott </a:t>
            </a:r>
            <a:r>
              <a:rPr lang="hu-HU" dirty="0" smtClean="0">
                <a:latin typeface="NimbusRomNo9L-Regu"/>
              </a:rPr>
              <a:t>időpontban </a:t>
            </a:r>
            <a:r>
              <a:rPr lang="hu-HU" dirty="0">
                <a:latin typeface="NimbusRomNo9L-Regu"/>
              </a:rPr>
              <a:t>a </a:t>
            </a:r>
            <a:r>
              <a:rPr lang="hu-HU" dirty="0" smtClean="0">
                <a:latin typeface="NimbusRomNo9L-Regu"/>
              </a:rPr>
              <a:t>nyulak és </a:t>
            </a:r>
            <a:r>
              <a:rPr lang="hu-HU" dirty="0">
                <a:latin typeface="NimbusRomNo9L-Regu"/>
              </a:rPr>
              <a:t>farkasok számát egy szigeten.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628184" y="2700715"/>
            <a:ext cx="10725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Például írhatunk egy függvényt, ami visszaadja mind a kerületét, mind a területét egy r sugarú körnek</a:t>
            </a:r>
            <a:r>
              <a:rPr lang="hu-HU" dirty="0" smtClean="0">
                <a:latin typeface="NimbusRomNo9L-Regu"/>
              </a:rPr>
              <a:t>:</a:t>
            </a:r>
            <a:endParaRPr lang="hu-HU" dirty="0">
              <a:latin typeface="NimbusRomNo9L-Regu"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929269" y="3070047"/>
            <a:ext cx="101438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5297D"/>
                </a:solidFill>
                <a:latin typeface="NimbusMonL-Regu"/>
              </a:rPr>
              <a:t>f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(r):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""" 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Visszatér a (kerület, terület) értékekkel egy r sugarú kör esetén """</a:t>
            </a:r>
          </a:p>
          <a:p>
            <a:r>
              <a:rPr lang="pt-BR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pt-BR" dirty="0" smtClean="0">
                <a:solidFill>
                  <a:srgbClr val="000000"/>
                </a:solidFill>
                <a:latin typeface="NimbusMonL-Regu"/>
              </a:rPr>
              <a:t>k </a:t>
            </a:r>
            <a:r>
              <a:rPr lang="pt-BR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pt-BR" dirty="0">
                <a:solidFill>
                  <a:srgbClr val="21804F"/>
                </a:solidFill>
                <a:latin typeface="NimbusMonL-Regu"/>
              </a:rPr>
              <a:t>2 </a:t>
            </a:r>
            <a:r>
              <a:rPr lang="pt-BR" dirty="0">
                <a:solidFill>
                  <a:srgbClr val="666666"/>
                </a:solidFill>
                <a:latin typeface="NimbusMonL-Regu"/>
              </a:rPr>
              <a:t>* 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math</a:t>
            </a:r>
            <a:r>
              <a:rPr lang="pt-BR" dirty="0">
                <a:solidFill>
                  <a:srgbClr val="666666"/>
                </a:solidFill>
                <a:latin typeface="NimbusMonL-Regu"/>
              </a:rPr>
              <a:t>.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pi </a:t>
            </a:r>
            <a:r>
              <a:rPr lang="pt-BR" dirty="0">
                <a:solidFill>
                  <a:srgbClr val="666666"/>
                </a:solidFill>
                <a:latin typeface="NimbusMonL-Regu"/>
              </a:rPr>
              <a:t>* 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r</a:t>
            </a:r>
          </a:p>
          <a:p>
            <a:r>
              <a:rPr lang="pt-BR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pt-BR" dirty="0" smtClean="0">
                <a:solidFill>
                  <a:srgbClr val="000000"/>
                </a:solidFill>
                <a:latin typeface="NimbusMonL-Regu"/>
              </a:rPr>
              <a:t>t </a:t>
            </a:r>
            <a:r>
              <a:rPr lang="pt-BR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math</a:t>
            </a:r>
            <a:r>
              <a:rPr lang="pt-BR" dirty="0">
                <a:solidFill>
                  <a:srgbClr val="666666"/>
                </a:solidFill>
                <a:latin typeface="NimbusMonL-Regu"/>
              </a:rPr>
              <a:t>.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pi </a:t>
            </a:r>
            <a:r>
              <a:rPr lang="pt-BR" dirty="0">
                <a:solidFill>
                  <a:srgbClr val="666666"/>
                </a:solidFill>
                <a:latin typeface="NimbusMonL-Regu"/>
              </a:rPr>
              <a:t>* 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r </a:t>
            </a:r>
            <a:r>
              <a:rPr lang="pt-BR" dirty="0">
                <a:solidFill>
                  <a:srgbClr val="666666"/>
                </a:solidFill>
                <a:latin typeface="NimbusMonL-Regu"/>
              </a:rPr>
              <a:t>* </a:t>
            </a:r>
            <a:r>
              <a:rPr lang="pt-BR" dirty="0">
                <a:solidFill>
                  <a:srgbClr val="000000"/>
                </a:solidFill>
                <a:latin typeface="NimbusMonL-Regu"/>
              </a:rPr>
              <a:t>r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return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(k, 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342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Adatcsoportosítás</a:t>
            </a:r>
          </a:p>
        </p:txBody>
      </p:sp>
      <p:sp>
        <p:nvSpPr>
          <p:cNvPr id="3" name="Téglalap 2"/>
          <p:cNvSpPr/>
          <p:nvPr/>
        </p:nvSpPr>
        <p:spPr>
          <a:xfrm>
            <a:off x="5506028" y="843240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Adatszerkezetek alakíthatósága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639335" y="1329582"/>
            <a:ext cx="11169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Láttuk </a:t>
            </a:r>
            <a:r>
              <a:rPr lang="hu-HU" dirty="0" smtClean="0">
                <a:latin typeface="NimbusRomNo9L-Regu"/>
              </a:rPr>
              <a:t>már, </a:t>
            </a:r>
            <a:r>
              <a:rPr lang="hu-HU" dirty="0">
                <a:latin typeface="NimbusRomNo9L-Regu"/>
              </a:rPr>
              <a:t>hogy tudunk értékpárokból listát csinálni, és volt már olyan példánk is, ahol a </a:t>
            </a:r>
            <a:r>
              <a:rPr lang="hu-HU" dirty="0" smtClean="0">
                <a:latin typeface="NimbusRomNo9L-Regu"/>
              </a:rPr>
              <a:t>rendezett n-es </a:t>
            </a:r>
            <a:r>
              <a:rPr lang="hu-HU" dirty="0">
                <a:latin typeface="NimbusRomNo9L-Regu"/>
              </a:rPr>
              <a:t>egyik eleme maga is lista: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929265" y="1967687"/>
            <a:ext cx="10589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NimbusMonL-Regu"/>
              </a:rPr>
              <a:t>hallgatok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[</a:t>
            </a:r>
          </a:p>
          <a:p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"Jani"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[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"Informatika"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"Fizika"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]),</a:t>
            </a:r>
          </a:p>
          <a:p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"Kata"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[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"Matematika"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"Informatika"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"Statisztika"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]),</a:t>
            </a:r>
          </a:p>
          <a:p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"Peti"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[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"Informatika"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"Könyvelés"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"Közgazdaságtan"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"Menedzsment"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]),</a:t>
            </a:r>
          </a:p>
          <a:p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"Andi"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[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"Információs rendszerek"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"Könyvelés"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"Közgazdaságtan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Vállalkozási jog"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]),</a:t>
            </a:r>
          </a:p>
          <a:p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"Linda"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[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"Szociológia"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"Közgazdaságtan"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"Jogi ismeretek"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Statisztika"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"Zene"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])]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39335" y="3706376"/>
            <a:ext cx="11169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Egy rendezett n-es </a:t>
            </a:r>
            <a:r>
              <a:rPr lang="hu-HU" dirty="0" smtClean="0">
                <a:latin typeface="NimbusRomNo9L-Regu"/>
              </a:rPr>
              <a:t>előfordulhat </a:t>
            </a:r>
            <a:r>
              <a:rPr lang="hu-HU" dirty="0">
                <a:latin typeface="NimbusRomNo9L-Regu"/>
              </a:rPr>
              <a:t>egy másikon belül. Például finomíthatjuk a mozicsillagokról tárolt információkat </a:t>
            </a:r>
            <a:r>
              <a:rPr lang="hu-HU" dirty="0" smtClean="0">
                <a:latin typeface="NimbusRomNo9L-Regu"/>
              </a:rPr>
              <a:t>úgy, hogy </a:t>
            </a:r>
            <a:r>
              <a:rPr lang="hu-HU" dirty="0">
                <a:latin typeface="NimbusRomNo9L-Regu"/>
              </a:rPr>
              <a:t>a teljes születési </a:t>
            </a:r>
            <a:r>
              <a:rPr lang="hu-HU" dirty="0" smtClean="0">
                <a:latin typeface="NimbusRomNo9L-Regu"/>
              </a:rPr>
              <a:t>időt </a:t>
            </a:r>
            <a:r>
              <a:rPr lang="hu-HU" dirty="0">
                <a:latin typeface="NimbusRomNo9L-Regu"/>
              </a:rPr>
              <a:t>használjuk inkább </a:t>
            </a:r>
            <a:r>
              <a:rPr lang="hu-HU" dirty="0" smtClean="0">
                <a:latin typeface="NimbusRomNo9L-Regu"/>
              </a:rPr>
              <a:t>egyszerű </a:t>
            </a:r>
            <a:r>
              <a:rPr lang="hu-HU" dirty="0">
                <a:latin typeface="NimbusRomNo9L-Regu"/>
              </a:rPr>
              <a:t>születési év helyett, valamint lehet egy listánk néhány </a:t>
            </a:r>
            <a:r>
              <a:rPr lang="hu-HU" dirty="0" smtClean="0">
                <a:latin typeface="NimbusRomNo9L-Regu"/>
              </a:rPr>
              <a:t>filmjéről és </a:t>
            </a:r>
            <a:r>
              <a:rPr lang="hu-HU" dirty="0">
                <a:latin typeface="NimbusRomNo9L-Regu"/>
              </a:rPr>
              <a:t>annak megjelenési </a:t>
            </a:r>
            <a:r>
              <a:rPr lang="hu-HU" dirty="0" smtClean="0">
                <a:latin typeface="NimbusRomNo9L-Regu"/>
              </a:rPr>
              <a:t>évéről </a:t>
            </a:r>
            <a:r>
              <a:rPr lang="hu-HU" dirty="0">
                <a:latin typeface="NimbusRomNo9L-Regu"/>
              </a:rPr>
              <a:t>és így tovább: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838200" y="4575900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err="1">
                <a:solidFill>
                  <a:srgbClr val="000000"/>
                </a:solidFill>
                <a:latin typeface="NimbusMonL-Regu"/>
              </a:rPr>
              <a:t>julia_more_info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 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"Julia"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"Roberts"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), 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1967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"október"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8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),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"színésznő"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"Atlanta"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"Georgia"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),</a:t>
            </a:r>
          </a:p>
          <a:p>
            <a:r>
              <a:rPr lang="hu-HU" dirty="0">
                <a:solidFill>
                  <a:srgbClr val="000000"/>
                </a:solidFill>
                <a:latin typeface="NimbusMonL-Regu"/>
              </a:rPr>
              <a:t>[ 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"Sztárom a párom"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1999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), </a:t>
            </a:r>
          </a:p>
          <a:p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Micsoda 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nő"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1990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),</a:t>
            </a:r>
          </a:p>
          <a:p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"Ízek, imák, szerelmek"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2010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),</a:t>
            </a:r>
          </a:p>
          <a:p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"Erin </a:t>
            </a:r>
            <a:r>
              <a:rPr lang="hu-HU" dirty="0" err="1">
                <a:solidFill>
                  <a:srgbClr val="4071A1"/>
                </a:solidFill>
                <a:latin typeface="NimbusMonL-Regu"/>
              </a:rPr>
              <a:t>Brockovich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2000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),</a:t>
            </a:r>
          </a:p>
          <a:p>
            <a:r>
              <a:rPr lang="nb-NO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nb-NO" dirty="0">
                <a:solidFill>
                  <a:srgbClr val="4071A1"/>
                </a:solidFill>
                <a:latin typeface="NimbusMonL-Regu"/>
              </a:rPr>
              <a:t>"Álljon meg a nászmenet"</a:t>
            </a:r>
            <a:r>
              <a:rPr lang="nb-NO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nb-NO" dirty="0">
                <a:solidFill>
                  <a:srgbClr val="21804F"/>
                </a:solidFill>
                <a:latin typeface="NimbusMonL-Regu"/>
              </a:rPr>
              <a:t>1997</a:t>
            </a:r>
            <a:r>
              <a:rPr lang="nb-NO" dirty="0">
                <a:solidFill>
                  <a:srgbClr val="000000"/>
                </a:solidFill>
                <a:latin typeface="NimbusMonL-Regu"/>
              </a:rPr>
              <a:t>),</a:t>
            </a:r>
          </a:p>
          <a:p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"Egy veszedelmes elme vallomásai"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2002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),</a:t>
            </a:r>
          </a:p>
          <a:p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>
                <a:solidFill>
                  <a:srgbClr val="4071A1"/>
                </a:solidFill>
                <a:latin typeface="NimbusMonL-Regu"/>
              </a:rPr>
              <a:t>Oceans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 </a:t>
            </a:r>
            <a:r>
              <a:rPr lang="hu-HU" dirty="0" err="1">
                <a:solidFill>
                  <a:srgbClr val="4071A1"/>
                </a:solidFill>
                <a:latin typeface="NimbusMonL-Regu"/>
              </a:rPr>
              <a:t>Twelve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2004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])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787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Eseményvezérelt</a:t>
            </a:r>
            <a:r>
              <a:rPr lang="hu-HU" dirty="0"/>
              <a:t> programozás</a:t>
            </a:r>
          </a:p>
        </p:txBody>
      </p:sp>
      <p:sp>
        <p:nvSpPr>
          <p:cNvPr id="4" name="Téglalap 3"/>
          <p:cNvSpPr/>
          <p:nvPr/>
        </p:nvSpPr>
        <p:spPr>
          <a:xfrm>
            <a:off x="838200" y="1387426"/>
            <a:ext cx="108817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legtöbb program vagy elektronikus eszköz, mint például a mobiltelefon, reagál </a:t>
            </a:r>
            <a:r>
              <a:rPr lang="hu-HU" dirty="0" smtClean="0">
                <a:latin typeface="NimbusRomNo9L-Regu"/>
              </a:rPr>
              <a:t>különböző </a:t>
            </a:r>
            <a:r>
              <a:rPr lang="hu-HU" dirty="0">
                <a:latin typeface="NimbusRomNo9L-ReguItal"/>
              </a:rPr>
              <a:t>eseményekre </a:t>
            </a:r>
            <a:r>
              <a:rPr lang="hu-HU" dirty="0">
                <a:latin typeface="NimbusRomNo9L-Regu"/>
              </a:rPr>
              <a:t>(</a:t>
            </a:r>
            <a:r>
              <a:rPr lang="hu-HU" dirty="0" smtClean="0">
                <a:latin typeface="NimbusRomNo9L-Regu"/>
              </a:rPr>
              <a:t>megtörténő dolgokra</a:t>
            </a:r>
            <a:r>
              <a:rPr lang="hu-HU" dirty="0">
                <a:latin typeface="NimbusRomNo9L-Regu"/>
              </a:rPr>
              <a:t>). Például, ha megmozdítjuk az egeret, a számítógép érzékeli és reagál; ha egy gombra kattintunk, a </a:t>
            </a:r>
            <a:r>
              <a:rPr lang="hu-HU" dirty="0" smtClean="0">
                <a:latin typeface="NimbusRomNo9L-Regu"/>
              </a:rPr>
              <a:t>program csinál </a:t>
            </a:r>
            <a:r>
              <a:rPr lang="hu-HU" dirty="0">
                <a:latin typeface="NimbusRomNo9L-Regu"/>
              </a:rPr>
              <a:t>valami érdekeset.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093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Eseményvezérelt</a:t>
            </a:r>
            <a:r>
              <a:rPr lang="hu-HU" dirty="0"/>
              <a:t> programozás</a:t>
            </a:r>
          </a:p>
        </p:txBody>
      </p:sp>
      <p:sp>
        <p:nvSpPr>
          <p:cNvPr id="5" name="Téglalap 4"/>
          <p:cNvSpPr/>
          <p:nvPr/>
        </p:nvSpPr>
        <p:spPr>
          <a:xfrm>
            <a:off x="314093" y="1360449"/>
            <a:ext cx="8586439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import </a:t>
            </a:r>
            <a:r>
              <a:rPr lang="hu-HU" b="1" dirty="0" err="1">
                <a:solidFill>
                  <a:srgbClr val="0D85B6"/>
                </a:solidFill>
                <a:latin typeface="NimbusMonL-Bold"/>
              </a:rPr>
              <a:t>turtle</a:t>
            </a:r>
            <a:endParaRPr lang="hu-HU" b="1" dirty="0">
              <a:solidFill>
                <a:srgbClr val="0D85B6"/>
              </a:solidFill>
              <a:latin typeface="NimbusMonL-Bold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setup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400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500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Az ablak méretének beállítása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ablak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Screen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Az ablak referenciájának lekérése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ablak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title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Billentyű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leütés kezelése!"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Az ablaknév módosítása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ablak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bgcolor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>
                <a:solidFill>
                  <a:srgbClr val="4071A1"/>
                </a:solidFill>
                <a:latin typeface="NimbusMonL-Regu"/>
              </a:rPr>
              <a:t>lightgreen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Háttér színének beállítása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Eszti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A kedvenc 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teknőcünk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elkészítése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8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9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A 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következő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függvények az 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eseménykezelőink</a:t>
            </a:r>
            <a:endParaRPr lang="hu-HU" dirty="0">
              <a:solidFill>
                <a:srgbClr val="40808F"/>
              </a:solidFill>
              <a:latin typeface="NimbusMonL-ReguObli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10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5297D"/>
                </a:solidFill>
                <a:latin typeface="NimbusMonL-Regu"/>
              </a:rPr>
              <a:t>ek1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11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forward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30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12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13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5297D"/>
                </a:solidFill>
                <a:latin typeface="NimbusMonL-Regu"/>
              </a:rPr>
              <a:t>ek2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14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left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45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15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16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5297D"/>
                </a:solidFill>
                <a:latin typeface="NimbusMonL-Regu"/>
              </a:rPr>
              <a:t>ek3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17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right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45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18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19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5297D"/>
                </a:solidFill>
                <a:latin typeface="NimbusMonL-Regu"/>
              </a:rPr>
              <a:t>ek4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20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ablak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bye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A 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teknőc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ablak bezárása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21</a:t>
            </a:r>
          </a:p>
        </p:txBody>
      </p:sp>
      <p:sp>
        <p:nvSpPr>
          <p:cNvPr id="3" name="Téglalap 2"/>
          <p:cNvSpPr/>
          <p:nvPr/>
        </p:nvSpPr>
        <p:spPr>
          <a:xfrm>
            <a:off x="6281854" y="2686012"/>
            <a:ext cx="6096000" cy="40934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22 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# Ezek a sorok rendelik össze a billentyű leütés eseményeket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23 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# az általunk definiált eseménykezelő függvényekkel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24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ablak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onkey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(ek1, 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 smtClean="0">
                <a:solidFill>
                  <a:srgbClr val="4071A1"/>
                </a:solidFill>
                <a:latin typeface="NimbusMonL-Regu"/>
              </a:rPr>
              <a:t>Up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25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ablak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onkey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(ek2, 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 smtClean="0">
                <a:solidFill>
                  <a:srgbClr val="4071A1"/>
                </a:solidFill>
                <a:latin typeface="NimbusMonL-Regu"/>
              </a:rPr>
              <a:t>Left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26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ablak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onkey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(ek3, 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"Right"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27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ablak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onkey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(ek4, 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"q"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28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29 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# Most megkérjük az ablakot, hogy kezdje el figyelni az eseményeket.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30 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# Ha bármelyik általunk figyelt billentyűt lenyomja valaki, akkor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31 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# a hozzá tartozó eseménykezelő meghívásra kerül.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32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ablak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listen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33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ablak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mainloop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559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3227</Words>
  <Application>Microsoft Office PowerPoint</Application>
  <PresentationFormat>Szélesvásznú</PresentationFormat>
  <Paragraphs>315</Paragraphs>
  <Slides>23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NimbusMonL-Bold</vt:lpstr>
      <vt:lpstr>NimbusMonL-Regu</vt:lpstr>
      <vt:lpstr>NimbusMonL-ReguObli</vt:lpstr>
      <vt:lpstr>NimbusRomNo9L-Medi</vt:lpstr>
      <vt:lpstr>NimbusRomNo9L-Regu</vt:lpstr>
      <vt:lpstr>NimbusRomNo9L-ReguItal</vt:lpstr>
      <vt:lpstr>Office-téma</vt:lpstr>
      <vt:lpstr>Python</vt:lpstr>
      <vt:lpstr>Adatcsoportosítás</vt:lpstr>
      <vt:lpstr>Adatcsoportosítás</vt:lpstr>
      <vt:lpstr>Adatcsoportosítás</vt:lpstr>
      <vt:lpstr>Adatcsoportosítás</vt:lpstr>
      <vt:lpstr>Adatcsoportosítás</vt:lpstr>
      <vt:lpstr>Adatcsoportosítás</vt:lpstr>
      <vt:lpstr>Eseményvezérelt programozás</vt:lpstr>
      <vt:lpstr>Eseményvezérelt programozás</vt:lpstr>
      <vt:lpstr>Eseményvezérelt programozás</vt:lpstr>
      <vt:lpstr>Eseményvezérelt programozás</vt:lpstr>
      <vt:lpstr>Eseményvezérelt programozás</vt:lpstr>
      <vt:lpstr>Eseményvezérelt programozás</vt:lpstr>
      <vt:lpstr>Eseményvezérelt programozás</vt:lpstr>
      <vt:lpstr>Eseményvezérelt programozás</vt:lpstr>
      <vt:lpstr>Eseményvezérelt programozás</vt:lpstr>
      <vt:lpstr>Eseményvezérelt programozás</vt:lpstr>
      <vt:lpstr>Eseményvezérelt programozás</vt:lpstr>
      <vt:lpstr>Eseményvezérelt programozás</vt:lpstr>
      <vt:lpstr>Eseményvezérelt programozás</vt:lpstr>
      <vt:lpstr>Feladatok</vt:lpstr>
      <vt:lpstr>Feladatok</vt:lpstr>
      <vt:lpstr>Feladatok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istvan.vegh84@gmail.com</dc:creator>
  <cp:lastModifiedBy>istvan.vegh84@gmail.com</cp:lastModifiedBy>
  <cp:revision>9</cp:revision>
  <dcterms:created xsi:type="dcterms:W3CDTF">2022-11-21T07:14:46Z</dcterms:created>
  <dcterms:modified xsi:type="dcterms:W3CDTF">2022-11-21T08:20:19Z</dcterms:modified>
</cp:coreProperties>
</file>