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4D15-B3DB-49B1-83D0-8FD68E58463B}" type="datetimeFigureOut">
              <a:rPr lang="hu-HU" smtClean="0"/>
              <a:t>2022. 12. 05.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AD55A-DF55-4928-BCE2-A88B13FD57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230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4D15-B3DB-49B1-83D0-8FD68E58463B}" type="datetimeFigureOut">
              <a:rPr lang="hu-HU" smtClean="0"/>
              <a:t>2022. 12. 05.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AD55A-DF55-4928-BCE2-A88B13FD57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4612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4D15-B3DB-49B1-83D0-8FD68E58463B}" type="datetimeFigureOut">
              <a:rPr lang="hu-HU" smtClean="0"/>
              <a:t>2022. 12. 05.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AD55A-DF55-4928-BCE2-A88B13FD57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870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4D15-B3DB-49B1-83D0-8FD68E58463B}" type="datetimeFigureOut">
              <a:rPr lang="hu-HU" smtClean="0"/>
              <a:t>2022. 12. 05.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AD55A-DF55-4928-BCE2-A88B13FD57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861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4D15-B3DB-49B1-83D0-8FD68E58463B}" type="datetimeFigureOut">
              <a:rPr lang="hu-HU" smtClean="0"/>
              <a:t>2022. 12. 05.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AD55A-DF55-4928-BCE2-A88B13FD57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4645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4D15-B3DB-49B1-83D0-8FD68E58463B}" type="datetimeFigureOut">
              <a:rPr lang="hu-HU" smtClean="0"/>
              <a:t>2022. 12. 05.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AD55A-DF55-4928-BCE2-A88B13FD57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0097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4D15-B3DB-49B1-83D0-8FD68E58463B}" type="datetimeFigureOut">
              <a:rPr lang="hu-HU" smtClean="0"/>
              <a:t>2022. 12. 05.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AD55A-DF55-4928-BCE2-A88B13FD57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9808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4D15-B3DB-49B1-83D0-8FD68E58463B}" type="datetimeFigureOut">
              <a:rPr lang="hu-HU" smtClean="0"/>
              <a:t>2022. 12. 05.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AD55A-DF55-4928-BCE2-A88B13FD57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6779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4D15-B3DB-49B1-83D0-8FD68E58463B}" type="datetimeFigureOut">
              <a:rPr lang="hu-HU" smtClean="0"/>
              <a:t>2022. 12. 05.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AD55A-DF55-4928-BCE2-A88B13FD57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9149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4D15-B3DB-49B1-83D0-8FD68E58463B}" type="datetimeFigureOut">
              <a:rPr lang="hu-HU" smtClean="0"/>
              <a:t>2022. 12. 05.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AD55A-DF55-4928-BCE2-A88B13FD57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2497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4D15-B3DB-49B1-83D0-8FD68E58463B}" type="datetimeFigureOut">
              <a:rPr lang="hu-HU" smtClean="0"/>
              <a:t>2022. 12. 05.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AD55A-DF55-4928-BCE2-A88B13FD57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783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04D15-B3DB-49B1-83D0-8FD68E58463B}" type="datetimeFigureOut">
              <a:rPr lang="hu-HU" smtClean="0"/>
              <a:t>2022. 12. 05.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AD55A-DF55-4928-BCE2-A88B13FD57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75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Python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7</a:t>
            </a:r>
            <a:r>
              <a:rPr lang="hu-HU" dirty="0" smtClean="0"/>
              <a:t>. </a:t>
            </a:r>
            <a:r>
              <a:rPr lang="hu-HU" dirty="0" smtClean="0"/>
              <a:t>rész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98065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Az import utasítás három változata</a:t>
            </a:r>
            <a:endParaRPr lang="hu-HU" dirty="0"/>
          </a:p>
        </p:txBody>
      </p:sp>
      <p:sp>
        <p:nvSpPr>
          <p:cNvPr id="3" name="Téglalap 2"/>
          <p:cNvSpPr/>
          <p:nvPr/>
        </p:nvSpPr>
        <p:spPr>
          <a:xfrm>
            <a:off x="838199" y="1294379"/>
            <a:ext cx="1115785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hu-HU" sz="1600" b="1" i="0" u="none" strike="noStrike" baseline="0" dirty="0" smtClean="0">
                <a:solidFill>
                  <a:srgbClr val="007121"/>
                </a:solidFill>
                <a:latin typeface="NimbusMonL-Bold"/>
              </a:rPr>
              <a:t>import </a:t>
            </a:r>
            <a:r>
              <a:rPr lang="hu-HU" sz="1600" b="1" i="0" u="none" strike="noStrike" baseline="0" dirty="0" err="1" smtClean="0">
                <a:solidFill>
                  <a:srgbClr val="0D85B6"/>
                </a:solidFill>
                <a:latin typeface="NimbusMonL-Bold"/>
              </a:rPr>
              <a:t>math</a:t>
            </a:r>
            <a:endParaRPr lang="hu-HU" sz="1600" b="1" i="0" u="none" strike="noStrike" baseline="0" dirty="0" smtClean="0">
              <a:solidFill>
                <a:srgbClr val="0D85B6"/>
              </a:solidFill>
              <a:latin typeface="NimbusMonL-Bold"/>
            </a:endParaRP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 </a:t>
            </a:r>
            <a:r>
              <a:rPr lang="hu-HU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x </a:t>
            </a:r>
            <a:r>
              <a:rPr lang="hu-HU" sz="1600" b="0" i="0" u="none" strike="noStrike" baseline="0" dirty="0" smtClean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sz="1600" b="0" i="0" u="none" strike="noStrike" baseline="0" dirty="0" err="1" smtClean="0">
                <a:solidFill>
                  <a:srgbClr val="000000"/>
                </a:solidFill>
                <a:latin typeface="NimbusMonL-Regu"/>
              </a:rPr>
              <a:t>math</a:t>
            </a:r>
            <a:r>
              <a:rPr lang="hu-HU" sz="1600" b="0" i="0" u="none" strike="noStrike" baseline="0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sz="1600" b="0" i="0" u="none" strike="noStrike" baseline="0" dirty="0" err="1" smtClean="0">
                <a:solidFill>
                  <a:srgbClr val="000000"/>
                </a:solidFill>
                <a:latin typeface="NimbusMonL-Regu"/>
              </a:rPr>
              <a:t>sqrt</a:t>
            </a:r>
            <a:r>
              <a:rPr lang="hu-HU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sz="1600" b="0" i="0" u="none" strike="noStrike" baseline="0" dirty="0" smtClean="0">
                <a:solidFill>
                  <a:srgbClr val="21804F"/>
                </a:solidFill>
                <a:latin typeface="NimbusMonL-Regu"/>
              </a:rPr>
              <a:t>10</a:t>
            </a:r>
            <a:r>
              <a:rPr lang="hu-HU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dirty="0">
                <a:solidFill>
                  <a:srgbClr val="000000"/>
                </a:solidFill>
                <a:latin typeface="NimbusRomNo9L-Regu"/>
              </a:rPr>
              <a:t>Itt csak ez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egyszerű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math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azonosítót adtuk hozzá az aktuális névtérhez. Ha egy modul függvényeit szeretnénk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elérni, akkor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a pont jelzést kell használjuk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:</a:t>
            </a:r>
          </a:p>
          <a:p>
            <a:endParaRPr lang="hu-HU" dirty="0">
              <a:solidFill>
                <a:srgbClr val="000000"/>
              </a:solidFill>
              <a:latin typeface="NimbusRomNo9L-Regu"/>
            </a:endParaRPr>
          </a:p>
          <a:p>
            <a:endParaRPr lang="hu-HU" dirty="0">
              <a:solidFill>
                <a:srgbClr val="000000"/>
              </a:solidFill>
              <a:latin typeface="NimbusRomNo9L-Regu"/>
            </a:endParaRPr>
          </a:p>
          <a:p>
            <a:r>
              <a:rPr lang="hu-HU" dirty="0">
                <a:solidFill>
                  <a:srgbClr val="000000"/>
                </a:solidFill>
                <a:latin typeface="NimbusRomNo9L-Regu"/>
              </a:rPr>
              <a:t>Itt látható egy másik elrendezés:</a:t>
            </a: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en-US" sz="1600" b="1" i="0" u="none" strike="noStrike" baseline="0" dirty="0" smtClean="0">
                <a:solidFill>
                  <a:srgbClr val="007121"/>
                </a:solidFill>
                <a:latin typeface="NimbusMonL-Bold"/>
              </a:rPr>
              <a:t>from </a:t>
            </a:r>
            <a:r>
              <a:rPr lang="en-US" sz="1600" b="1" i="0" u="none" strike="noStrike" baseline="0" dirty="0" smtClean="0">
                <a:solidFill>
                  <a:srgbClr val="0D85B6"/>
                </a:solidFill>
                <a:latin typeface="NimbusMonL-Bold"/>
              </a:rPr>
              <a:t>math </a:t>
            </a:r>
            <a:r>
              <a:rPr lang="en-US" sz="1600" b="1" i="0" u="none" strike="noStrike" baseline="0" dirty="0" smtClean="0">
                <a:solidFill>
                  <a:srgbClr val="007121"/>
                </a:solidFill>
                <a:latin typeface="NimbusMonL-Bold"/>
              </a:rPr>
              <a:t>import </a:t>
            </a:r>
            <a:r>
              <a:rPr lang="en-US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cos, sin, </a:t>
            </a:r>
            <a:r>
              <a:rPr lang="en-US" sz="1600" b="0" i="0" u="none" strike="noStrike" baseline="0" dirty="0" err="1" smtClean="0">
                <a:solidFill>
                  <a:srgbClr val="000000"/>
                </a:solidFill>
                <a:latin typeface="NimbusMonL-Regu"/>
              </a:rPr>
              <a:t>sqrt</a:t>
            </a:r>
            <a:endParaRPr lang="en-US" sz="1600" b="0" i="0" u="none" strike="noStrike" baseline="0" dirty="0" smtClean="0">
              <a:solidFill>
                <a:srgbClr val="000000"/>
              </a:solidFill>
              <a:latin typeface="NimbusMonL-Regu"/>
            </a:endParaRP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 </a:t>
            </a:r>
            <a:r>
              <a:rPr lang="hu-HU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x </a:t>
            </a:r>
            <a:r>
              <a:rPr lang="hu-HU" sz="1600" b="0" i="0" u="none" strike="noStrike" baseline="0" dirty="0" smtClean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sz="1600" b="0" i="0" u="none" strike="noStrike" baseline="0" dirty="0" err="1" smtClean="0">
                <a:solidFill>
                  <a:srgbClr val="000000"/>
                </a:solidFill>
                <a:latin typeface="NimbusMonL-Regu"/>
              </a:rPr>
              <a:t>sqrt</a:t>
            </a:r>
            <a:r>
              <a:rPr lang="hu-HU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sz="1600" b="0" i="0" u="none" strike="noStrike" baseline="0" dirty="0" smtClean="0">
                <a:solidFill>
                  <a:srgbClr val="21804F"/>
                </a:solidFill>
                <a:latin typeface="NimbusMonL-Regu"/>
              </a:rPr>
              <a:t>10</a:t>
            </a:r>
            <a:r>
              <a:rPr lang="hu-HU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)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838197" y="3756592"/>
            <a:ext cx="107877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A nevek közvetlenül az aktuális névtérbe kerülnek, és </a:t>
            </a:r>
            <a:r>
              <a:rPr lang="hu-HU" dirty="0" smtClean="0">
                <a:latin typeface="NimbusRomNo9L-Regu"/>
              </a:rPr>
              <a:t>minősítés </a:t>
            </a:r>
            <a:r>
              <a:rPr lang="hu-HU" dirty="0">
                <a:latin typeface="NimbusRomNo9L-Regu"/>
              </a:rPr>
              <a:t>nélkül felhasználhatók. A </a:t>
            </a:r>
            <a:r>
              <a:rPr lang="hu-HU" dirty="0" err="1">
                <a:latin typeface="NimbusMonL-Regu"/>
              </a:rPr>
              <a:t>math</a:t>
            </a:r>
            <a:r>
              <a:rPr lang="hu-HU" dirty="0">
                <a:latin typeface="NimbusMonL-Regu"/>
              </a:rPr>
              <a:t> </a:t>
            </a:r>
            <a:r>
              <a:rPr lang="hu-HU" dirty="0">
                <a:latin typeface="NimbusRomNo9L-Regu"/>
              </a:rPr>
              <a:t>nevet </a:t>
            </a:r>
            <a:r>
              <a:rPr lang="hu-HU" dirty="0" smtClean="0">
                <a:latin typeface="NimbusRomNo9L-Regu"/>
              </a:rPr>
              <a:t> nem importáljuk, ezért </a:t>
            </a:r>
            <a:r>
              <a:rPr lang="hu-HU" dirty="0">
                <a:latin typeface="NimbusRomNo9L-Regu"/>
              </a:rPr>
              <a:t>ha használjuk a </a:t>
            </a:r>
            <a:r>
              <a:rPr lang="hu-HU" dirty="0" smtClean="0">
                <a:latin typeface="NimbusRomNo9L-Regu"/>
              </a:rPr>
              <a:t>minősített </a:t>
            </a:r>
            <a:r>
              <a:rPr lang="hu-HU" dirty="0" err="1">
                <a:latin typeface="NimbusMonL-Regu"/>
              </a:rPr>
              <a:t>math.sqrt</a:t>
            </a:r>
            <a:r>
              <a:rPr lang="hu-HU" dirty="0">
                <a:latin typeface="NimbusMonL-Regu"/>
              </a:rPr>
              <a:t> </a:t>
            </a:r>
            <a:r>
              <a:rPr lang="hu-HU" dirty="0">
                <a:latin typeface="NimbusRomNo9L-Regu"/>
              </a:rPr>
              <a:t>formát, hibát kapunk.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838197" y="4402923"/>
            <a:ext cx="89480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hu-HU" sz="800" b="0" i="0" u="none" strike="noStrike" baseline="0" dirty="0" smtClean="0">
              <a:solidFill>
                <a:srgbClr val="000000"/>
              </a:solidFill>
              <a:latin typeface="NimbusRomNo9L-Regu"/>
            </a:endParaRP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hu-HU" b="1" dirty="0" err="1">
                <a:solidFill>
                  <a:srgbClr val="007121"/>
                </a:solidFill>
                <a:latin typeface="NimbusMonL-Bold"/>
              </a:rPr>
              <a:t>from</a:t>
            </a:r>
            <a:r>
              <a:rPr lang="hu-HU" b="1" dirty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b="1" dirty="0" err="1">
                <a:solidFill>
                  <a:srgbClr val="0D85B6"/>
                </a:solidFill>
                <a:latin typeface="NimbusMonL-Bold"/>
              </a:rPr>
              <a:t>math</a:t>
            </a:r>
            <a:r>
              <a:rPr lang="hu-HU" b="1" dirty="0">
                <a:solidFill>
                  <a:srgbClr val="0D85B6"/>
                </a:solidFill>
                <a:latin typeface="NimbusMonL-Bold"/>
              </a:rPr>
              <a:t> </a:t>
            </a:r>
            <a:r>
              <a:rPr lang="hu-HU" b="1" dirty="0">
                <a:solidFill>
                  <a:srgbClr val="007121"/>
                </a:solidFill>
                <a:latin typeface="NimbusMonL-Bold"/>
              </a:rPr>
              <a:t>import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*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 Importáljuk az összes azonosítót a </a:t>
            </a:r>
            <a:r>
              <a:rPr lang="hu-HU" dirty="0" err="1">
                <a:solidFill>
                  <a:srgbClr val="40808F"/>
                </a:solidFill>
                <a:latin typeface="NimbusMonL-ReguObli"/>
              </a:rPr>
              <a:t>math-ból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,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 	</a:t>
            </a:r>
            <a:r>
              <a:rPr lang="hu-HU" dirty="0" smtClean="0">
                <a:solidFill>
                  <a:srgbClr val="40808F"/>
                </a:solidFill>
                <a:latin typeface="NimbusMonL-ReguObli"/>
              </a:rPr>
              <a:t>#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és hozzáadjuk az aktuális névtérhez.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3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x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sqrt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10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 Használjuk </a:t>
            </a:r>
            <a:r>
              <a:rPr lang="hu-HU" dirty="0" smtClean="0">
                <a:solidFill>
                  <a:srgbClr val="40808F"/>
                </a:solidFill>
                <a:latin typeface="NimbusMonL-ReguObli"/>
              </a:rPr>
              <a:t>minősítés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nélkül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838196" y="5449363"/>
            <a:ext cx="11353803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solidFill>
                  <a:srgbClr val="000000"/>
                </a:solidFill>
                <a:latin typeface="NimbusRomNo9L-Regu"/>
              </a:rPr>
              <a:t>A három módszer közül az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első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általában a kedveltebb, még akkor is, ha egy kicsivel több gépelést jelent.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Habár lerövidíthetjük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a modulokat úgy, hogy másik néven importáljuk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őket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:</a:t>
            </a: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en-US" sz="1600" b="1" i="0" u="none" strike="noStrike" baseline="0" dirty="0" smtClean="0">
                <a:solidFill>
                  <a:srgbClr val="007121"/>
                </a:solidFill>
                <a:latin typeface="NimbusMonL-Bold"/>
              </a:rPr>
              <a:t>import </a:t>
            </a:r>
            <a:r>
              <a:rPr lang="en-US" sz="1600" b="1" i="0" u="none" strike="noStrike" baseline="0" dirty="0" smtClean="0">
                <a:solidFill>
                  <a:srgbClr val="0D85B6"/>
                </a:solidFill>
                <a:latin typeface="NimbusMonL-Bold"/>
              </a:rPr>
              <a:t>math </a:t>
            </a:r>
            <a:r>
              <a:rPr lang="en-US" sz="1600" b="1" i="0" u="none" strike="noStrike" baseline="0" dirty="0" smtClean="0">
                <a:solidFill>
                  <a:srgbClr val="007121"/>
                </a:solidFill>
                <a:latin typeface="NimbusMonL-Bold"/>
              </a:rPr>
              <a:t>as </a:t>
            </a:r>
            <a:r>
              <a:rPr lang="en-US" sz="1600" b="1" i="0" u="none" strike="noStrike" baseline="0" dirty="0" smtClean="0">
                <a:solidFill>
                  <a:srgbClr val="0D85B6"/>
                </a:solidFill>
                <a:latin typeface="NimbusMonL-Bold"/>
              </a:rPr>
              <a:t>m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 </a:t>
            </a:r>
            <a:r>
              <a:rPr lang="hu-HU" sz="1600" b="0" i="0" u="none" strike="noStrike" baseline="0" dirty="0" smtClean="0">
                <a:solidFill>
                  <a:srgbClr val="007121"/>
                </a:solidFill>
                <a:latin typeface="NimbusMonL-Regu"/>
              </a:rPr>
              <a:t>print</a:t>
            </a:r>
            <a:r>
              <a:rPr lang="hu-HU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sz="1600" b="0" i="0" u="none" strike="noStrike" baseline="0" dirty="0" err="1" smtClean="0">
                <a:solidFill>
                  <a:srgbClr val="000000"/>
                </a:solidFill>
                <a:latin typeface="NimbusMonL-Regu"/>
              </a:rPr>
              <a:t>m</a:t>
            </a:r>
            <a:r>
              <a:rPr lang="hu-HU" sz="1600" b="0" i="0" u="none" strike="noStrike" baseline="0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sz="1600" b="0" i="0" u="none" strike="noStrike" baseline="0" dirty="0" err="1" smtClean="0">
                <a:solidFill>
                  <a:srgbClr val="000000"/>
                </a:solidFill>
                <a:latin typeface="NimbusMonL-Regu"/>
              </a:rPr>
              <a:t>pi</a:t>
            </a:r>
            <a:r>
              <a:rPr lang="hu-HU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24042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Fájlok</a:t>
            </a:r>
          </a:p>
        </p:txBody>
      </p:sp>
      <p:sp>
        <p:nvSpPr>
          <p:cNvPr id="4" name="Téglalap 3"/>
          <p:cNvSpPr/>
          <p:nvPr/>
        </p:nvSpPr>
        <p:spPr>
          <a:xfrm>
            <a:off x="631371" y="1508957"/>
            <a:ext cx="1125582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A program futása alatt, az adatok a </a:t>
            </a:r>
            <a:r>
              <a:rPr lang="hu-HU" dirty="0">
                <a:latin typeface="NimbusRomNo9L-ReguItal"/>
              </a:rPr>
              <a:t>Random Access </a:t>
            </a:r>
            <a:r>
              <a:rPr lang="hu-HU" dirty="0" err="1">
                <a:latin typeface="NimbusRomNo9L-ReguItal"/>
              </a:rPr>
              <a:t>Memory</a:t>
            </a:r>
            <a:r>
              <a:rPr lang="hu-HU" dirty="0" err="1">
                <a:latin typeface="NimbusRomNo9L-Regu"/>
              </a:rPr>
              <a:t>-ban</a:t>
            </a:r>
            <a:r>
              <a:rPr lang="hu-HU" dirty="0">
                <a:latin typeface="NimbusRomNo9L-Regu"/>
              </a:rPr>
              <a:t> (RAM) vannak tárolva. A RAM gyors és olcsó, </a:t>
            </a:r>
            <a:r>
              <a:rPr lang="hu-HU" dirty="0" smtClean="0">
                <a:latin typeface="NimbusRomNo9L-Regu"/>
              </a:rPr>
              <a:t>de </a:t>
            </a:r>
            <a:r>
              <a:rPr lang="hu-HU" dirty="0" smtClean="0">
                <a:latin typeface="NimbusRomNo9L-Medi"/>
              </a:rPr>
              <a:t>felejtő </a:t>
            </a:r>
            <a:r>
              <a:rPr lang="hu-HU" dirty="0">
                <a:latin typeface="NimbusRomNo9L-Regu"/>
              </a:rPr>
              <a:t>memória, ami azt jelenti, hogy amikor a számítógépet kikapcsoljuk, a RAM-</a:t>
            </a:r>
            <a:r>
              <a:rPr lang="hu-HU" dirty="0" err="1">
                <a:latin typeface="NimbusRomNo9L-Regu"/>
              </a:rPr>
              <a:t>ból</a:t>
            </a:r>
            <a:r>
              <a:rPr lang="hu-HU" dirty="0">
                <a:latin typeface="NimbusRomNo9L-Regu"/>
              </a:rPr>
              <a:t> az adatok elvesznek. </a:t>
            </a:r>
            <a:r>
              <a:rPr lang="hu-HU" dirty="0" smtClean="0">
                <a:latin typeface="NimbusRomNo9L-Regu"/>
              </a:rPr>
              <a:t>Ahhoz, hogy </a:t>
            </a:r>
            <a:r>
              <a:rPr lang="hu-HU" dirty="0">
                <a:latin typeface="NimbusRomNo9L-Regu"/>
              </a:rPr>
              <a:t>a számítógép bekapcsolásakor és a program indításakor az adatok </a:t>
            </a:r>
            <a:r>
              <a:rPr lang="hu-HU" dirty="0" smtClean="0">
                <a:latin typeface="NimbusRomNo9L-Regu"/>
              </a:rPr>
              <a:t>elérhetőek </a:t>
            </a:r>
            <a:r>
              <a:rPr lang="hu-HU" dirty="0">
                <a:latin typeface="NimbusRomNo9L-Regu"/>
              </a:rPr>
              <a:t>legyenek, az adatokat egy </a:t>
            </a:r>
            <a:r>
              <a:rPr lang="hu-HU" dirty="0" smtClean="0">
                <a:latin typeface="NimbusRomNo9L-Medi"/>
              </a:rPr>
              <a:t>nem felejtő </a:t>
            </a:r>
            <a:r>
              <a:rPr lang="hu-HU" dirty="0">
                <a:latin typeface="NimbusRomNo9L-Regu"/>
              </a:rPr>
              <a:t>adattárolóra, például merevlemezre, USB meghajtóra vagy CD-RW-re kell kiírni.</a:t>
            </a:r>
          </a:p>
          <a:p>
            <a:r>
              <a:rPr lang="hu-HU" dirty="0">
                <a:latin typeface="NimbusRomNo9L-Regu"/>
              </a:rPr>
              <a:t>A nem </a:t>
            </a:r>
            <a:r>
              <a:rPr lang="hu-HU" dirty="0" smtClean="0">
                <a:latin typeface="NimbusRomNo9L-Regu"/>
              </a:rPr>
              <a:t>felejtő </a:t>
            </a:r>
            <a:r>
              <a:rPr lang="hu-HU" dirty="0">
                <a:latin typeface="NimbusRomNo9L-Regu"/>
              </a:rPr>
              <a:t>adattárolókon tárolt adatokat </a:t>
            </a:r>
            <a:r>
              <a:rPr lang="hu-HU" dirty="0">
                <a:latin typeface="NimbusRomNo9L-Medi"/>
              </a:rPr>
              <a:t>fájloknak </a:t>
            </a:r>
            <a:r>
              <a:rPr lang="hu-HU" dirty="0">
                <a:latin typeface="NimbusRomNo9L-Regu"/>
              </a:rPr>
              <a:t>nevezzük. A fájlok olvasásával és írásával, a programok </a:t>
            </a:r>
            <a:r>
              <a:rPr lang="hu-HU" dirty="0" smtClean="0">
                <a:latin typeface="NimbusRomNo9L-Regu"/>
              </a:rPr>
              <a:t>el tudják </a:t>
            </a:r>
            <a:r>
              <a:rPr lang="hu-HU" dirty="0">
                <a:latin typeface="NimbusRomNo9L-Regu"/>
              </a:rPr>
              <a:t>menteni az információkat a programfutások között.</a:t>
            </a:r>
          </a:p>
          <a:p>
            <a:r>
              <a:rPr lang="hu-HU" dirty="0">
                <a:latin typeface="NimbusRomNo9L-Regu"/>
              </a:rPr>
              <a:t>A fájlok kezelése hasonlít a jegyzetfüzet kezeléséhez. Ha szeretnénk használni, </a:t>
            </a:r>
            <a:r>
              <a:rPr lang="hu-HU" dirty="0" smtClean="0">
                <a:latin typeface="NimbusRomNo9L-Regu"/>
              </a:rPr>
              <a:t>először </a:t>
            </a:r>
            <a:r>
              <a:rPr lang="hu-HU" dirty="0">
                <a:latin typeface="NimbusRomNo9L-Regu"/>
              </a:rPr>
              <a:t>ki kell nyitnunk. Ha </a:t>
            </a:r>
            <a:r>
              <a:rPr lang="hu-HU" dirty="0" smtClean="0">
                <a:latin typeface="NimbusRomNo9L-Regu"/>
              </a:rPr>
              <a:t>végeztünk, akkor </a:t>
            </a:r>
            <a:r>
              <a:rPr lang="hu-HU" dirty="0">
                <a:latin typeface="NimbusRomNo9L-Regu"/>
              </a:rPr>
              <a:t>be kell zárnunk. Amíg a jegyzetfüzet nyitva van, olvashatunk és írhatunk. A jegyzetfüzet tulajdonosa </a:t>
            </a:r>
            <a:r>
              <a:rPr lang="hu-HU" dirty="0" smtClean="0">
                <a:latin typeface="NimbusRomNo9L-Regu"/>
              </a:rPr>
              <a:t>bármelyik esetben </a:t>
            </a:r>
            <a:r>
              <a:rPr lang="hu-HU" dirty="0">
                <a:latin typeface="NimbusRomNo9L-Regu"/>
              </a:rPr>
              <a:t>tudja, hogy hol tart benne. A teljes jegyzetfüzetet egy meghatározott sorrendben tudja olvasni, vagy át </a:t>
            </a:r>
            <a:r>
              <a:rPr lang="hu-HU" dirty="0" smtClean="0">
                <a:latin typeface="NimbusRomNo9L-Regu"/>
              </a:rPr>
              <a:t>is ugorhat </a:t>
            </a:r>
            <a:r>
              <a:rPr lang="hu-HU" dirty="0">
                <a:latin typeface="NimbusRomNo9L-Regu"/>
              </a:rPr>
              <a:t>bizonyos részeket.</a:t>
            </a:r>
          </a:p>
          <a:p>
            <a:r>
              <a:rPr lang="hu-HU" dirty="0">
                <a:latin typeface="NimbusRomNo9L-Regu"/>
              </a:rPr>
              <a:t>Mindezt alkalmazhatjuk a fájlokra is. A fájlok megnyitásához meg kell adnunk a fájl nevét, és azt, hogy olvasni </a:t>
            </a:r>
            <a:r>
              <a:rPr lang="hu-HU" dirty="0" smtClean="0">
                <a:latin typeface="NimbusRomNo9L-Regu"/>
              </a:rPr>
              <a:t>vagy írni </a:t>
            </a:r>
            <a:r>
              <a:rPr lang="hu-HU" dirty="0">
                <a:latin typeface="NimbusRomNo9L-Regu"/>
              </a:rPr>
              <a:t>szeretnénk</a:t>
            </a:r>
            <a:r>
              <a:rPr lang="hu-HU" dirty="0" smtClean="0">
                <a:latin typeface="NimbusRomNo9L-Regu"/>
              </a:rPr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50477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Fájlok</a:t>
            </a:r>
          </a:p>
        </p:txBody>
      </p:sp>
      <p:sp>
        <p:nvSpPr>
          <p:cNvPr id="3" name="Téglalap 2"/>
          <p:cNvSpPr/>
          <p:nvPr/>
        </p:nvSpPr>
        <p:spPr>
          <a:xfrm>
            <a:off x="2691892" y="843240"/>
            <a:ext cx="2018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 smtClean="0">
                <a:latin typeface="NimbusRomNo9L-Medi"/>
              </a:rPr>
              <a:t>Első </a:t>
            </a:r>
            <a:r>
              <a:rPr lang="hu-HU" dirty="0">
                <a:latin typeface="NimbusRomNo9L-Medi"/>
              </a:rPr>
              <a:t>fájlunk írása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751113" y="1326646"/>
            <a:ext cx="10341429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0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Kezdjünk egy egyszerű programmal, amely három sornyi szöveget ír a fájlba:</a:t>
            </a:r>
          </a:p>
          <a:p>
            <a:endParaRPr lang="hu-HU" sz="2000" b="0" i="0" u="none" strike="noStrike" baseline="0" dirty="0" smtClean="0">
              <a:solidFill>
                <a:srgbClr val="000000"/>
              </a:solidFill>
              <a:latin typeface="NimbusRomNo9L-Regu"/>
            </a:endParaRP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sajat_fajl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 err="1">
                <a:solidFill>
                  <a:srgbClr val="007121"/>
                </a:solidFill>
                <a:latin typeface="NimbusMonL-Regu"/>
              </a:rPr>
              <a:t>open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"elso.txt"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"w"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sajat_fajl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write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"Az </a:t>
            </a:r>
            <a:r>
              <a:rPr lang="hu-HU" dirty="0" smtClean="0">
                <a:solidFill>
                  <a:srgbClr val="4071A1"/>
                </a:solidFill>
                <a:latin typeface="NimbusMonL-Regu"/>
              </a:rPr>
              <a:t>első 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Python fájlom!</a:t>
            </a:r>
            <a:r>
              <a:rPr lang="hu-HU" b="1" dirty="0">
                <a:solidFill>
                  <a:srgbClr val="4071A1"/>
                </a:solidFill>
                <a:latin typeface="NimbusMonL-Bold"/>
              </a:rPr>
              <a:t>\n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3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sajat_fajl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write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"----------------------</a:t>
            </a:r>
            <a:r>
              <a:rPr lang="hu-HU" b="1" dirty="0">
                <a:solidFill>
                  <a:srgbClr val="4071A1"/>
                </a:solidFill>
                <a:latin typeface="NimbusMonL-Bold"/>
              </a:rPr>
              <a:t>\n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sv-SE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4 </a:t>
            </a:r>
            <a:r>
              <a:rPr lang="sv-SE" dirty="0">
                <a:solidFill>
                  <a:srgbClr val="000000"/>
                </a:solidFill>
                <a:latin typeface="NimbusMonL-Regu"/>
              </a:rPr>
              <a:t>sajat_fajl</a:t>
            </a:r>
            <a:r>
              <a:rPr lang="sv-SE" dirty="0">
                <a:solidFill>
                  <a:srgbClr val="666666"/>
                </a:solidFill>
                <a:latin typeface="NimbusMonL-Regu"/>
              </a:rPr>
              <a:t>.</a:t>
            </a:r>
            <a:r>
              <a:rPr lang="sv-SE" dirty="0">
                <a:solidFill>
                  <a:srgbClr val="000000"/>
                </a:solidFill>
                <a:latin typeface="NimbusMonL-Regu"/>
              </a:rPr>
              <a:t>write(</a:t>
            </a:r>
            <a:r>
              <a:rPr lang="sv-SE" dirty="0">
                <a:solidFill>
                  <a:srgbClr val="4071A1"/>
                </a:solidFill>
                <a:latin typeface="NimbusMonL-Regu"/>
              </a:rPr>
              <a:t>"Helló, világ!</a:t>
            </a:r>
            <a:r>
              <a:rPr lang="sv-SE" b="1" dirty="0">
                <a:solidFill>
                  <a:srgbClr val="4071A1"/>
                </a:solidFill>
                <a:latin typeface="NimbusMonL-Bold"/>
              </a:rPr>
              <a:t>\n</a:t>
            </a:r>
            <a:r>
              <a:rPr lang="sv-SE" dirty="0">
                <a:solidFill>
                  <a:srgbClr val="4071A1"/>
                </a:solidFill>
                <a:latin typeface="NimbusMonL-Regu"/>
              </a:rPr>
              <a:t>"</a:t>
            </a:r>
            <a:r>
              <a:rPr lang="sv-SE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5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sajat_fajl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close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()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751113" y="3833610"/>
            <a:ext cx="1105988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A fájl megnyitásával létrehozunk egy </a:t>
            </a:r>
            <a:r>
              <a:rPr lang="hu-HU" dirty="0" smtClean="0">
                <a:latin typeface="NimbusRomNo9L-Medi"/>
              </a:rPr>
              <a:t>kezelőt</a:t>
            </a:r>
            <a:r>
              <a:rPr lang="hu-HU" dirty="0">
                <a:latin typeface="NimbusRomNo9L-Regu"/>
              </a:rPr>
              <a:t>, ebben az esetben egy </a:t>
            </a:r>
            <a:r>
              <a:rPr lang="hu-HU" dirty="0" smtClean="0">
                <a:latin typeface="NimbusRomNo9L-Regu"/>
              </a:rPr>
              <a:t>fájlkezelőt</a:t>
            </a:r>
            <a:r>
              <a:rPr lang="hu-HU" dirty="0">
                <a:latin typeface="NimbusRomNo9L-Regu"/>
              </a:rPr>
              <a:t>. A fenti példában a </a:t>
            </a:r>
            <a:r>
              <a:rPr lang="hu-HU" dirty="0" err="1" smtClean="0">
                <a:latin typeface="NimbusMonL-Regu"/>
              </a:rPr>
              <a:t>sajat_fajl</a:t>
            </a:r>
            <a:r>
              <a:rPr lang="hu-HU" dirty="0" smtClean="0">
                <a:latin typeface="NimbusMonL-Regu"/>
              </a:rPr>
              <a:t> </a:t>
            </a:r>
            <a:r>
              <a:rPr lang="hu-HU" dirty="0" smtClean="0">
                <a:latin typeface="NimbusRomNo9L-Regu"/>
              </a:rPr>
              <a:t>változó </a:t>
            </a:r>
            <a:r>
              <a:rPr lang="hu-HU" dirty="0">
                <a:latin typeface="NimbusRomNo9L-Regu"/>
              </a:rPr>
              <a:t>hivatkozik az új </a:t>
            </a:r>
            <a:r>
              <a:rPr lang="hu-HU" dirty="0" smtClean="0">
                <a:latin typeface="NimbusRomNo9L-Regu"/>
              </a:rPr>
              <a:t>kezelő </a:t>
            </a:r>
            <a:r>
              <a:rPr lang="hu-HU" dirty="0">
                <a:latin typeface="NimbusRomNo9L-Regu"/>
              </a:rPr>
              <a:t>objektumra. A programunk meghívja a </a:t>
            </a:r>
            <a:r>
              <a:rPr lang="hu-HU" dirty="0" smtClean="0">
                <a:latin typeface="NimbusRomNo9L-Regu"/>
              </a:rPr>
              <a:t>fájlkezelő </a:t>
            </a:r>
            <a:r>
              <a:rPr lang="hu-HU" dirty="0">
                <a:latin typeface="NimbusRomNo9L-Regu"/>
              </a:rPr>
              <a:t>metódusait, amelyek módosítják </a:t>
            </a:r>
            <a:r>
              <a:rPr lang="hu-HU" dirty="0" smtClean="0">
                <a:latin typeface="NimbusRomNo9L-Regu"/>
              </a:rPr>
              <a:t>az adott </a:t>
            </a:r>
            <a:r>
              <a:rPr lang="hu-HU" dirty="0">
                <a:latin typeface="NimbusRomNo9L-Regu"/>
              </a:rPr>
              <a:t>fájlt, és általában elhelyezik a </a:t>
            </a:r>
            <a:r>
              <a:rPr lang="hu-HU" dirty="0" err="1">
                <a:latin typeface="NimbusRomNo9L-Regu"/>
              </a:rPr>
              <a:t>lemezünkön</a:t>
            </a:r>
            <a:r>
              <a:rPr lang="hu-HU" dirty="0">
                <a:latin typeface="NimbusRomNo9L-Regu"/>
              </a:rPr>
              <a:t>.</a:t>
            </a:r>
          </a:p>
          <a:p>
            <a:r>
              <a:rPr lang="hu-HU" dirty="0">
                <a:latin typeface="NimbusRomNo9L-Regu"/>
              </a:rPr>
              <a:t>Az </a:t>
            </a:r>
            <a:r>
              <a:rPr lang="hu-HU" dirty="0" smtClean="0">
                <a:latin typeface="NimbusRomNo9L-Regu"/>
              </a:rPr>
              <a:t>első </a:t>
            </a:r>
            <a:r>
              <a:rPr lang="hu-HU" dirty="0">
                <a:latin typeface="NimbusRomNo9L-Regu"/>
              </a:rPr>
              <a:t>sorban az </a:t>
            </a:r>
            <a:r>
              <a:rPr lang="hu-HU" dirty="0" err="1">
                <a:latin typeface="NimbusMonL-Regu"/>
              </a:rPr>
              <a:t>open</a:t>
            </a:r>
            <a:r>
              <a:rPr lang="hu-HU" dirty="0">
                <a:latin typeface="NimbusMonL-Regu"/>
              </a:rPr>
              <a:t> </a:t>
            </a:r>
            <a:r>
              <a:rPr lang="hu-HU" dirty="0">
                <a:latin typeface="NimbusRomNo9L-Regu"/>
              </a:rPr>
              <a:t>függvény két argumentumot tartalmaz. Az </a:t>
            </a:r>
            <a:r>
              <a:rPr lang="hu-HU" dirty="0" smtClean="0">
                <a:latin typeface="NimbusRomNo9L-Regu"/>
              </a:rPr>
              <a:t>első </a:t>
            </a:r>
            <a:r>
              <a:rPr lang="hu-HU" dirty="0">
                <a:latin typeface="NimbusRomNo9L-Regu"/>
              </a:rPr>
              <a:t>a fájl neve, és a második a megnyitás módja.</a:t>
            </a:r>
          </a:p>
          <a:p>
            <a:r>
              <a:rPr lang="hu-HU" dirty="0">
                <a:latin typeface="NimbusRomNo9L-Regu"/>
              </a:rPr>
              <a:t>A </a:t>
            </a:r>
            <a:r>
              <a:rPr lang="hu-HU" dirty="0">
                <a:latin typeface="NimbusMonL-Regu"/>
              </a:rPr>
              <a:t>"w" </a:t>
            </a:r>
            <a:r>
              <a:rPr lang="hu-HU" dirty="0">
                <a:latin typeface="NimbusRomNo9L-Medi"/>
              </a:rPr>
              <a:t>mód </a:t>
            </a:r>
            <a:r>
              <a:rPr lang="hu-HU" dirty="0">
                <a:latin typeface="NimbusRomNo9L-Regu"/>
              </a:rPr>
              <a:t>azt jelenti, hogy megnyitja a fájlt írásra. A </a:t>
            </a:r>
            <a:r>
              <a:rPr lang="hu-HU" dirty="0">
                <a:latin typeface="NimbusMonL-Regu"/>
              </a:rPr>
              <a:t>"w" </a:t>
            </a:r>
            <a:r>
              <a:rPr lang="hu-HU" dirty="0">
                <a:latin typeface="NimbusRomNo9L-Regu"/>
              </a:rPr>
              <a:t>móddal, ha nincs az </a:t>
            </a:r>
            <a:r>
              <a:rPr lang="hu-HU" dirty="0">
                <a:latin typeface="NimbusMonL-Regu"/>
              </a:rPr>
              <a:t>elso.txt </a:t>
            </a:r>
            <a:r>
              <a:rPr lang="hu-HU" dirty="0">
                <a:latin typeface="NimbusRomNo9L-Regu"/>
              </a:rPr>
              <a:t>fájl a </a:t>
            </a:r>
            <a:r>
              <a:rPr lang="hu-HU" dirty="0" err="1">
                <a:latin typeface="NimbusRomNo9L-Regu"/>
              </a:rPr>
              <a:t>lemezünkön</a:t>
            </a:r>
            <a:r>
              <a:rPr lang="hu-HU" dirty="0">
                <a:latin typeface="NimbusRomNo9L-Regu"/>
              </a:rPr>
              <a:t>, </a:t>
            </a:r>
            <a:r>
              <a:rPr lang="hu-HU" dirty="0" smtClean="0">
                <a:latin typeface="NimbusRomNo9L-Regu"/>
              </a:rPr>
              <a:t>akkor létrehozza </a:t>
            </a:r>
            <a:r>
              <a:rPr lang="hu-HU" dirty="0">
                <a:latin typeface="NimbusRomNo9L-Regu"/>
              </a:rPr>
              <a:t>azt. Ha már van ilyen fájl, akkor kicseréli a fájlt arra, amit éppen írunk.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87567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Fájlok</a:t>
            </a:r>
          </a:p>
        </p:txBody>
      </p:sp>
      <p:sp>
        <p:nvSpPr>
          <p:cNvPr id="3" name="Téglalap 2"/>
          <p:cNvSpPr/>
          <p:nvPr/>
        </p:nvSpPr>
        <p:spPr>
          <a:xfrm>
            <a:off x="2691892" y="843240"/>
            <a:ext cx="2388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/>
              <a:t>Fájl soronkénti olvasása</a:t>
            </a:r>
            <a:endParaRPr lang="hu-HU" dirty="0"/>
          </a:p>
        </p:txBody>
      </p:sp>
      <p:sp>
        <p:nvSpPr>
          <p:cNvPr id="4" name="Téglalap 3"/>
          <p:cNvSpPr/>
          <p:nvPr/>
        </p:nvSpPr>
        <p:spPr>
          <a:xfrm>
            <a:off x="707571" y="1367135"/>
            <a:ext cx="109836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Most, hogy a fájl létezik a </a:t>
            </a:r>
            <a:r>
              <a:rPr lang="hu-HU" dirty="0" err="1">
                <a:latin typeface="NimbusRomNo9L-Regu"/>
              </a:rPr>
              <a:t>háttérlemezünkön</a:t>
            </a:r>
            <a:r>
              <a:rPr lang="hu-HU" dirty="0">
                <a:latin typeface="NimbusRomNo9L-Regu"/>
              </a:rPr>
              <a:t>, meg tudjuk nyitni, és ki tudjuk olvasni a fájl minden sorát egyenként. </a:t>
            </a:r>
            <a:r>
              <a:rPr lang="hu-HU" dirty="0" smtClean="0">
                <a:latin typeface="NimbusRomNo9L-Regu"/>
              </a:rPr>
              <a:t>A fájl </a:t>
            </a:r>
            <a:r>
              <a:rPr lang="hu-HU" dirty="0">
                <a:latin typeface="NimbusRomNo9L-Regu"/>
              </a:rPr>
              <a:t>megnyitásának módja az olvasásra: </a:t>
            </a:r>
            <a:r>
              <a:rPr lang="hu-HU" dirty="0">
                <a:latin typeface="NimbusMonL-Regu"/>
              </a:rPr>
              <a:t>"r"</a:t>
            </a:r>
            <a:r>
              <a:rPr lang="hu-HU" dirty="0">
                <a:latin typeface="NimbusRomNo9L-Regu"/>
              </a:rPr>
              <a:t>.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936172" y="2013466"/>
            <a:ext cx="9187542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uj_kezelo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 err="1">
                <a:solidFill>
                  <a:srgbClr val="007121"/>
                </a:solidFill>
                <a:latin typeface="NimbusMonL-Regu"/>
              </a:rPr>
              <a:t>open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"elso.txt"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"r"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 Nyisd meg a fájlt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 </a:t>
            </a:r>
            <a:r>
              <a:rPr lang="hu-HU" b="1" dirty="0" err="1">
                <a:solidFill>
                  <a:srgbClr val="007121"/>
                </a:solidFill>
                <a:latin typeface="NimbusMonL-Bold"/>
              </a:rPr>
              <a:t>while</a:t>
            </a:r>
            <a:r>
              <a:rPr lang="hu-HU" b="1" dirty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b="1" dirty="0" err="1">
                <a:solidFill>
                  <a:srgbClr val="007121"/>
                </a:solidFill>
                <a:latin typeface="NimbusMonL-Bold"/>
              </a:rPr>
              <a:t>True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: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3 	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sor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uj_kezelo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readline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()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 Próbáld beolvasni a </a:t>
            </a:r>
            <a:r>
              <a:rPr lang="hu-HU" dirty="0" smtClean="0">
                <a:solidFill>
                  <a:srgbClr val="40808F"/>
                </a:solidFill>
                <a:latin typeface="NimbusMonL-ReguObli"/>
              </a:rPr>
              <a:t>következő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sort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4 	</a:t>
            </a:r>
            <a:r>
              <a:rPr lang="hu-HU" b="1" dirty="0" err="1" smtClean="0">
                <a:solidFill>
                  <a:srgbClr val="007121"/>
                </a:solidFill>
                <a:latin typeface="NimbusMonL-Bold"/>
              </a:rPr>
              <a:t>if</a:t>
            </a:r>
            <a:r>
              <a:rPr lang="hu-HU" b="1" dirty="0" smtClean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>
                <a:solidFill>
                  <a:srgbClr val="007121"/>
                </a:solidFill>
                <a:latin typeface="NimbusMonL-Regu"/>
              </a:rPr>
              <a:t>len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(sor)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==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0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: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 Ha nincs több sor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5 		</a:t>
            </a:r>
            <a:r>
              <a:rPr lang="hu-HU" b="1" dirty="0" err="1" smtClean="0">
                <a:solidFill>
                  <a:srgbClr val="007121"/>
                </a:solidFill>
                <a:latin typeface="NimbusMonL-Bold"/>
              </a:rPr>
              <a:t>break</a:t>
            </a:r>
            <a:r>
              <a:rPr lang="hu-HU" b="1" dirty="0" smtClean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 Hagyd el a ciklust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6 	</a:t>
            </a:r>
            <a:r>
              <a:rPr lang="hu-HU" dirty="0" smtClean="0">
                <a:solidFill>
                  <a:srgbClr val="40808F"/>
                </a:solidFill>
                <a:latin typeface="NimbusMonL-ReguObli"/>
              </a:rPr>
              <a:t>#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Most dolgozd fel az éppen aktuálisan beolvasott sort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7 	</a:t>
            </a:r>
            <a:r>
              <a:rPr lang="hu-HU" dirty="0" smtClean="0">
                <a:solidFill>
                  <a:srgbClr val="007121"/>
                </a:solidFill>
                <a:latin typeface="NimbusMonL-Regu"/>
              </a:rPr>
              <a:t>print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(sor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end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8</a:t>
            </a: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9 </a:t>
            </a:r>
            <a:r>
              <a:rPr lang="en-US" dirty="0" err="1">
                <a:solidFill>
                  <a:srgbClr val="000000"/>
                </a:solidFill>
                <a:latin typeface="NimbusMonL-Regu"/>
              </a:rPr>
              <a:t>uj_kezelo</a:t>
            </a:r>
            <a:r>
              <a:rPr lang="en-US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NimbusMonL-Regu"/>
              </a:rPr>
              <a:t>close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() </a:t>
            </a:r>
            <a:r>
              <a:rPr lang="en-US" dirty="0">
                <a:solidFill>
                  <a:srgbClr val="40808F"/>
                </a:solidFill>
                <a:latin typeface="NimbusMonL-ReguObli"/>
              </a:rPr>
              <a:t># </a:t>
            </a:r>
            <a:r>
              <a:rPr lang="en-US" dirty="0" err="1">
                <a:solidFill>
                  <a:srgbClr val="40808F"/>
                </a:solidFill>
                <a:latin typeface="NimbusMonL-ReguObli"/>
              </a:rPr>
              <a:t>Zárd</a:t>
            </a:r>
            <a:r>
              <a:rPr lang="en-US" dirty="0">
                <a:solidFill>
                  <a:srgbClr val="40808F"/>
                </a:solidFill>
                <a:latin typeface="NimbusMonL-ReguObli"/>
              </a:rPr>
              <a:t> be a </a:t>
            </a:r>
            <a:r>
              <a:rPr lang="en-US" dirty="0" err="1">
                <a:solidFill>
                  <a:srgbClr val="40808F"/>
                </a:solidFill>
                <a:latin typeface="NimbusMonL-ReguObli"/>
              </a:rPr>
              <a:t>fájlt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64485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Fájlok</a:t>
            </a:r>
          </a:p>
        </p:txBody>
      </p:sp>
      <p:sp>
        <p:nvSpPr>
          <p:cNvPr id="3" name="Téglalap 2"/>
          <p:cNvSpPr/>
          <p:nvPr/>
        </p:nvSpPr>
        <p:spPr>
          <a:xfrm>
            <a:off x="2691892" y="843240"/>
            <a:ext cx="2924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/>
              <a:t>Fájl átalakítása sorok listájává</a:t>
            </a:r>
          </a:p>
        </p:txBody>
      </p:sp>
      <p:sp>
        <p:nvSpPr>
          <p:cNvPr id="5" name="Téglalap 4"/>
          <p:cNvSpPr/>
          <p:nvPr/>
        </p:nvSpPr>
        <p:spPr>
          <a:xfrm>
            <a:off x="664028" y="1352568"/>
            <a:ext cx="113102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Gyakran hasznos lehet a fájl adatainak lekérése, és a sorok listává való átalakítása. Tegyük fel, hogy van egy </a:t>
            </a:r>
            <a:r>
              <a:rPr lang="hu-HU" dirty="0" smtClean="0">
                <a:latin typeface="NimbusRomNo9L-Regu"/>
              </a:rPr>
              <a:t>fájlunk, amely </a:t>
            </a:r>
            <a:r>
              <a:rPr lang="hu-HU" dirty="0">
                <a:latin typeface="NimbusRomNo9L-Regu"/>
              </a:rPr>
              <a:t>soronként a barátaink nevét és e-mail címét tartalmazza. De azt szeretnénk, hogyha a sorok alfabetikus </a:t>
            </a:r>
            <a:r>
              <a:rPr lang="hu-HU" dirty="0" smtClean="0">
                <a:latin typeface="NimbusRomNo9L-Regu"/>
              </a:rPr>
              <a:t>sorrendben lennének </a:t>
            </a:r>
            <a:r>
              <a:rPr lang="hu-HU" dirty="0">
                <a:latin typeface="NimbusRomNo9L-Regu"/>
              </a:rPr>
              <a:t>rendezve. A terv az, hogy soronként olvassunk, és a sorokat listába mentsük, majd rendezzük a listát, </a:t>
            </a:r>
            <a:r>
              <a:rPr lang="hu-HU" dirty="0" smtClean="0">
                <a:latin typeface="NimbusRomNo9L-Regu"/>
              </a:rPr>
              <a:t>és a </a:t>
            </a:r>
            <a:r>
              <a:rPr lang="hu-HU" dirty="0">
                <a:latin typeface="NimbusRomNo9L-Regu"/>
              </a:rPr>
              <a:t>rendezett listát beleírjuk egy másik fájlba: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740228" y="2678131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f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 err="1">
                <a:solidFill>
                  <a:srgbClr val="007121"/>
                </a:solidFill>
                <a:latin typeface="NimbusMonL-Regu"/>
              </a:rPr>
              <a:t>open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"baratok.txt"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"r"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xs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f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readlines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3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f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close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4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5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xs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sort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6</a:t>
            </a:r>
          </a:p>
          <a:p>
            <a:r>
              <a:rPr lang="nl-NL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7 </a:t>
            </a:r>
            <a:r>
              <a:rPr lang="nl-NL" dirty="0">
                <a:solidFill>
                  <a:srgbClr val="000000"/>
                </a:solidFill>
                <a:latin typeface="NimbusMonL-Regu"/>
              </a:rPr>
              <a:t>g </a:t>
            </a:r>
            <a:r>
              <a:rPr lang="nl-NL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nl-NL" dirty="0">
                <a:solidFill>
                  <a:srgbClr val="007121"/>
                </a:solidFill>
                <a:latin typeface="NimbusMonL-Regu"/>
              </a:rPr>
              <a:t>open</a:t>
            </a:r>
            <a:r>
              <a:rPr lang="nl-NL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nl-NL" dirty="0">
                <a:solidFill>
                  <a:srgbClr val="4071A1"/>
                </a:solidFill>
                <a:latin typeface="NimbusMonL-Regu"/>
              </a:rPr>
              <a:t>"rendezett.txt"</a:t>
            </a:r>
            <a:r>
              <a:rPr lang="nl-NL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nl-NL" dirty="0">
                <a:solidFill>
                  <a:srgbClr val="4071A1"/>
                </a:solidFill>
                <a:latin typeface="NimbusMonL-Regu"/>
              </a:rPr>
              <a:t>"w"</a:t>
            </a:r>
            <a:r>
              <a:rPr lang="nl-NL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8 </a:t>
            </a:r>
            <a:r>
              <a:rPr lang="en-US" b="1" dirty="0">
                <a:solidFill>
                  <a:srgbClr val="007121"/>
                </a:solidFill>
                <a:latin typeface="NimbusMonL-Bold"/>
              </a:rPr>
              <a:t>for 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v </a:t>
            </a:r>
            <a:r>
              <a:rPr lang="en-US" b="1" dirty="0">
                <a:solidFill>
                  <a:srgbClr val="007121"/>
                </a:solidFill>
                <a:latin typeface="NimbusMonL-Bold"/>
              </a:rPr>
              <a:t>in </a:t>
            </a:r>
            <a:r>
              <a:rPr lang="en-US" dirty="0" err="1">
                <a:solidFill>
                  <a:srgbClr val="000000"/>
                </a:solidFill>
                <a:latin typeface="NimbusMonL-Regu"/>
              </a:rPr>
              <a:t>xs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: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9 	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g</a:t>
            </a:r>
            <a:r>
              <a:rPr lang="hu-HU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write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(v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10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g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close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()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838199" y="5598663"/>
            <a:ext cx="103196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A 2. sorban a </a:t>
            </a:r>
            <a:r>
              <a:rPr lang="hu-HU" dirty="0" err="1">
                <a:latin typeface="NimbusMonL-Regu"/>
              </a:rPr>
              <a:t>readlines</a:t>
            </a:r>
            <a:r>
              <a:rPr lang="hu-HU" dirty="0">
                <a:latin typeface="NimbusMonL-Regu"/>
              </a:rPr>
              <a:t> </a:t>
            </a:r>
            <a:r>
              <a:rPr lang="hu-HU" dirty="0">
                <a:latin typeface="NimbusRomNo9L-Regu"/>
              </a:rPr>
              <a:t>metódus beolvassa az összes sort, és visszatér a </a:t>
            </a:r>
            <a:r>
              <a:rPr lang="hu-HU" dirty="0" err="1">
                <a:latin typeface="NimbusRomNo9L-Regu"/>
              </a:rPr>
              <a:t>sztringek</a:t>
            </a:r>
            <a:r>
              <a:rPr lang="hu-HU" dirty="0">
                <a:latin typeface="NimbusRomNo9L-Regu"/>
              </a:rPr>
              <a:t> listájával.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49626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Fájlok</a:t>
            </a:r>
          </a:p>
        </p:txBody>
      </p:sp>
      <p:sp>
        <p:nvSpPr>
          <p:cNvPr id="3" name="Téglalap 2"/>
          <p:cNvSpPr/>
          <p:nvPr/>
        </p:nvSpPr>
        <p:spPr>
          <a:xfrm>
            <a:off x="2691892" y="843240"/>
            <a:ext cx="2287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/>
              <a:t>A teljes fájl beolvasása</a:t>
            </a:r>
          </a:p>
        </p:txBody>
      </p:sp>
      <p:sp>
        <p:nvSpPr>
          <p:cNvPr id="4" name="Téglalap 3"/>
          <p:cNvSpPr/>
          <p:nvPr/>
        </p:nvSpPr>
        <p:spPr>
          <a:xfrm>
            <a:off x="609600" y="1355582"/>
            <a:ext cx="111143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A szöveges fájlok kezelésének másik módja az, hogy a fájl teljes tartalmát egy </a:t>
            </a:r>
            <a:r>
              <a:rPr lang="hu-HU" dirty="0" err="1">
                <a:latin typeface="NimbusRomNo9L-Regu"/>
              </a:rPr>
              <a:t>sztringbe</a:t>
            </a:r>
            <a:r>
              <a:rPr lang="hu-HU" dirty="0">
                <a:latin typeface="NimbusRomNo9L-Regu"/>
              </a:rPr>
              <a:t> mentjük, és használjuk </a:t>
            </a:r>
            <a:r>
              <a:rPr lang="hu-HU" dirty="0" smtClean="0">
                <a:latin typeface="NimbusRomNo9L-Regu"/>
              </a:rPr>
              <a:t>a </a:t>
            </a:r>
            <a:r>
              <a:rPr lang="hu-HU" dirty="0" err="1" smtClean="0">
                <a:latin typeface="NimbusRomNo9L-Regu"/>
              </a:rPr>
              <a:t>sztring</a:t>
            </a:r>
            <a:r>
              <a:rPr lang="hu-HU" dirty="0" smtClean="0">
                <a:latin typeface="NimbusRomNo9L-Regu"/>
              </a:rPr>
              <a:t>-feldolgozási </a:t>
            </a:r>
            <a:r>
              <a:rPr lang="hu-HU" dirty="0">
                <a:latin typeface="NimbusRomNo9L-Regu"/>
              </a:rPr>
              <a:t>algoritmusokat.</a:t>
            </a:r>
          </a:p>
          <a:p>
            <a:r>
              <a:rPr lang="hu-HU" dirty="0">
                <a:latin typeface="NimbusRomNo9L-Regu"/>
              </a:rPr>
              <a:t>Általában ezt a fájl-feldolgozó módszert használnánk, ha nem érdekelne bennünket a fájl sorainak szerkezete. </a:t>
            </a:r>
            <a:r>
              <a:rPr lang="hu-HU" dirty="0" smtClean="0">
                <a:latin typeface="NimbusRomNo9L-Regu"/>
              </a:rPr>
              <a:t>Például, láthattuk </a:t>
            </a:r>
            <a:r>
              <a:rPr lang="hu-HU" dirty="0">
                <a:latin typeface="NimbusRomNo9L-Regu"/>
              </a:rPr>
              <a:t>a </a:t>
            </a:r>
            <a:r>
              <a:rPr lang="hu-HU" dirty="0" err="1">
                <a:latin typeface="NimbusMonL-Regu"/>
              </a:rPr>
              <a:t>split</a:t>
            </a:r>
            <a:r>
              <a:rPr lang="hu-HU" dirty="0">
                <a:latin typeface="NimbusMonL-Regu"/>
              </a:rPr>
              <a:t> </a:t>
            </a:r>
            <a:r>
              <a:rPr lang="hu-HU" dirty="0">
                <a:latin typeface="NimbusRomNo9L-Regu"/>
              </a:rPr>
              <a:t>metódust a </a:t>
            </a:r>
            <a:r>
              <a:rPr lang="hu-HU" dirty="0" err="1">
                <a:latin typeface="NimbusRomNo9L-Regu"/>
              </a:rPr>
              <a:t>sztringek</a:t>
            </a:r>
            <a:r>
              <a:rPr lang="hu-HU" dirty="0">
                <a:latin typeface="NimbusRomNo9L-Regu"/>
              </a:rPr>
              <a:t> esetében, amelyek feldarabolják a </a:t>
            </a:r>
            <a:r>
              <a:rPr lang="hu-HU" dirty="0" err="1">
                <a:latin typeface="NimbusRomNo9L-Regu"/>
              </a:rPr>
              <a:t>sztringeket</a:t>
            </a:r>
            <a:r>
              <a:rPr lang="hu-HU" dirty="0">
                <a:latin typeface="NimbusRomNo9L-Regu"/>
              </a:rPr>
              <a:t> szavakra. Tehát így </a:t>
            </a:r>
            <a:r>
              <a:rPr lang="hu-HU" dirty="0" smtClean="0">
                <a:latin typeface="NimbusRomNo9L-Regu"/>
              </a:rPr>
              <a:t>meghatározhatnánk a </a:t>
            </a:r>
            <a:r>
              <a:rPr lang="hu-HU" dirty="0">
                <a:latin typeface="NimbusRomNo9L-Regu"/>
              </a:rPr>
              <a:t>fájlban </a:t>
            </a:r>
            <a:r>
              <a:rPr lang="hu-HU" dirty="0" smtClean="0">
                <a:latin typeface="NimbusRomNo9L-Regu"/>
              </a:rPr>
              <a:t>szereplő </a:t>
            </a:r>
            <a:r>
              <a:rPr lang="hu-HU" dirty="0">
                <a:latin typeface="NimbusRomNo9L-Regu"/>
              </a:rPr>
              <a:t>szavak számát.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787410" y="2975920"/>
            <a:ext cx="6096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f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 err="1">
                <a:solidFill>
                  <a:srgbClr val="007121"/>
                </a:solidFill>
                <a:latin typeface="NimbusMonL-Regu"/>
              </a:rPr>
              <a:t>open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"szoveg.txt"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tartalom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f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read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3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f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close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4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5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szavak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tartalom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split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()</a:t>
            </a:r>
          </a:p>
          <a:p>
            <a:r>
              <a:rPr lang="fr-FR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6 </a:t>
            </a:r>
            <a:r>
              <a:rPr lang="fr-FR" dirty="0">
                <a:solidFill>
                  <a:srgbClr val="007121"/>
                </a:solidFill>
                <a:latin typeface="NimbusMonL-Regu"/>
              </a:rPr>
              <a:t>print</a:t>
            </a:r>
            <a:r>
              <a:rPr lang="fr-FR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fr-FR" dirty="0">
                <a:solidFill>
                  <a:srgbClr val="4071A1"/>
                </a:solidFill>
                <a:latin typeface="NimbusMonL-Regu"/>
              </a:rPr>
              <a:t>"A fájl szavainak száma: </a:t>
            </a:r>
            <a:r>
              <a:rPr lang="fr-FR" dirty="0">
                <a:solidFill>
                  <a:srgbClr val="71A1D2"/>
                </a:solidFill>
                <a:latin typeface="NimbusMonL-ReguObli"/>
              </a:rPr>
              <a:t>{0}</a:t>
            </a:r>
            <a:r>
              <a:rPr lang="fr-FR" dirty="0">
                <a:solidFill>
                  <a:srgbClr val="4071A1"/>
                </a:solidFill>
                <a:latin typeface="NimbusMonL-Regu"/>
              </a:rPr>
              <a:t>."</a:t>
            </a:r>
            <a:r>
              <a:rPr lang="fr-FR" dirty="0">
                <a:solidFill>
                  <a:srgbClr val="666666"/>
                </a:solidFill>
                <a:latin typeface="NimbusMonL-Regu"/>
              </a:rPr>
              <a:t>.</a:t>
            </a:r>
            <a:r>
              <a:rPr lang="fr-FR" dirty="0">
                <a:solidFill>
                  <a:srgbClr val="000000"/>
                </a:solidFill>
                <a:latin typeface="NimbusMonL-Regu"/>
              </a:rPr>
              <a:t>format(</a:t>
            </a:r>
            <a:r>
              <a:rPr lang="fr-FR" dirty="0">
                <a:solidFill>
                  <a:srgbClr val="007121"/>
                </a:solidFill>
                <a:latin typeface="NimbusMonL-Regu"/>
              </a:rPr>
              <a:t>len</a:t>
            </a:r>
            <a:r>
              <a:rPr lang="fr-FR" dirty="0">
                <a:solidFill>
                  <a:srgbClr val="000000"/>
                </a:solidFill>
                <a:latin typeface="NimbusMonL-Regu"/>
              </a:rPr>
              <a:t>(szavak)))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787410" y="4719368"/>
            <a:ext cx="106534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Amennyiben nem adjuk meg Pythonban a </a:t>
            </a:r>
            <a:r>
              <a:rPr lang="hu-HU" dirty="0" smtClean="0">
                <a:latin typeface="NimbusRomNo9L-Regu"/>
              </a:rPr>
              <a:t>megnyitás módját</a:t>
            </a:r>
            <a:r>
              <a:rPr lang="hu-HU" dirty="0">
                <a:latin typeface="NimbusRomNo9L-Regu"/>
              </a:rPr>
              <a:t>, alapértelmezetten mindig olvasásra nyitja meg a fájlt.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787410" y="5576263"/>
            <a:ext cx="109365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Windowsban a teljes elérési útvonalat a </a:t>
            </a:r>
            <a:r>
              <a:rPr lang="hu-HU" dirty="0">
                <a:latin typeface="NimbusMonL-Regu"/>
              </a:rPr>
              <a:t>"C:\\temp\\szoveg.txt"</a:t>
            </a:r>
            <a:r>
              <a:rPr lang="hu-HU" dirty="0">
                <a:latin typeface="NimbusRomNo9L-Regu"/>
              </a:rPr>
              <a:t>, míg Unixban </a:t>
            </a:r>
            <a:r>
              <a:rPr lang="hu-HU" dirty="0">
                <a:latin typeface="NimbusMonL-Regu"/>
              </a:rPr>
              <a:t>"/</a:t>
            </a:r>
            <a:r>
              <a:rPr lang="hu-HU" dirty="0" err="1" smtClean="0">
                <a:latin typeface="NimbusMonL-Regu"/>
              </a:rPr>
              <a:t>home</a:t>
            </a:r>
            <a:r>
              <a:rPr lang="hu-HU" dirty="0" smtClean="0">
                <a:latin typeface="NimbusMonL-Regu"/>
              </a:rPr>
              <a:t>/</a:t>
            </a:r>
            <a:r>
              <a:rPr lang="hu-HU" dirty="0" err="1" smtClean="0">
                <a:latin typeface="NimbusMonL-Regu"/>
              </a:rPr>
              <a:t>peti</a:t>
            </a:r>
            <a:r>
              <a:rPr lang="hu-HU" dirty="0" smtClean="0">
                <a:latin typeface="NimbusMonL-Regu"/>
              </a:rPr>
              <a:t>/szoveg.txt</a:t>
            </a:r>
            <a:r>
              <a:rPr lang="hu-HU" dirty="0">
                <a:latin typeface="NimbusMonL-Regu"/>
              </a:rPr>
              <a:t>" </a:t>
            </a:r>
            <a:r>
              <a:rPr lang="hu-HU" dirty="0">
                <a:latin typeface="NimbusRomNo9L-Regu"/>
              </a:rPr>
              <a:t>módon adhatjuk meg.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91699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Fájlok</a:t>
            </a:r>
          </a:p>
        </p:txBody>
      </p:sp>
      <p:sp>
        <p:nvSpPr>
          <p:cNvPr id="3" name="Téglalap 2"/>
          <p:cNvSpPr/>
          <p:nvPr/>
        </p:nvSpPr>
        <p:spPr>
          <a:xfrm>
            <a:off x="2691892" y="843240"/>
            <a:ext cx="2218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/>
              <a:t>Bináris fájlok kezelése</a:t>
            </a:r>
          </a:p>
        </p:txBody>
      </p:sp>
      <p:sp>
        <p:nvSpPr>
          <p:cNvPr id="5" name="Téglalap 4"/>
          <p:cNvSpPr/>
          <p:nvPr/>
        </p:nvSpPr>
        <p:spPr>
          <a:xfrm>
            <a:off x="609600" y="1399125"/>
            <a:ext cx="11049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Azon fájlokat, melyek fényképeket, videókat, </a:t>
            </a:r>
            <a:r>
              <a:rPr lang="hu-HU" dirty="0" err="1">
                <a:latin typeface="NimbusRomNo9L-Regu"/>
              </a:rPr>
              <a:t>zip</a:t>
            </a:r>
            <a:r>
              <a:rPr lang="hu-HU" dirty="0">
                <a:latin typeface="NimbusRomNo9L-Regu"/>
              </a:rPr>
              <a:t> fájlokat, végrehajtható programokat, stb. tartalmaznak, </a:t>
            </a:r>
            <a:r>
              <a:rPr lang="hu-HU" dirty="0" smtClean="0">
                <a:latin typeface="NimbusRomNo9L-Regu"/>
              </a:rPr>
              <a:t>nevezhetjük </a:t>
            </a:r>
            <a:r>
              <a:rPr lang="hu-HU" dirty="0" smtClean="0">
                <a:latin typeface="NimbusRomNo9L-Medi"/>
              </a:rPr>
              <a:t>bináris </a:t>
            </a:r>
            <a:r>
              <a:rPr lang="hu-HU" dirty="0">
                <a:latin typeface="NimbusRomNo9L-Regu"/>
              </a:rPr>
              <a:t>fájloknak: nem sorokban szervezettek, és nem tudjuk megnyitni egy normál </a:t>
            </a:r>
            <a:r>
              <a:rPr lang="hu-HU" dirty="0" smtClean="0">
                <a:latin typeface="NimbusRomNo9L-Regu"/>
              </a:rPr>
              <a:t>szövegszerkesztővel</a:t>
            </a:r>
            <a:r>
              <a:rPr lang="hu-HU" dirty="0">
                <a:latin typeface="NimbusRomNo9L-Regu"/>
              </a:rPr>
              <a:t>. </a:t>
            </a:r>
            <a:r>
              <a:rPr lang="hu-HU" dirty="0" smtClean="0">
                <a:latin typeface="NimbusRomNo9L-Regu"/>
              </a:rPr>
              <a:t>Pythonban hasonlóan </a:t>
            </a:r>
            <a:r>
              <a:rPr lang="hu-HU" dirty="0">
                <a:latin typeface="NimbusRomNo9L-Regu"/>
              </a:rPr>
              <a:t>könnyen kezelhetjük a bináris fájlokat, de amikor olvasunk a fájlból, nem </a:t>
            </a:r>
            <a:r>
              <a:rPr lang="hu-HU" dirty="0" err="1">
                <a:latin typeface="NimbusRomNo9L-Regu"/>
              </a:rPr>
              <a:t>sztringeket</a:t>
            </a:r>
            <a:r>
              <a:rPr lang="hu-HU" dirty="0">
                <a:latin typeface="NimbusRomNo9L-Regu"/>
              </a:rPr>
              <a:t> hanem </a:t>
            </a:r>
            <a:r>
              <a:rPr lang="hu-HU" dirty="0" smtClean="0">
                <a:latin typeface="NimbusRomNo9L-Regu"/>
              </a:rPr>
              <a:t>bájtokat használunk</a:t>
            </a:r>
            <a:r>
              <a:rPr lang="hu-HU" dirty="0">
                <a:latin typeface="NimbusRomNo9L-Regu"/>
              </a:rPr>
              <a:t>. Itt egy bináris fájl tartalmát átmásoljuk egy másik fájlba: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609600" y="3063006"/>
            <a:ext cx="6096000" cy="28315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nl-NL" dirty="0">
                <a:solidFill>
                  <a:srgbClr val="000000"/>
                </a:solidFill>
                <a:latin typeface="NimbusMonL-Regu"/>
              </a:rPr>
              <a:t>f </a:t>
            </a:r>
            <a:r>
              <a:rPr lang="nl-NL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nl-NL" dirty="0">
                <a:solidFill>
                  <a:srgbClr val="007121"/>
                </a:solidFill>
                <a:latin typeface="NimbusMonL-Regu"/>
              </a:rPr>
              <a:t>open</a:t>
            </a:r>
            <a:r>
              <a:rPr lang="nl-NL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nl-NL" dirty="0">
                <a:solidFill>
                  <a:srgbClr val="4071A1"/>
                </a:solidFill>
                <a:latin typeface="NimbusMonL-Regu"/>
              </a:rPr>
              <a:t>"szoveg.zip"</a:t>
            </a:r>
            <a:r>
              <a:rPr lang="nl-NL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nl-NL" dirty="0">
                <a:solidFill>
                  <a:srgbClr val="4071A1"/>
                </a:solidFill>
                <a:latin typeface="NimbusMonL-Regu"/>
              </a:rPr>
              <a:t>"rb"</a:t>
            </a:r>
            <a:r>
              <a:rPr lang="nl-NL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g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 err="1">
                <a:solidFill>
                  <a:srgbClr val="007121"/>
                </a:solidFill>
                <a:latin typeface="NimbusMonL-Regu"/>
              </a:rPr>
              <a:t>open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"masolat.zip"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 err="1">
                <a:solidFill>
                  <a:srgbClr val="4071A1"/>
                </a:solidFill>
                <a:latin typeface="NimbusMonL-Regu"/>
              </a:rPr>
              <a:t>wb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3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4 </a:t>
            </a:r>
            <a:r>
              <a:rPr lang="hu-HU" b="1" dirty="0" err="1">
                <a:solidFill>
                  <a:srgbClr val="007121"/>
                </a:solidFill>
                <a:latin typeface="NimbusMonL-Bold"/>
              </a:rPr>
              <a:t>while</a:t>
            </a:r>
            <a:r>
              <a:rPr lang="hu-HU" b="1" dirty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b="1" dirty="0" err="1">
                <a:solidFill>
                  <a:srgbClr val="007121"/>
                </a:solidFill>
                <a:latin typeface="NimbusMonL-Bold"/>
              </a:rPr>
              <a:t>True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: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5 	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buf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f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read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1024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6 	</a:t>
            </a:r>
            <a:r>
              <a:rPr lang="hu-HU" b="1" dirty="0" err="1" smtClean="0">
                <a:solidFill>
                  <a:srgbClr val="007121"/>
                </a:solidFill>
                <a:latin typeface="NimbusMonL-Bold"/>
              </a:rPr>
              <a:t>if</a:t>
            </a:r>
            <a:r>
              <a:rPr lang="hu-HU" b="1" dirty="0" smtClean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>
                <a:solidFill>
                  <a:srgbClr val="007121"/>
                </a:solidFill>
                <a:latin typeface="NimbusMonL-Regu"/>
              </a:rPr>
              <a:t>len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buf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==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0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: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7		 </a:t>
            </a:r>
            <a:r>
              <a:rPr lang="hu-HU" b="1" dirty="0" err="1">
                <a:solidFill>
                  <a:srgbClr val="007121"/>
                </a:solidFill>
                <a:latin typeface="NimbusMonL-Bold"/>
              </a:rPr>
              <a:t>break</a:t>
            </a:r>
            <a:endParaRPr lang="hu-HU" b="1" dirty="0">
              <a:solidFill>
                <a:srgbClr val="007121"/>
              </a:solidFill>
              <a:latin typeface="NimbusMonL-Bold"/>
            </a:endParaRP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8 	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g</a:t>
            </a:r>
            <a:r>
              <a:rPr lang="hu-HU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write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buf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9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10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f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close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11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g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close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()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4049485" y="2876453"/>
            <a:ext cx="789214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A </a:t>
            </a:r>
            <a:r>
              <a:rPr lang="hu-HU" dirty="0" smtClean="0">
                <a:latin typeface="NimbusRomNo9L-Regu"/>
              </a:rPr>
              <a:t>kódrészletben </a:t>
            </a:r>
            <a:r>
              <a:rPr lang="hu-HU" dirty="0">
                <a:latin typeface="NimbusRomNo9L-Regu"/>
              </a:rPr>
              <a:t>láthatunk néhány új dolgot. </a:t>
            </a:r>
            <a:endParaRPr lang="hu-HU" dirty="0" smtClean="0">
              <a:latin typeface="NimbusRomNo9L-Regu"/>
            </a:endParaRPr>
          </a:p>
          <a:p>
            <a:r>
              <a:rPr lang="hu-HU" dirty="0" smtClean="0">
                <a:latin typeface="NimbusRomNo9L-Regu"/>
              </a:rPr>
              <a:t>Az </a:t>
            </a:r>
            <a:r>
              <a:rPr lang="hu-HU" dirty="0">
                <a:latin typeface="NimbusRomNo9L-Regu"/>
              </a:rPr>
              <a:t>1. és 2. sorban a megnyitási módhoz hozzáadtunk egy </a:t>
            </a:r>
            <a:r>
              <a:rPr lang="hu-HU" dirty="0">
                <a:latin typeface="NimbusMonL-Regu"/>
              </a:rPr>
              <a:t>"</a:t>
            </a:r>
            <a:r>
              <a:rPr lang="hu-HU" dirty="0" smtClean="0">
                <a:latin typeface="NimbusMonL-Regu"/>
              </a:rPr>
              <a:t>b„ </a:t>
            </a:r>
            <a:r>
              <a:rPr lang="hu-HU" dirty="0" smtClean="0">
                <a:latin typeface="NimbusRomNo9L-Regu"/>
              </a:rPr>
              <a:t>betűt</a:t>
            </a:r>
            <a:r>
              <a:rPr lang="hu-HU" dirty="0">
                <a:latin typeface="NimbusRomNo9L-Regu"/>
              </a:rPr>
              <a:t>, mely jelzi a Python számára, hogy bináris fájlokról van szó. </a:t>
            </a:r>
            <a:endParaRPr lang="hu-HU" dirty="0" smtClean="0">
              <a:latin typeface="NimbusRomNo9L-Regu"/>
            </a:endParaRPr>
          </a:p>
          <a:p>
            <a:r>
              <a:rPr lang="hu-HU" dirty="0" smtClean="0">
                <a:latin typeface="NimbusRomNo9L-Regu"/>
              </a:rPr>
              <a:t>Az </a:t>
            </a:r>
            <a:r>
              <a:rPr lang="hu-HU" dirty="0">
                <a:latin typeface="NimbusRomNo9L-Regu"/>
              </a:rPr>
              <a:t>5. sorban látható, hogy a </a:t>
            </a:r>
            <a:r>
              <a:rPr lang="hu-HU" dirty="0" err="1">
                <a:latin typeface="NimbusMonL-Regu"/>
              </a:rPr>
              <a:t>read</a:t>
            </a:r>
            <a:r>
              <a:rPr lang="hu-HU" dirty="0">
                <a:latin typeface="NimbusMonL-Regu"/>
              </a:rPr>
              <a:t> </a:t>
            </a:r>
            <a:r>
              <a:rPr lang="hu-HU" dirty="0" smtClean="0">
                <a:latin typeface="NimbusRomNo9L-Regu"/>
              </a:rPr>
              <a:t>kaphat egy </a:t>
            </a:r>
            <a:r>
              <a:rPr lang="hu-HU" dirty="0">
                <a:latin typeface="NimbusRomNo9L-Regu"/>
              </a:rPr>
              <a:t>argumentumot, amely megadja, hogy hány bájtot olvasson a fájlból. Itt mindegyik ciklus lépésben </a:t>
            </a:r>
            <a:r>
              <a:rPr lang="hu-HU" dirty="0" smtClean="0">
                <a:latin typeface="NimbusRomNo9L-Regu"/>
              </a:rPr>
              <a:t>legfeljebb 1024 </a:t>
            </a:r>
            <a:r>
              <a:rPr lang="hu-HU" dirty="0">
                <a:latin typeface="NimbusRomNo9L-Regu"/>
              </a:rPr>
              <a:t>bájtot olvassunk és írunk. Amikor egy üres </a:t>
            </a:r>
            <a:r>
              <a:rPr lang="hu-HU" dirty="0" err="1">
                <a:latin typeface="NimbusRomNo9L-Regu"/>
              </a:rPr>
              <a:t>buffert</a:t>
            </a:r>
            <a:r>
              <a:rPr lang="hu-HU" dirty="0">
                <a:latin typeface="NimbusRomNo9L-Regu"/>
              </a:rPr>
              <a:t> kapunk vissza, tudjuk, hogy megszakíthatjuk a ciklust, </a:t>
            </a:r>
            <a:r>
              <a:rPr lang="hu-HU" dirty="0" smtClean="0">
                <a:latin typeface="NimbusRomNo9L-Regu"/>
              </a:rPr>
              <a:t>és bezárhatjuk </a:t>
            </a:r>
            <a:r>
              <a:rPr lang="hu-HU" dirty="0">
                <a:latin typeface="NimbusRomNo9L-Regu"/>
              </a:rPr>
              <a:t>mindkét fájlt.</a:t>
            </a:r>
          </a:p>
          <a:p>
            <a:r>
              <a:rPr lang="hu-HU" dirty="0">
                <a:latin typeface="NimbusRomNo9L-Regu"/>
              </a:rPr>
              <a:t>Ha a 6. sorba teszünk egy töréspontot, és </a:t>
            </a:r>
            <a:r>
              <a:rPr lang="hu-HU" dirty="0" err="1">
                <a:latin typeface="NimbusRomNo9L-Regu"/>
              </a:rPr>
              <a:t>Debug</a:t>
            </a:r>
            <a:r>
              <a:rPr lang="hu-HU" dirty="0">
                <a:latin typeface="NimbusRomNo9L-Regu"/>
              </a:rPr>
              <a:t> módban futtatjuk a </a:t>
            </a:r>
            <a:r>
              <a:rPr lang="hu-HU" dirty="0" err="1">
                <a:latin typeface="NimbusRomNo9L-Regu"/>
              </a:rPr>
              <a:t>szkriptet</a:t>
            </a:r>
            <a:r>
              <a:rPr lang="hu-HU" dirty="0">
                <a:latin typeface="NimbusRomNo9L-Regu"/>
              </a:rPr>
              <a:t> (vagy kiírjuk a </a:t>
            </a:r>
            <a:r>
              <a:rPr lang="hu-HU" dirty="0" err="1">
                <a:latin typeface="NimbusMonL-Regu"/>
              </a:rPr>
              <a:t>type</a:t>
            </a:r>
            <a:r>
              <a:rPr lang="hu-HU" dirty="0">
                <a:latin typeface="NimbusMonL-Regu"/>
              </a:rPr>
              <a:t>(</a:t>
            </a:r>
            <a:r>
              <a:rPr lang="hu-HU" dirty="0" err="1">
                <a:latin typeface="NimbusMonL-Regu"/>
              </a:rPr>
              <a:t>buf</a:t>
            </a:r>
            <a:r>
              <a:rPr lang="hu-HU" dirty="0">
                <a:latin typeface="NimbusMonL-Regu"/>
              </a:rPr>
              <a:t>) </a:t>
            </a:r>
            <a:r>
              <a:rPr lang="hu-HU" dirty="0" smtClean="0">
                <a:latin typeface="NimbusRomNo9L-Regu"/>
              </a:rPr>
              <a:t>hívás eredményét</a:t>
            </a:r>
            <a:r>
              <a:rPr lang="hu-HU" dirty="0">
                <a:latin typeface="NimbusRomNo9L-Regu"/>
              </a:rPr>
              <a:t>), akkor látni fogjuk, hogy a </a:t>
            </a:r>
            <a:r>
              <a:rPr lang="hu-HU" dirty="0" err="1">
                <a:latin typeface="NimbusMonL-Regu"/>
              </a:rPr>
              <a:t>buf</a:t>
            </a:r>
            <a:r>
              <a:rPr lang="hu-HU" dirty="0">
                <a:latin typeface="NimbusMonL-Regu"/>
              </a:rPr>
              <a:t> </a:t>
            </a:r>
            <a:r>
              <a:rPr lang="hu-HU" dirty="0">
                <a:latin typeface="NimbusRomNo9L-Regu"/>
              </a:rPr>
              <a:t>típusa a </a:t>
            </a:r>
            <a:r>
              <a:rPr lang="hu-HU" dirty="0">
                <a:latin typeface="NimbusMonL-Regu"/>
              </a:rPr>
              <a:t>bájt</a:t>
            </a:r>
            <a:r>
              <a:rPr lang="hu-HU" dirty="0">
                <a:latin typeface="NimbusRomNo9L-Regu"/>
              </a:rPr>
              <a:t>.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90788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Könyvtárak</a:t>
            </a:r>
          </a:p>
        </p:txBody>
      </p:sp>
      <p:sp>
        <p:nvSpPr>
          <p:cNvPr id="4" name="Téglalap 3"/>
          <p:cNvSpPr/>
          <p:nvPr/>
        </p:nvSpPr>
        <p:spPr>
          <a:xfrm>
            <a:off x="609600" y="1321084"/>
            <a:ext cx="1113608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A </a:t>
            </a:r>
            <a:r>
              <a:rPr lang="hu-HU" dirty="0" smtClean="0">
                <a:latin typeface="NimbusRomNo9L-Regu"/>
              </a:rPr>
              <a:t>nem-felejtő </a:t>
            </a:r>
            <a:r>
              <a:rPr lang="hu-HU" dirty="0">
                <a:latin typeface="NimbusRomNo9L-Regu"/>
              </a:rPr>
              <a:t>tároló eszközökön </a:t>
            </a:r>
            <a:r>
              <a:rPr lang="hu-HU" dirty="0" smtClean="0">
                <a:latin typeface="NimbusRomNo9L-Regu"/>
              </a:rPr>
              <a:t>lévő </a:t>
            </a:r>
            <a:r>
              <a:rPr lang="hu-HU" dirty="0">
                <a:latin typeface="NimbusRomNo9L-Regu"/>
              </a:rPr>
              <a:t>fájlokat az ismert szabályok alapján </a:t>
            </a:r>
            <a:r>
              <a:rPr lang="hu-HU" dirty="0">
                <a:latin typeface="NimbusRomNo9L-Medi"/>
              </a:rPr>
              <a:t>fájlrendszerbe </a:t>
            </a:r>
            <a:r>
              <a:rPr lang="hu-HU" dirty="0">
                <a:latin typeface="NimbusRomNo9L-Regu"/>
              </a:rPr>
              <a:t>csoportosítják. A </a:t>
            </a:r>
            <a:r>
              <a:rPr lang="hu-HU" dirty="0" smtClean="0">
                <a:latin typeface="NimbusRomNo9L-Regu"/>
              </a:rPr>
              <a:t>fájlrendszerek fájlokból </a:t>
            </a:r>
            <a:r>
              <a:rPr lang="hu-HU" dirty="0">
                <a:latin typeface="NimbusRomNo9L-Regu"/>
              </a:rPr>
              <a:t>és </a:t>
            </a:r>
            <a:r>
              <a:rPr lang="hu-HU" dirty="0">
                <a:latin typeface="NimbusRomNo9L-Medi"/>
              </a:rPr>
              <a:t>könyvtárakból </a:t>
            </a:r>
            <a:r>
              <a:rPr lang="hu-HU" dirty="0">
                <a:latin typeface="NimbusRomNo9L-Regu"/>
              </a:rPr>
              <a:t>állnak, amelyek tárolók, mind a fájlok és egyéb könyvtárak számára.</a:t>
            </a:r>
          </a:p>
          <a:p>
            <a:r>
              <a:rPr lang="hu-HU" dirty="0">
                <a:latin typeface="NimbusRomNo9L-Regu"/>
              </a:rPr>
              <a:t>Amikor létrehozunk egy új fájlt írásra, az új fájl az aktuális könyvtárba kerül (bárhol is voltunk, amikor a </a:t>
            </a:r>
            <a:r>
              <a:rPr lang="hu-HU" dirty="0" smtClean="0">
                <a:latin typeface="NimbusRomNo9L-Regu"/>
              </a:rPr>
              <a:t>programot futtattuk</a:t>
            </a:r>
            <a:r>
              <a:rPr lang="hu-HU" dirty="0">
                <a:latin typeface="NimbusRomNo9L-Regu"/>
              </a:rPr>
              <a:t>). Hasonlóképpen, amikor megnyitunk egy fájlt az olvasásra, a Python az aktuális könyvtárban keresi.</a:t>
            </a:r>
          </a:p>
          <a:p>
            <a:r>
              <a:rPr lang="hu-HU" dirty="0">
                <a:latin typeface="NimbusRomNo9L-Regu"/>
              </a:rPr>
              <a:t>Ha valahol máshol szeretnénk megnyitni egy fájlt, meg kell adnunk a fájl </a:t>
            </a:r>
            <a:r>
              <a:rPr lang="hu-HU" dirty="0">
                <a:latin typeface="NimbusRomNo9L-Medi"/>
              </a:rPr>
              <a:t>elérési útját</a:t>
            </a:r>
            <a:r>
              <a:rPr lang="hu-HU" dirty="0">
                <a:latin typeface="NimbusRomNo9L-Regu"/>
              </a:rPr>
              <a:t>, amely a könyvtár neve (</a:t>
            </a:r>
            <a:r>
              <a:rPr lang="hu-HU" dirty="0" smtClean="0">
                <a:latin typeface="NimbusRomNo9L-Regu"/>
              </a:rPr>
              <a:t>vagy mappa</a:t>
            </a:r>
            <a:r>
              <a:rPr lang="hu-HU" dirty="0">
                <a:latin typeface="NimbusRomNo9L-Regu"/>
              </a:rPr>
              <a:t>), ahol a fájl található: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838200" y="362940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en-US" dirty="0" err="1">
                <a:solidFill>
                  <a:srgbClr val="000000"/>
                </a:solidFill>
                <a:latin typeface="NimbusMonL-Regu"/>
              </a:rPr>
              <a:t>fajl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en-US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en-US" dirty="0">
                <a:solidFill>
                  <a:srgbClr val="007121"/>
                </a:solidFill>
                <a:latin typeface="NimbusMonL-Regu"/>
              </a:rPr>
              <a:t>open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en-US" dirty="0">
                <a:solidFill>
                  <a:srgbClr val="4071A1"/>
                </a:solidFill>
                <a:latin typeface="NimbusMonL-Regu"/>
              </a:rPr>
              <a:t>"/</a:t>
            </a:r>
            <a:r>
              <a:rPr lang="en-US" dirty="0" err="1">
                <a:solidFill>
                  <a:srgbClr val="4071A1"/>
                </a:solidFill>
                <a:latin typeface="NimbusMonL-Regu"/>
              </a:rPr>
              <a:t>usr</a:t>
            </a:r>
            <a:r>
              <a:rPr lang="en-US" dirty="0">
                <a:solidFill>
                  <a:srgbClr val="4071A1"/>
                </a:solidFill>
                <a:latin typeface="NimbusMonL-Regu"/>
              </a:rPr>
              <a:t>/share/</a:t>
            </a:r>
            <a:r>
              <a:rPr lang="en-US" dirty="0" err="1">
                <a:solidFill>
                  <a:srgbClr val="4071A1"/>
                </a:solidFill>
                <a:latin typeface="NimbusMonL-Regu"/>
              </a:rPr>
              <a:t>dict</a:t>
            </a:r>
            <a:r>
              <a:rPr lang="en-US" dirty="0">
                <a:solidFill>
                  <a:srgbClr val="4071A1"/>
                </a:solidFill>
                <a:latin typeface="NimbusMonL-Regu"/>
              </a:rPr>
              <a:t>/</a:t>
            </a:r>
            <a:r>
              <a:rPr lang="en-US" dirty="0" err="1">
                <a:solidFill>
                  <a:srgbClr val="4071A1"/>
                </a:solidFill>
                <a:latin typeface="NimbusMonL-Regu"/>
              </a:rPr>
              <a:t>szavak</a:t>
            </a:r>
            <a:r>
              <a:rPr lang="en-US" dirty="0">
                <a:solidFill>
                  <a:srgbClr val="4071A1"/>
                </a:solidFill>
                <a:latin typeface="NimbusMonL-Regu"/>
              </a:rPr>
              <a:t>"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en-US" dirty="0">
                <a:solidFill>
                  <a:srgbClr val="4071A1"/>
                </a:solidFill>
                <a:latin typeface="NimbusMonL-Regu"/>
              </a:rPr>
              <a:t>"r"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lista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falj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readlines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3 </a:t>
            </a:r>
            <a:r>
              <a:rPr lang="hu-HU" dirty="0">
                <a:solidFill>
                  <a:srgbClr val="007121"/>
                </a:solidFill>
                <a:latin typeface="NimbusMonL-Regu"/>
              </a:rPr>
              <a:t>print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(lista[: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5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])</a:t>
            </a:r>
          </a:p>
          <a:p>
            <a:r>
              <a:rPr lang="hu-HU" dirty="0">
                <a:solidFill>
                  <a:srgbClr val="000000"/>
                </a:solidFill>
                <a:latin typeface="NimbusMonL-Regu"/>
              </a:rPr>
              <a:t>[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'</a:t>
            </a:r>
            <a:r>
              <a:rPr lang="hu-HU" b="1" dirty="0">
                <a:solidFill>
                  <a:srgbClr val="4071A1"/>
                </a:solidFill>
                <a:latin typeface="NimbusMonL-Bold"/>
              </a:rPr>
              <a:t>\n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'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'egy</a:t>
            </a:r>
            <a:r>
              <a:rPr lang="hu-HU" b="1" dirty="0">
                <a:solidFill>
                  <a:srgbClr val="4071A1"/>
                </a:solidFill>
                <a:latin typeface="NimbusMonL-Bold"/>
              </a:rPr>
              <a:t>\n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'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 smtClean="0">
                <a:solidFill>
                  <a:srgbClr val="4071A1"/>
                </a:solidFill>
                <a:latin typeface="NimbusMonL-Regu"/>
              </a:rPr>
              <a:t>'kettő</a:t>
            </a:r>
            <a:r>
              <a:rPr lang="hu-HU" b="1" dirty="0" smtClean="0">
                <a:solidFill>
                  <a:srgbClr val="4071A1"/>
                </a:solidFill>
                <a:latin typeface="NimbusMonL-Bold"/>
              </a:rPr>
              <a:t>\n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'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'három</a:t>
            </a:r>
            <a:r>
              <a:rPr lang="hu-HU" b="1" dirty="0">
                <a:solidFill>
                  <a:srgbClr val="4071A1"/>
                </a:solidFill>
                <a:latin typeface="NimbusMonL-Bold"/>
              </a:rPr>
              <a:t>\n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'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'négy</a:t>
            </a:r>
            <a:r>
              <a:rPr lang="hu-HU" b="1" dirty="0">
                <a:solidFill>
                  <a:srgbClr val="4071A1"/>
                </a:solidFill>
                <a:latin typeface="NimbusMonL-Bold"/>
              </a:rPr>
              <a:t>\n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'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]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609599" y="4829737"/>
            <a:ext cx="1133202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A</a:t>
            </a:r>
            <a:r>
              <a:rPr lang="hu-HU" dirty="0" smtClean="0">
                <a:latin typeface="NimbusRomNo9L-Regu"/>
              </a:rPr>
              <a:t> </a:t>
            </a:r>
            <a:r>
              <a:rPr lang="hu-HU" dirty="0">
                <a:latin typeface="NimbusRomNo9L-Regu"/>
              </a:rPr>
              <a:t>Windows elérési útja lehet a </a:t>
            </a:r>
            <a:r>
              <a:rPr lang="hu-HU" dirty="0">
                <a:latin typeface="NimbusMonL-Regu"/>
              </a:rPr>
              <a:t>"c:/temp/szavak.txt" </a:t>
            </a:r>
            <a:r>
              <a:rPr lang="hu-HU" dirty="0">
                <a:latin typeface="NimbusRomNo9L-Regu"/>
              </a:rPr>
              <a:t>vagy </a:t>
            </a:r>
            <a:r>
              <a:rPr lang="hu-HU" dirty="0">
                <a:latin typeface="NimbusMonL-Regu"/>
              </a:rPr>
              <a:t>"c:\\temp\\szavak.txt"</a:t>
            </a:r>
            <a:r>
              <a:rPr lang="hu-HU" dirty="0">
                <a:latin typeface="NimbusRomNo9L-Regu"/>
              </a:rPr>
              <a:t>. Mivel </a:t>
            </a:r>
            <a:r>
              <a:rPr lang="hu-HU" dirty="0" smtClean="0">
                <a:latin typeface="NimbusRomNo9L-Regu"/>
              </a:rPr>
              <a:t>a </a:t>
            </a:r>
            <a:r>
              <a:rPr lang="hu-HU" dirty="0" err="1" smtClean="0">
                <a:latin typeface="NimbusRomNo9L-Regu"/>
              </a:rPr>
              <a:t>blackslash</a:t>
            </a:r>
            <a:r>
              <a:rPr lang="hu-HU" dirty="0" smtClean="0">
                <a:latin typeface="NimbusRomNo9L-Regu"/>
              </a:rPr>
              <a:t>-t </a:t>
            </a:r>
            <a:r>
              <a:rPr lang="hu-HU" dirty="0">
                <a:latin typeface="NimbusRomNo9L-Regu"/>
              </a:rPr>
              <a:t>használjuk, hogy elkerüljük az új sort és a tabulátort, ezért két </a:t>
            </a:r>
            <a:r>
              <a:rPr lang="hu-HU" dirty="0" err="1">
                <a:latin typeface="NimbusRomNo9L-Regu"/>
              </a:rPr>
              <a:t>blakslash</a:t>
            </a:r>
            <a:r>
              <a:rPr lang="hu-HU" dirty="0">
                <a:latin typeface="NimbusRomNo9L-Regu"/>
              </a:rPr>
              <a:t> karaktert kell írni egy </a:t>
            </a:r>
            <a:r>
              <a:rPr lang="hu-HU" dirty="0" err="1">
                <a:latin typeface="NimbusRomNo9L-Regu"/>
              </a:rPr>
              <a:t>sztring</a:t>
            </a:r>
            <a:endParaRPr lang="hu-HU" dirty="0">
              <a:latin typeface="NimbusRomNo9L-Regu"/>
            </a:endParaRPr>
          </a:p>
          <a:p>
            <a:r>
              <a:rPr lang="hu-HU" dirty="0">
                <a:latin typeface="NimbusRomNo9L-Regu"/>
              </a:rPr>
              <a:t>literálba, hogy egyet kapjunk. Tehát a két </a:t>
            </a:r>
            <a:r>
              <a:rPr lang="hu-HU" dirty="0" err="1">
                <a:latin typeface="NimbusRomNo9L-Regu"/>
              </a:rPr>
              <a:t>szrting</a:t>
            </a:r>
            <a:r>
              <a:rPr lang="hu-HU" dirty="0">
                <a:latin typeface="NimbusRomNo9L-Regu"/>
              </a:rPr>
              <a:t> hossza ugyanaz.</a:t>
            </a:r>
          </a:p>
          <a:p>
            <a:r>
              <a:rPr lang="hu-HU" dirty="0">
                <a:latin typeface="NimbusRomNo9L-Regu"/>
              </a:rPr>
              <a:t>Nem használhatjuk a </a:t>
            </a:r>
            <a:r>
              <a:rPr lang="hu-HU" dirty="0">
                <a:latin typeface="NimbusMonL-Regu"/>
              </a:rPr>
              <a:t>/ </a:t>
            </a:r>
            <a:r>
              <a:rPr lang="hu-HU" dirty="0">
                <a:latin typeface="NimbusRomNo9L-Regu"/>
              </a:rPr>
              <a:t>vagy </a:t>
            </a:r>
            <a:r>
              <a:rPr lang="hu-HU" dirty="0">
                <a:latin typeface="NimbusMonL-Regu"/>
              </a:rPr>
              <a:t>\ </a:t>
            </a:r>
            <a:r>
              <a:rPr lang="hu-HU" dirty="0">
                <a:latin typeface="NimbusRomNo9L-Regu"/>
              </a:rPr>
              <a:t>karaktereket a fájlnév részeként, ezek a könyvtár és fájlnevek </a:t>
            </a:r>
            <a:r>
              <a:rPr lang="hu-HU" dirty="0">
                <a:latin typeface="NimbusRomNo9L-Medi"/>
              </a:rPr>
              <a:t>határolóiként </a:t>
            </a:r>
            <a:r>
              <a:rPr lang="hu-HU" dirty="0" smtClean="0">
                <a:latin typeface="NimbusRomNo9L-Regu"/>
              </a:rPr>
              <a:t>vannak fenntartva</a:t>
            </a:r>
            <a:r>
              <a:rPr lang="hu-HU" dirty="0">
                <a:latin typeface="NimbusRomNo9L-Regu"/>
              </a:rPr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07137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Internetről </a:t>
            </a:r>
            <a:r>
              <a:rPr lang="hu-HU" dirty="0"/>
              <a:t>való letöltés</a:t>
            </a:r>
          </a:p>
        </p:txBody>
      </p:sp>
      <p:sp>
        <p:nvSpPr>
          <p:cNvPr id="4" name="Téglalap 3"/>
          <p:cNvSpPr/>
          <p:nvPr/>
        </p:nvSpPr>
        <p:spPr>
          <a:xfrm>
            <a:off x="838199" y="1449012"/>
            <a:ext cx="949234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hu-HU" b="1" dirty="0">
                <a:solidFill>
                  <a:srgbClr val="007121"/>
                </a:solidFill>
                <a:latin typeface="NimbusMonL-Bold"/>
              </a:rPr>
              <a:t>import </a:t>
            </a:r>
            <a:r>
              <a:rPr lang="hu-HU" b="1" dirty="0" err="1">
                <a:solidFill>
                  <a:srgbClr val="0D85B6"/>
                </a:solidFill>
                <a:latin typeface="NimbusMonL-Bold"/>
              </a:rPr>
              <a:t>urllib.request</a:t>
            </a:r>
            <a:endParaRPr lang="hu-HU" b="1" dirty="0">
              <a:solidFill>
                <a:srgbClr val="0D85B6"/>
              </a:solidFill>
              <a:latin typeface="NimbusMonL-Bold"/>
            </a:endParaRP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3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url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"http://www.ict.ru.ac.za/Resources/cspw/thinkcspy3/thinkcspy3.pdf"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4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cel_fajlnev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"thinkcspy3.pdf"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5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6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urllib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request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urlretrieve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url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cel_fajlnev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838199" y="3036171"/>
            <a:ext cx="110163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Az </a:t>
            </a:r>
            <a:r>
              <a:rPr lang="hu-HU" dirty="0" err="1">
                <a:latin typeface="NimbusMonL-Regu"/>
              </a:rPr>
              <a:t>urlretrive</a:t>
            </a:r>
            <a:r>
              <a:rPr lang="hu-HU" dirty="0">
                <a:latin typeface="NimbusMonL-Regu"/>
              </a:rPr>
              <a:t> </a:t>
            </a:r>
            <a:r>
              <a:rPr lang="hu-HU" dirty="0">
                <a:latin typeface="NimbusRomNo9L-Regu"/>
              </a:rPr>
              <a:t>függvény – csak egy hívás – felhasználható bármilyen tartalom </a:t>
            </a:r>
            <a:r>
              <a:rPr lang="hu-HU" dirty="0" smtClean="0">
                <a:latin typeface="NimbusRomNo9L-Regu"/>
              </a:rPr>
              <a:t>internetről </a:t>
            </a:r>
            <a:r>
              <a:rPr lang="hu-HU" dirty="0">
                <a:latin typeface="NimbusRomNo9L-Regu"/>
              </a:rPr>
              <a:t>való letöltésére.</a:t>
            </a:r>
          </a:p>
          <a:p>
            <a:endParaRPr lang="hu-HU" dirty="0" smtClean="0">
              <a:latin typeface="NimbusRomNo9L-Regu"/>
            </a:endParaRPr>
          </a:p>
          <a:p>
            <a:r>
              <a:rPr lang="hu-HU" dirty="0" smtClean="0">
                <a:latin typeface="NimbusRomNo9L-Regu"/>
              </a:rPr>
              <a:t>Néhány </a:t>
            </a:r>
            <a:r>
              <a:rPr lang="hu-HU" dirty="0">
                <a:latin typeface="NimbusRomNo9L-Regu"/>
              </a:rPr>
              <a:t>dolgot </a:t>
            </a:r>
            <a:r>
              <a:rPr lang="hu-HU" dirty="0" smtClean="0">
                <a:latin typeface="NimbusRomNo9L-Regu"/>
              </a:rPr>
              <a:t>ellenőriznünk </a:t>
            </a:r>
            <a:r>
              <a:rPr lang="hu-HU" dirty="0">
                <a:latin typeface="NimbusRomNo9L-Regu"/>
              </a:rPr>
              <a:t>kell, </a:t>
            </a:r>
            <a:r>
              <a:rPr lang="hu-HU" dirty="0" smtClean="0">
                <a:latin typeface="NimbusRomNo9L-Regu"/>
              </a:rPr>
              <a:t>mielőtt </a:t>
            </a:r>
            <a:r>
              <a:rPr lang="hu-HU" dirty="0">
                <a:latin typeface="NimbusRomNo9L-Regu"/>
              </a:rPr>
              <a:t>ezt kipróbálnánk:</a:t>
            </a:r>
          </a:p>
          <a:p>
            <a:r>
              <a:rPr lang="hu-HU" dirty="0">
                <a:latin typeface="NimbusRomNo9L-Regu"/>
              </a:rPr>
              <a:t>• A forrásnak, amelyet megpróbálunk letölteni, léteznie kell! </a:t>
            </a:r>
            <a:r>
              <a:rPr lang="hu-HU" dirty="0" smtClean="0">
                <a:latin typeface="NimbusRomNo9L-Regu"/>
              </a:rPr>
              <a:t>Ellenőrizd </a:t>
            </a:r>
            <a:r>
              <a:rPr lang="hu-HU" dirty="0">
                <a:latin typeface="NimbusRomNo9L-Regu"/>
              </a:rPr>
              <a:t>a </a:t>
            </a:r>
            <a:r>
              <a:rPr lang="hu-HU" dirty="0" smtClean="0">
                <a:latin typeface="NimbusRomNo9L-Regu"/>
              </a:rPr>
              <a:t>böngészővel</a:t>
            </a:r>
            <a:r>
              <a:rPr lang="hu-HU" dirty="0">
                <a:latin typeface="NimbusRomNo9L-Regu"/>
              </a:rPr>
              <a:t>!</a:t>
            </a:r>
          </a:p>
          <a:p>
            <a:r>
              <a:rPr lang="hu-HU" dirty="0">
                <a:latin typeface="NimbusRomNo9L-Regu"/>
              </a:rPr>
              <a:t>• Írási jogosultságra van szükségünk a cél fájl megírásához, és a fájlt az „aktuális könyvtárban” fogjuk </a:t>
            </a:r>
            <a:r>
              <a:rPr lang="hu-HU" dirty="0" smtClean="0">
                <a:latin typeface="NimbusRomNo9L-Regu"/>
              </a:rPr>
              <a:t>létrehozni – </a:t>
            </a:r>
            <a:r>
              <a:rPr lang="hu-HU" dirty="0">
                <a:latin typeface="NimbusRomNo9L-Regu"/>
              </a:rPr>
              <a:t>például ugyanabban a könyvtárban, amelyben a Python program mentésre került.</a:t>
            </a:r>
          </a:p>
          <a:p>
            <a:r>
              <a:rPr lang="hu-HU" dirty="0">
                <a:latin typeface="NimbusRomNo9L-Regu"/>
              </a:rPr>
              <a:t>• Ha hitelesítést </a:t>
            </a:r>
            <a:r>
              <a:rPr lang="hu-HU" dirty="0" smtClean="0">
                <a:latin typeface="NimbusRomNo9L-Regu"/>
              </a:rPr>
              <a:t>igénylő </a:t>
            </a:r>
            <a:r>
              <a:rPr lang="hu-HU" dirty="0">
                <a:latin typeface="NimbusRomNo9L-Regu"/>
              </a:rPr>
              <a:t>proxy </a:t>
            </a:r>
            <a:r>
              <a:rPr lang="hu-HU" dirty="0" smtClean="0">
                <a:latin typeface="NimbusRomNo9L-Regu"/>
              </a:rPr>
              <a:t>szervert, </a:t>
            </a:r>
            <a:r>
              <a:rPr lang="hu-HU" dirty="0">
                <a:latin typeface="NimbusRomNo9L-Regu"/>
              </a:rPr>
              <a:t>szükség lehet néhány speciális </a:t>
            </a:r>
            <a:r>
              <a:rPr lang="hu-HU" dirty="0" smtClean="0">
                <a:latin typeface="NimbusRomNo9L-Regu"/>
              </a:rPr>
              <a:t>proxy beállításra</a:t>
            </a:r>
            <a:r>
              <a:rPr lang="hu-HU" dirty="0">
                <a:latin typeface="NimbusRomNo9L-Regu"/>
              </a:rPr>
              <a:t>.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44107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Feladatok</a:t>
            </a:r>
          </a:p>
        </p:txBody>
      </p:sp>
      <p:sp>
        <p:nvSpPr>
          <p:cNvPr id="4" name="Téglalap 3"/>
          <p:cNvSpPr/>
          <p:nvPr/>
        </p:nvSpPr>
        <p:spPr>
          <a:xfrm>
            <a:off x="838199" y="1502688"/>
            <a:ext cx="1107077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hu-HU" dirty="0" smtClean="0">
                <a:latin typeface="NimbusRomNo9L-Regu"/>
              </a:rPr>
              <a:t>Írj </a:t>
            </a:r>
            <a:r>
              <a:rPr lang="hu-HU" dirty="0">
                <a:latin typeface="NimbusRomNo9L-Regu"/>
              </a:rPr>
              <a:t>egy olyan programot, amely beolvas egy fájlt, és a sorait fordított sorrendben írja be egy új fájlba (például </a:t>
            </a:r>
            <a:r>
              <a:rPr lang="hu-HU" dirty="0" smtClean="0">
                <a:latin typeface="NimbusRomNo9L-Regu"/>
              </a:rPr>
              <a:t>az első </a:t>
            </a:r>
            <a:r>
              <a:rPr lang="hu-HU" dirty="0">
                <a:latin typeface="NimbusRomNo9L-Regu"/>
              </a:rPr>
              <a:t>sor a régi fájlban az utolsó, és az utolsó sor a régi fájlban az </a:t>
            </a:r>
            <a:r>
              <a:rPr lang="hu-HU" dirty="0" smtClean="0">
                <a:latin typeface="NimbusRomNo9L-Regu"/>
              </a:rPr>
              <a:t>első).</a:t>
            </a:r>
          </a:p>
          <a:p>
            <a:pPr marL="342900" indent="-342900">
              <a:buAutoNum type="arabicPeriod"/>
            </a:pPr>
            <a:endParaRPr lang="hu-HU" dirty="0">
              <a:latin typeface="NimbusRomNo9L-Regu"/>
            </a:endParaRPr>
          </a:p>
          <a:p>
            <a:r>
              <a:rPr lang="hu-HU" dirty="0">
                <a:latin typeface="NimbusRomNo9L-Regu"/>
              </a:rPr>
              <a:t>2. Írj egy olyan programot, amely beolvas egy fájlt, és csak azokat a sorait írja ki, melyek tartalmazzák az </a:t>
            </a:r>
            <a:r>
              <a:rPr lang="hu-HU" dirty="0" err="1" smtClean="0">
                <a:latin typeface="NimbusMonL-Regu"/>
              </a:rPr>
              <a:t>info</a:t>
            </a:r>
            <a:r>
              <a:rPr lang="hu-HU" dirty="0" smtClean="0">
                <a:latin typeface="NimbusMonL-Regu"/>
              </a:rPr>
              <a:t> </a:t>
            </a:r>
            <a:r>
              <a:rPr lang="hu-HU" dirty="0" err="1" smtClean="0">
                <a:latin typeface="NimbusRomNo9L-Regu"/>
              </a:rPr>
              <a:t>részsztringet</a:t>
            </a:r>
            <a:r>
              <a:rPr lang="hu-HU" dirty="0" smtClean="0">
                <a:latin typeface="NimbusRomNo9L-Regu"/>
              </a:rPr>
              <a:t>.</a:t>
            </a:r>
          </a:p>
          <a:p>
            <a:endParaRPr lang="hu-HU" dirty="0">
              <a:latin typeface="NimbusRomNo9L-Regu"/>
            </a:endParaRPr>
          </a:p>
          <a:p>
            <a:r>
              <a:rPr lang="hu-HU" dirty="0">
                <a:latin typeface="NimbusRomNo9L-Regu"/>
              </a:rPr>
              <a:t>3. Írj egy olyan programot, amely beolvas egy szöveges fájlt, és egy kimeneti fájlt hoz létre, amely az </a:t>
            </a:r>
            <a:r>
              <a:rPr lang="hu-HU" dirty="0" smtClean="0">
                <a:latin typeface="NimbusRomNo9L-Regu"/>
              </a:rPr>
              <a:t>eredeti fájl </a:t>
            </a:r>
            <a:r>
              <a:rPr lang="hu-HU" dirty="0">
                <a:latin typeface="NimbusRomNo9L-Regu"/>
              </a:rPr>
              <a:t>másolata, kivéve, hogy minden egyes sor </a:t>
            </a:r>
            <a:r>
              <a:rPr lang="hu-HU" dirty="0" smtClean="0">
                <a:latin typeface="NimbusRomNo9L-Regu"/>
              </a:rPr>
              <a:t>első </a:t>
            </a:r>
            <a:r>
              <a:rPr lang="hu-HU" dirty="0">
                <a:latin typeface="NimbusRomNo9L-Regu"/>
              </a:rPr>
              <a:t>öt oszlopa tartalmaz egy </a:t>
            </a:r>
            <a:r>
              <a:rPr lang="hu-HU" dirty="0" smtClean="0">
                <a:latin typeface="NimbusRomNo9L-Regu"/>
              </a:rPr>
              <a:t>négyjegyű </a:t>
            </a:r>
            <a:r>
              <a:rPr lang="hu-HU" dirty="0">
                <a:latin typeface="NimbusRomNo9L-Regu"/>
              </a:rPr>
              <a:t>sorszámot, amelyet </a:t>
            </a:r>
            <a:r>
              <a:rPr lang="hu-HU" dirty="0" smtClean="0">
                <a:latin typeface="NimbusRomNo9L-Regu"/>
              </a:rPr>
              <a:t>egy szóköz </a:t>
            </a:r>
            <a:r>
              <a:rPr lang="hu-HU" dirty="0">
                <a:latin typeface="NimbusRomNo9L-Regu"/>
              </a:rPr>
              <a:t>követ. A kimeneti fájl sorszámozását </a:t>
            </a:r>
            <a:r>
              <a:rPr lang="hu-HU" dirty="0" smtClean="0">
                <a:latin typeface="NimbusRomNo9L-Regu"/>
              </a:rPr>
              <a:t>1-től </a:t>
            </a:r>
            <a:r>
              <a:rPr lang="hu-HU" dirty="0">
                <a:latin typeface="NimbusRomNo9L-Regu"/>
              </a:rPr>
              <a:t>kezd. </a:t>
            </a:r>
            <a:r>
              <a:rPr lang="hu-HU" dirty="0" smtClean="0">
                <a:latin typeface="NimbusRomNo9L-Regu"/>
              </a:rPr>
              <a:t>Győződj </a:t>
            </a:r>
            <a:r>
              <a:rPr lang="hu-HU" dirty="0">
                <a:latin typeface="NimbusRomNo9L-Regu"/>
              </a:rPr>
              <a:t>meg arról, hogy minden egyes </a:t>
            </a:r>
            <a:r>
              <a:rPr lang="hu-HU" dirty="0" smtClean="0">
                <a:latin typeface="NimbusRomNo9L-Regu"/>
              </a:rPr>
              <a:t>sorszám ugyanolyan </a:t>
            </a:r>
            <a:r>
              <a:rPr lang="hu-HU" dirty="0">
                <a:latin typeface="NimbusRomNo9L-Regu"/>
              </a:rPr>
              <a:t>széles a kimeneti fájlban. </a:t>
            </a:r>
            <a:endParaRPr lang="hu-HU" dirty="0" smtClean="0">
              <a:latin typeface="NimbusRomNo9L-Regu"/>
            </a:endParaRPr>
          </a:p>
          <a:p>
            <a:endParaRPr lang="hu-HU" dirty="0">
              <a:latin typeface="NimbusRomNo9L-Regu"/>
            </a:endParaRPr>
          </a:p>
          <a:p>
            <a:r>
              <a:rPr lang="hu-HU" dirty="0">
                <a:latin typeface="NimbusRomNo9L-Regu"/>
              </a:rPr>
              <a:t>4. Írj egy olyan programot, amely megszünteti az </a:t>
            </a:r>
            <a:r>
              <a:rPr lang="hu-HU" dirty="0" smtClean="0">
                <a:latin typeface="NimbusRomNo9L-Regu"/>
              </a:rPr>
              <a:t>előző </a:t>
            </a:r>
            <a:r>
              <a:rPr lang="hu-HU" dirty="0">
                <a:latin typeface="NimbusRomNo9L-Regu"/>
              </a:rPr>
              <a:t>gyakorlat számozását: ennek egy beszámozott </a:t>
            </a:r>
            <a:r>
              <a:rPr lang="hu-HU" dirty="0" smtClean="0">
                <a:latin typeface="NimbusRomNo9L-Regu"/>
              </a:rPr>
              <a:t>sorokat tartalmazó </a:t>
            </a:r>
            <a:r>
              <a:rPr lang="hu-HU" dirty="0">
                <a:latin typeface="NimbusRomNo9L-Regu"/>
              </a:rPr>
              <a:t>fájlt kellene beolvasnia, és egy másik fájlt </a:t>
            </a:r>
            <a:r>
              <a:rPr lang="hu-HU" dirty="0" smtClean="0">
                <a:latin typeface="NimbusRomNo9L-Regu"/>
              </a:rPr>
              <a:t>előállítani </a:t>
            </a:r>
            <a:r>
              <a:rPr lang="hu-HU" dirty="0">
                <a:latin typeface="NimbusRomNo9L-Regu"/>
              </a:rPr>
              <a:t>a sorszámok nélkül.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57206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Modulok</a:t>
            </a:r>
          </a:p>
        </p:txBody>
      </p:sp>
      <p:sp>
        <p:nvSpPr>
          <p:cNvPr id="4" name="Téglalap 3"/>
          <p:cNvSpPr/>
          <p:nvPr/>
        </p:nvSpPr>
        <p:spPr>
          <a:xfrm>
            <a:off x="751113" y="1460251"/>
            <a:ext cx="110054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A </a:t>
            </a:r>
            <a:r>
              <a:rPr lang="hu-HU" dirty="0">
                <a:latin typeface="NimbusRomNo9L-Medi"/>
              </a:rPr>
              <a:t>modul </a:t>
            </a:r>
            <a:r>
              <a:rPr lang="hu-HU" dirty="0">
                <a:latin typeface="NimbusRomNo9L-Regu"/>
              </a:rPr>
              <a:t>egy olyan fájl, amely Python definíciókat és utasításokat tartalmaz, más Python programokba is </a:t>
            </a:r>
            <a:r>
              <a:rPr lang="hu-HU" dirty="0" smtClean="0">
                <a:latin typeface="NimbusRomNo9L-Regu"/>
              </a:rPr>
              <a:t>felhasználható. Számos </a:t>
            </a:r>
            <a:r>
              <a:rPr lang="hu-HU" dirty="0">
                <a:latin typeface="NimbusRomNo9L-Regu"/>
              </a:rPr>
              <a:t>Python modul létezik, amely a </a:t>
            </a:r>
            <a:r>
              <a:rPr lang="hu-HU" dirty="0">
                <a:latin typeface="NimbusRomNo9L-Medi"/>
              </a:rPr>
              <a:t>standard könyvtár </a:t>
            </a:r>
            <a:r>
              <a:rPr lang="hu-HU" dirty="0">
                <a:latin typeface="NimbusRomNo9L-Regu"/>
              </a:rPr>
              <a:t>része.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751113" y="2297277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latin typeface="NimbusRomNo9L-Medi"/>
              </a:rPr>
              <a:t>Véletlen számok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838200" y="2785814"/>
            <a:ext cx="109183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A Python egy </a:t>
            </a:r>
            <a:r>
              <a:rPr lang="hu-HU" dirty="0">
                <a:latin typeface="NimbusMonL-Regu"/>
              </a:rPr>
              <a:t>random </a:t>
            </a:r>
            <a:r>
              <a:rPr lang="hu-HU" dirty="0">
                <a:latin typeface="NimbusRomNo9L-Regu"/>
              </a:rPr>
              <a:t>modult biztosít, amely segít az ilyen típusú feladatok megoldásánál. A Python </a:t>
            </a:r>
            <a:r>
              <a:rPr lang="hu-HU" dirty="0" smtClean="0">
                <a:latin typeface="NimbusRomNo9L-Regu"/>
              </a:rPr>
              <a:t>dokumentáció segítségével </a:t>
            </a:r>
            <a:r>
              <a:rPr lang="hu-HU" dirty="0">
                <a:latin typeface="NimbusRomNo9L-Regu"/>
              </a:rPr>
              <a:t>rákereshetsz, de itt vannak a legfontosabb dolgok, amelyeket elvégezhetünk vele: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751113" y="3828349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hu-HU" b="1" dirty="0">
                <a:solidFill>
                  <a:srgbClr val="007121"/>
                </a:solidFill>
                <a:latin typeface="NimbusMonL-Bold"/>
              </a:rPr>
              <a:t>import </a:t>
            </a:r>
            <a:r>
              <a:rPr lang="hu-HU" b="1" dirty="0">
                <a:solidFill>
                  <a:srgbClr val="0D85B6"/>
                </a:solidFill>
                <a:latin typeface="NimbusMonL-Bold"/>
              </a:rPr>
              <a:t>random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3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 Létrehoz egy fekete doboz objektumot, amely véletlen számokat generál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4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rng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random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Random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5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6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kocka_dobas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rng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randrange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1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7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 Vissza ad egy egész éréket, az 1, 2, 3,</a:t>
            </a:r>
          </a:p>
          <a:p>
            <a:r>
              <a:rPr lang="hu-HU" sz="800" b="0" i="0" u="none" strike="noStrike" baseline="0" dirty="0" smtClean="0">
                <a:solidFill>
                  <a:srgbClr val="FF0000"/>
                </a:solidFill>
                <a:latin typeface="CMMI5"/>
              </a:rPr>
              <a:t>˓</a:t>
            </a:r>
            <a:r>
              <a:rPr lang="hu-HU" sz="800" b="0" i="0" u="none" strike="noStrike" baseline="0" dirty="0" smtClean="0">
                <a:solidFill>
                  <a:srgbClr val="FF0000"/>
                </a:solidFill>
                <a:latin typeface="CMSY5"/>
              </a:rPr>
              <a:t>→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4, 5, 6 számok egyikét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7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kesleltetes_masodpercben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rng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random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()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*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5.0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56071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Feladatok</a:t>
            </a:r>
          </a:p>
        </p:txBody>
      </p:sp>
      <p:sp>
        <p:nvSpPr>
          <p:cNvPr id="3" name="Téglalap 2"/>
          <p:cNvSpPr/>
          <p:nvPr/>
        </p:nvSpPr>
        <p:spPr>
          <a:xfrm>
            <a:off x="674915" y="1371906"/>
            <a:ext cx="11353800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5</a:t>
            </a:r>
            <a:r>
              <a:rPr lang="es-ES" dirty="0" smtClean="0">
                <a:solidFill>
                  <a:srgbClr val="000000"/>
                </a:solidFill>
                <a:latin typeface="NimbusRomNo9L-Regu"/>
              </a:rPr>
              <a:t>. </a:t>
            </a:r>
            <a:r>
              <a:rPr lang="es-ES" dirty="0">
                <a:solidFill>
                  <a:srgbClr val="000000"/>
                </a:solidFill>
                <a:latin typeface="NimbusRomNo9L-Regu"/>
              </a:rPr>
              <a:t>Olvasd el a </a:t>
            </a:r>
            <a:r>
              <a:rPr lang="es-ES" dirty="0">
                <a:solidFill>
                  <a:srgbClr val="000000"/>
                </a:solidFill>
                <a:latin typeface="NimbusMonL-Regu"/>
              </a:rPr>
              <a:t>calendar </a:t>
            </a:r>
            <a:r>
              <a:rPr lang="es-ES" dirty="0">
                <a:solidFill>
                  <a:srgbClr val="000000"/>
                </a:solidFill>
                <a:latin typeface="NimbusRomNo9L-Regu"/>
              </a:rPr>
              <a:t>modul dokumentációját.</a:t>
            </a:r>
          </a:p>
          <a:p>
            <a:r>
              <a:rPr lang="hu-HU" dirty="0">
                <a:solidFill>
                  <a:srgbClr val="000000"/>
                </a:solidFill>
                <a:latin typeface="NimbusRomNo9L-Regu"/>
              </a:rPr>
              <a:t>(a) Próbáld ki a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következőket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: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hu-HU" sz="1600" b="1" i="0" u="none" strike="noStrike" baseline="0" dirty="0" smtClean="0">
                <a:solidFill>
                  <a:srgbClr val="007121"/>
                </a:solidFill>
                <a:latin typeface="NimbusMonL-Bold"/>
              </a:rPr>
              <a:t>import </a:t>
            </a:r>
            <a:r>
              <a:rPr lang="hu-HU" sz="1600" b="1" i="0" u="none" strike="noStrike" baseline="0" dirty="0" err="1" smtClean="0">
                <a:solidFill>
                  <a:srgbClr val="0D85B6"/>
                </a:solidFill>
                <a:latin typeface="NimbusMonL-Bold"/>
              </a:rPr>
              <a:t>calendar</a:t>
            </a:r>
            <a:endParaRPr lang="hu-HU" sz="1600" b="1" i="0" u="none" strike="noStrike" baseline="0" dirty="0" smtClean="0">
              <a:solidFill>
                <a:srgbClr val="0D85B6"/>
              </a:solidFill>
              <a:latin typeface="NimbusMonL-Bold"/>
            </a:endParaRP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 </a:t>
            </a:r>
            <a:r>
              <a:rPr lang="hu-HU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naptar </a:t>
            </a:r>
            <a:r>
              <a:rPr lang="hu-HU" sz="1600" b="0" i="0" u="none" strike="noStrike" baseline="0" dirty="0" smtClean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sz="1600" b="0" i="0" u="none" strike="noStrike" baseline="0" dirty="0" err="1" smtClean="0">
                <a:solidFill>
                  <a:srgbClr val="000000"/>
                </a:solidFill>
                <a:latin typeface="NimbusMonL-Regu"/>
              </a:rPr>
              <a:t>calendar</a:t>
            </a:r>
            <a:r>
              <a:rPr lang="hu-HU" sz="1600" b="0" i="0" u="none" strike="noStrike" baseline="0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sz="1600" b="0" i="0" u="none" strike="noStrike" baseline="0" dirty="0" err="1" smtClean="0">
                <a:solidFill>
                  <a:srgbClr val="000000"/>
                </a:solidFill>
                <a:latin typeface="NimbusMonL-Regu"/>
              </a:rPr>
              <a:t>TextCalendar</a:t>
            </a:r>
            <a:r>
              <a:rPr lang="hu-HU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() </a:t>
            </a:r>
            <a:r>
              <a:rPr lang="hu-HU" sz="1600" b="0" i="0" u="none" strike="noStrike" baseline="0" dirty="0" smtClean="0">
                <a:solidFill>
                  <a:srgbClr val="40808F"/>
                </a:solidFill>
                <a:latin typeface="NimbusMonL-ReguObli"/>
              </a:rPr>
              <a:t># Hozd létre egy példányát!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3 </a:t>
            </a:r>
            <a:r>
              <a:rPr lang="hu-HU" sz="1600" b="0" i="0" u="none" strike="noStrike" baseline="0" dirty="0" err="1" smtClean="0">
                <a:solidFill>
                  <a:srgbClr val="000000"/>
                </a:solidFill>
                <a:latin typeface="NimbusMonL-Regu"/>
              </a:rPr>
              <a:t>naptar</a:t>
            </a:r>
            <a:r>
              <a:rPr lang="hu-HU" sz="1600" b="0" i="0" u="none" strike="noStrike" baseline="0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sz="1600" b="0" i="0" u="none" strike="noStrike" baseline="0" dirty="0" err="1" smtClean="0">
                <a:solidFill>
                  <a:srgbClr val="000000"/>
                </a:solidFill>
                <a:latin typeface="NimbusMonL-Regu"/>
              </a:rPr>
              <a:t>pryear</a:t>
            </a:r>
            <a:r>
              <a:rPr lang="hu-HU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sz="1600" b="0" i="0" u="none" strike="noStrike" baseline="0" dirty="0" smtClean="0">
                <a:solidFill>
                  <a:srgbClr val="21804F"/>
                </a:solidFill>
                <a:latin typeface="NimbusMonL-Regu"/>
              </a:rPr>
              <a:t>2017</a:t>
            </a:r>
            <a:r>
              <a:rPr lang="hu-HU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) </a:t>
            </a:r>
            <a:r>
              <a:rPr lang="hu-HU" sz="1600" b="0" i="0" u="none" strike="noStrike" baseline="0" dirty="0" smtClean="0">
                <a:solidFill>
                  <a:srgbClr val="40808F"/>
                </a:solidFill>
                <a:latin typeface="NimbusMonL-ReguObli"/>
              </a:rPr>
              <a:t># Mi történik itt?</a:t>
            </a:r>
          </a:p>
          <a:p>
            <a:endParaRPr lang="hu-HU" sz="1600" b="0" i="0" u="none" strike="noStrike" baseline="0" dirty="0" smtClean="0">
              <a:solidFill>
                <a:srgbClr val="40808F"/>
              </a:solidFill>
              <a:latin typeface="NimbusMonL-ReguObli"/>
            </a:endParaRPr>
          </a:p>
          <a:p>
            <a:r>
              <a:rPr lang="hu-HU" dirty="0">
                <a:solidFill>
                  <a:srgbClr val="000000"/>
                </a:solidFill>
                <a:latin typeface="NimbusRomNo9L-Regu"/>
              </a:rPr>
              <a:t>(b) Figyeld meg, hogy a hét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hétfőn kezdődik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! A kalandvágyó informatikus hallgató azt gondolja, hogy jobb</a:t>
            </a:r>
          </a:p>
          <a:p>
            <a:r>
              <a:rPr lang="hu-HU" dirty="0">
                <a:solidFill>
                  <a:srgbClr val="000000"/>
                </a:solidFill>
                <a:latin typeface="NimbusRomNo9L-Regu"/>
              </a:rPr>
              <a:t>felosztás lenne, ha a hét csütörtökön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kezdődne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, mert csak két munkanap lenne a hétvégéig, és minden hét</a:t>
            </a:r>
          </a:p>
          <a:p>
            <a:r>
              <a:rPr lang="hu-HU" dirty="0">
                <a:solidFill>
                  <a:srgbClr val="000000"/>
                </a:solidFill>
                <a:latin typeface="NimbusRomNo9L-Regu"/>
              </a:rPr>
              <a:t>közepén szünetet tarthatnának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.</a:t>
            </a:r>
          </a:p>
          <a:p>
            <a:endParaRPr lang="hu-HU" dirty="0">
              <a:solidFill>
                <a:srgbClr val="000000"/>
              </a:solidFill>
              <a:latin typeface="NimbusRomNo9L-Regu"/>
            </a:endParaRPr>
          </a:p>
          <a:p>
            <a:r>
              <a:rPr lang="hu-HU" dirty="0">
                <a:solidFill>
                  <a:srgbClr val="000000"/>
                </a:solidFill>
                <a:latin typeface="NimbusRomNo9L-Regu"/>
              </a:rPr>
              <a:t>(c) Keress egy olyan függvényt, amelynek segítségével kiírhatod ebben az évben a születésnapodnak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megfelel ő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hónapot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!</a:t>
            </a:r>
          </a:p>
          <a:p>
            <a:endParaRPr lang="hu-HU" dirty="0" smtClean="0">
              <a:solidFill>
                <a:srgbClr val="000000"/>
              </a:solidFill>
              <a:latin typeface="NimbusRomNo9L-Regu"/>
            </a:endParaRPr>
          </a:p>
          <a:p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(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d) Próbáld ki ezt: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hu-HU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d </a:t>
            </a:r>
            <a:r>
              <a:rPr lang="hu-HU" sz="1600" b="0" i="0" u="none" strike="noStrike" baseline="0" dirty="0" smtClean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sz="1600" b="0" i="0" u="none" strike="noStrike" baseline="0" dirty="0" err="1" smtClean="0">
                <a:solidFill>
                  <a:srgbClr val="000000"/>
                </a:solidFill>
                <a:latin typeface="NimbusMonL-Regu"/>
              </a:rPr>
              <a:t>calendar</a:t>
            </a:r>
            <a:r>
              <a:rPr lang="hu-HU" sz="1600" b="0" i="0" u="none" strike="noStrike" baseline="0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sz="1600" b="0" i="0" u="none" strike="noStrike" baseline="0" dirty="0" err="1" smtClean="0">
                <a:solidFill>
                  <a:srgbClr val="000000"/>
                </a:solidFill>
                <a:latin typeface="NimbusMonL-Regu"/>
              </a:rPr>
              <a:t>LocaleTextCalendar</a:t>
            </a:r>
            <a:r>
              <a:rPr lang="hu-HU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sz="1600" b="0" i="0" u="none" strike="noStrike" baseline="0" dirty="0" smtClean="0">
                <a:solidFill>
                  <a:srgbClr val="21804F"/>
                </a:solidFill>
                <a:latin typeface="NimbusMonL-Regu"/>
              </a:rPr>
              <a:t>6</a:t>
            </a:r>
            <a:r>
              <a:rPr lang="hu-HU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sz="1600" b="0" i="0" u="none" strike="noStrike" baseline="0" dirty="0" smtClean="0">
                <a:solidFill>
                  <a:srgbClr val="4071A1"/>
                </a:solidFill>
                <a:latin typeface="NimbusMonL-Regu"/>
              </a:rPr>
              <a:t>"HUNGARIAN"</a:t>
            </a:r>
            <a:r>
              <a:rPr lang="hu-HU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 </a:t>
            </a:r>
            <a:r>
              <a:rPr lang="hu-HU" sz="1600" b="0" i="0" u="none" strike="noStrike" baseline="0" dirty="0" err="1" smtClean="0">
                <a:solidFill>
                  <a:srgbClr val="000000"/>
                </a:solidFill>
                <a:latin typeface="NimbusMonL-Regu"/>
              </a:rPr>
              <a:t>d</a:t>
            </a:r>
            <a:r>
              <a:rPr lang="hu-HU" sz="1600" b="0" i="0" u="none" strike="noStrike" baseline="0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sz="1600" b="0" i="0" u="none" strike="noStrike" baseline="0" dirty="0" err="1" smtClean="0">
                <a:solidFill>
                  <a:srgbClr val="000000"/>
                </a:solidFill>
                <a:latin typeface="NimbusMonL-Regu"/>
              </a:rPr>
              <a:t>pryear</a:t>
            </a:r>
            <a:r>
              <a:rPr lang="hu-HU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sz="1600" b="0" i="0" u="none" strike="noStrike" baseline="0" dirty="0" smtClean="0">
                <a:solidFill>
                  <a:srgbClr val="21804F"/>
                </a:solidFill>
                <a:latin typeface="NimbusMonL-Regu"/>
              </a:rPr>
              <a:t>2017</a:t>
            </a:r>
            <a:r>
              <a:rPr lang="hu-HU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endParaRPr lang="hu-HU" sz="1600" b="0" i="0" u="none" strike="noStrike" baseline="0" dirty="0" smtClean="0">
              <a:solidFill>
                <a:srgbClr val="000000"/>
              </a:solidFill>
              <a:latin typeface="NimbusMonL-Regu"/>
            </a:endParaRPr>
          </a:p>
          <a:p>
            <a:r>
              <a:rPr lang="es-ES" dirty="0" smtClean="0">
                <a:solidFill>
                  <a:srgbClr val="000000"/>
                </a:solidFill>
                <a:latin typeface="NimbusRomNo9L-Regu"/>
              </a:rPr>
              <a:t>(</a:t>
            </a:r>
            <a:r>
              <a:rPr lang="es-ES" dirty="0">
                <a:solidFill>
                  <a:srgbClr val="000000"/>
                </a:solidFill>
                <a:latin typeface="NimbusRomNo9L-Regu"/>
              </a:rPr>
              <a:t>e) Kísérletezz a </a:t>
            </a:r>
            <a:r>
              <a:rPr lang="es-ES" dirty="0">
                <a:solidFill>
                  <a:srgbClr val="000000"/>
                </a:solidFill>
                <a:latin typeface="NimbusMonL-Regu"/>
              </a:rPr>
              <a:t>calendar.isleap</a:t>
            </a:r>
            <a:r>
              <a:rPr lang="es-ES" dirty="0">
                <a:solidFill>
                  <a:srgbClr val="000000"/>
                </a:solidFill>
                <a:latin typeface="NimbusRomNo9L-Regu"/>
              </a:rPr>
              <a:t>-el! Milyen argumentumok kér? Mi lesz a visszatérési értéke? Milyen</a:t>
            </a:r>
          </a:p>
          <a:p>
            <a:r>
              <a:rPr lang="hu-HU" dirty="0">
                <a:solidFill>
                  <a:srgbClr val="000000"/>
                </a:solidFill>
                <a:latin typeface="NimbusRomNo9L-Regu"/>
              </a:rPr>
              <a:t>függvény ez?</a:t>
            </a:r>
          </a:p>
          <a:p>
            <a:r>
              <a:rPr lang="hu-HU" dirty="0">
                <a:solidFill>
                  <a:srgbClr val="000000"/>
                </a:solidFill>
                <a:latin typeface="NimbusRomNo9L-Regu"/>
              </a:rPr>
              <a:t>Készíts részletes jegyzetet arról, hogy mit tanultál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ezekből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a feladatokból!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05390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Modulok</a:t>
            </a:r>
          </a:p>
        </p:txBody>
      </p:sp>
      <p:sp>
        <p:nvSpPr>
          <p:cNvPr id="4" name="Téglalap 3"/>
          <p:cNvSpPr/>
          <p:nvPr/>
        </p:nvSpPr>
        <p:spPr>
          <a:xfrm>
            <a:off x="751113" y="1460251"/>
            <a:ext cx="110054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A </a:t>
            </a:r>
            <a:r>
              <a:rPr lang="hu-HU" dirty="0">
                <a:latin typeface="NimbusRomNo9L-Medi"/>
              </a:rPr>
              <a:t>modul </a:t>
            </a:r>
            <a:r>
              <a:rPr lang="hu-HU" dirty="0">
                <a:latin typeface="NimbusRomNo9L-Regu"/>
              </a:rPr>
              <a:t>egy olyan fájl, amely Python definíciókat és utasításokat tartalmaz, más Python programokba is </a:t>
            </a:r>
            <a:r>
              <a:rPr lang="hu-HU" dirty="0" smtClean="0">
                <a:latin typeface="NimbusRomNo9L-Regu"/>
              </a:rPr>
              <a:t>felhasználható. Számos </a:t>
            </a:r>
            <a:r>
              <a:rPr lang="hu-HU" dirty="0">
                <a:latin typeface="NimbusRomNo9L-Regu"/>
              </a:rPr>
              <a:t>Python modul létezik, amely a </a:t>
            </a:r>
            <a:r>
              <a:rPr lang="hu-HU" dirty="0">
                <a:latin typeface="NimbusRomNo9L-Medi"/>
              </a:rPr>
              <a:t>standard könyvtár </a:t>
            </a:r>
            <a:r>
              <a:rPr lang="hu-HU" dirty="0">
                <a:latin typeface="NimbusRomNo9L-Regu"/>
              </a:rPr>
              <a:t>része.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751113" y="2297277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latin typeface="NimbusRomNo9L-Medi"/>
              </a:rPr>
              <a:t>Véletlen számok</a:t>
            </a:r>
            <a:endParaRPr lang="hu-HU" dirty="0"/>
          </a:p>
        </p:txBody>
      </p:sp>
      <p:sp>
        <p:nvSpPr>
          <p:cNvPr id="3" name="Téglalap 2"/>
          <p:cNvSpPr/>
          <p:nvPr/>
        </p:nvSpPr>
        <p:spPr>
          <a:xfrm>
            <a:off x="751112" y="2666609"/>
            <a:ext cx="110054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A </a:t>
            </a:r>
            <a:r>
              <a:rPr lang="hu-HU" dirty="0" err="1">
                <a:latin typeface="NimbusMonL-Regu"/>
              </a:rPr>
              <a:t>randrange</a:t>
            </a:r>
            <a:r>
              <a:rPr lang="hu-HU" dirty="0">
                <a:latin typeface="NimbusMonL-Regu"/>
              </a:rPr>
              <a:t> </a:t>
            </a:r>
            <a:r>
              <a:rPr lang="hu-HU" dirty="0">
                <a:latin typeface="NimbusRomNo9L-Regu"/>
              </a:rPr>
              <a:t>metódus hívása egy egész számot generál a megadott alsó és </a:t>
            </a:r>
            <a:r>
              <a:rPr lang="hu-HU" dirty="0" smtClean="0">
                <a:latin typeface="NimbusRomNo9L-Regu"/>
              </a:rPr>
              <a:t>felső </a:t>
            </a:r>
            <a:r>
              <a:rPr lang="hu-HU" dirty="0">
                <a:latin typeface="NimbusRomNo9L-Regu"/>
              </a:rPr>
              <a:t>argumentum között, ugyanazt </a:t>
            </a:r>
            <a:r>
              <a:rPr lang="hu-HU" dirty="0" smtClean="0">
                <a:latin typeface="NimbusRomNo9L-Regu"/>
              </a:rPr>
              <a:t>a szemantikát </a:t>
            </a:r>
            <a:r>
              <a:rPr lang="hu-HU" dirty="0">
                <a:latin typeface="NimbusRomNo9L-Regu"/>
              </a:rPr>
              <a:t>használja, mint a </a:t>
            </a:r>
            <a:r>
              <a:rPr lang="hu-HU" dirty="0" err="1">
                <a:latin typeface="NimbusMonL-Regu"/>
              </a:rPr>
              <a:t>range</a:t>
            </a:r>
            <a:r>
              <a:rPr lang="hu-HU" dirty="0">
                <a:latin typeface="NimbusMonL-Regu"/>
              </a:rPr>
              <a:t> </a:t>
            </a:r>
            <a:r>
              <a:rPr lang="hu-HU" dirty="0">
                <a:latin typeface="NimbusRomNo9L-Regu"/>
              </a:rPr>
              <a:t>– tehát az alsó korlátot tartalmazza, de a </a:t>
            </a:r>
            <a:r>
              <a:rPr lang="hu-HU" dirty="0" smtClean="0">
                <a:latin typeface="NimbusRomNo9L-Regu"/>
              </a:rPr>
              <a:t>felső </a:t>
            </a:r>
            <a:r>
              <a:rPr lang="hu-HU" dirty="0">
                <a:latin typeface="NimbusRomNo9L-Regu"/>
              </a:rPr>
              <a:t>korlátot nem. Valamennyi </a:t>
            </a:r>
            <a:r>
              <a:rPr lang="hu-HU" dirty="0" smtClean="0">
                <a:latin typeface="NimbusRomNo9L-Regu"/>
              </a:rPr>
              <a:t>érték azonos valószínűséggel </a:t>
            </a:r>
            <a:r>
              <a:rPr lang="hu-HU" dirty="0">
                <a:latin typeface="NimbusRomNo9L-Regu"/>
              </a:rPr>
              <a:t>jelenik meg, tehát az eredményként kapott értékek </a:t>
            </a:r>
            <a:r>
              <a:rPr lang="hu-HU" dirty="0">
                <a:latin typeface="NimbusRomNo9L-ReguItal"/>
              </a:rPr>
              <a:t>egyenletes </a:t>
            </a:r>
            <a:r>
              <a:rPr lang="hu-HU" dirty="0">
                <a:latin typeface="NimbusRomNo9L-Regu"/>
              </a:rPr>
              <a:t>eloszlást követnek. A </a:t>
            </a:r>
            <a:r>
              <a:rPr lang="hu-HU" dirty="0" err="1" smtClean="0">
                <a:latin typeface="NimbusMonL-Regu"/>
              </a:rPr>
              <a:t>range</a:t>
            </a:r>
            <a:r>
              <a:rPr lang="hu-HU" dirty="0" err="1" smtClean="0">
                <a:latin typeface="NimbusRomNo9L-Regu"/>
              </a:rPr>
              <a:t>hez</a:t>
            </a:r>
            <a:r>
              <a:rPr lang="hu-HU" dirty="0" smtClean="0">
                <a:latin typeface="NimbusRomNo9L-Regu"/>
              </a:rPr>
              <a:t> hasonlóan </a:t>
            </a:r>
            <a:r>
              <a:rPr lang="hu-HU" dirty="0">
                <a:latin typeface="NimbusRomNo9L-Regu"/>
              </a:rPr>
              <a:t>a </a:t>
            </a:r>
            <a:r>
              <a:rPr lang="hu-HU" dirty="0" err="1">
                <a:latin typeface="NimbusMonL-Regu"/>
              </a:rPr>
              <a:t>randrange</a:t>
            </a:r>
            <a:r>
              <a:rPr lang="hu-HU" dirty="0">
                <a:latin typeface="NimbusMonL-Regu"/>
              </a:rPr>
              <a:t> </a:t>
            </a:r>
            <a:r>
              <a:rPr lang="hu-HU" dirty="0">
                <a:latin typeface="NimbusRomNo9L-Regu"/>
              </a:rPr>
              <a:t>is </a:t>
            </a:r>
            <a:r>
              <a:rPr lang="hu-HU" dirty="0" err="1">
                <a:latin typeface="NimbusRomNo9L-Regu"/>
              </a:rPr>
              <a:t>felvehet</a:t>
            </a:r>
            <a:r>
              <a:rPr lang="hu-HU" dirty="0">
                <a:latin typeface="NimbusRomNo9L-Regu"/>
              </a:rPr>
              <a:t> egy opcionális lépésköz argumentumot. Tegyük fel, hogy 100-nál </a:t>
            </a:r>
            <a:r>
              <a:rPr lang="hu-HU" dirty="0" smtClean="0">
                <a:latin typeface="NimbusRomNo9L-Regu"/>
              </a:rPr>
              <a:t>kevesebb véletlenszerű </a:t>
            </a:r>
            <a:r>
              <a:rPr lang="hu-HU" dirty="0">
                <a:latin typeface="NimbusRomNo9L-Regu"/>
              </a:rPr>
              <a:t>páratlan számra van szükségünk: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1577281" y="4143937"/>
            <a:ext cx="40735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sv-SE" dirty="0">
                <a:solidFill>
                  <a:srgbClr val="000000"/>
                </a:solidFill>
                <a:latin typeface="NimbusMonL-Regu"/>
              </a:rPr>
              <a:t>r_paratlan </a:t>
            </a:r>
            <a:r>
              <a:rPr lang="sv-SE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sv-SE" dirty="0">
                <a:solidFill>
                  <a:srgbClr val="000000"/>
                </a:solidFill>
                <a:latin typeface="NimbusMonL-Regu"/>
              </a:rPr>
              <a:t>rng</a:t>
            </a:r>
            <a:r>
              <a:rPr lang="sv-SE" dirty="0">
                <a:solidFill>
                  <a:srgbClr val="666666"/>
                </a:solidFill>
                <a:latin typeface="NimbusMonL-Regu"/>
              </a:rPr>
              <a:t>.</a:t>
            </a:r>
            <a:r>
              <a:rPr lang="sv-SE" dirty="0">
                <a:solidFill>
                  <a:srgbClr val="000000"/>
                </a:solidFill>
                <a:latin typeface="NimbusMonL-Regu"/>
              </a:rPr>
              <a:t>randrange(</a:t>
            </a:r>
            <a:r>
              <a:rPr lang="sv-SE" dirty="0">
                <a:solidFill>
                  <a:srgbClr val="21804F"/>
                </a:solidFill>
                <a:latin typeface="NimbusMonL-Regu"/>
              </a:rPr>
              <a:t>1</a:t>
            </a:r>
            <a:r>
              <a:rPr lang="sv-SE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sv-SE" dirty="0">
                <a:solidFill>
                  <a:srgbClr val="21804F"/>
                </a:solidFill>
                <a:latin typeface="NimbusMonL-Regu"/>
              </a:rPr>
              <a:t>100</a:t>
            </a:r>
            <a:r>
              <a:rPr lang="sv-SE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sv-SE" dirty="0">
                <a:solidFill>
                  <a:srgbClr val="21804F"/>
                </a:solidFill>
                <a:latin typeface="NimbusMonL-Regu"/>
              </a:rPr>
              <a:t>2</a:t>
            </a:r>
            <a:r>
              <a:rPr lang="sv-SE" dirty="0">
                <a:solidFill>
                  <a:srgbClr val="000000"/>
                </a:solidFill>
                <a:latin typeface="NimbusMonL-Regu"/>
              </a:rPr>
              <a:t>)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838199" y="4667787"/>
            <a:ext cx="109183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Ez a példa azt mutatja, hogyan </a:t>
            </a:r>
            <a:r>
              <a:rPr lang="hu-HU" dirty="0" smtClean="0">
                <a:latin typeface="NimbusRomNo9L-Regu"/>
              </a:rPr>
              <a:t>keverhető </a:t>
            </a:r>
            <a:r>
              <a:rPr lang="hu-HU" dirty="0">
                <a:latin typeface="NimbusRomNo9L-Regu"/>
              </a:rPr>
              <a:t>össze egy lista. (A </a:t>
            </a:r>
            <a:r>
              <a:rPr lang="hu-HU" dirty="0" err="1">
                <a:latin typeface="NimbusMonL-Regu"/>
              </a:rPr>
              <a:t>shuffle</a:t>
            </a:r>
            <a:r>
              <a:rPr lang="hu-HU" dirty="0">
                <a:latin typeface="NimbusMonL-Regu"/>
              </a:rPr>
              <a:t> </a:t>
            </a:r>
            <a:r>
              <a:rPr lang="hu-HU" dirty="0">
                <a:latin typeface="NimbusRomNo9L-Regu"/>
              </a:rPr>
              <a:t>nem </a:t>
            </a:r>
            <a:r>
              <a:rPr lang="hu-HU" dirty="0" smtClean="0">
                <a:latin typeface="NimbusRomNo9L-Regu"/>
              </a:rPr>
              <a:t>működhet </a:t>
            </a:r>
            <a:r>
              <a:rPr lang="hu-HU" dirty="0">
                <a:latin typeface="NimbusRomNo9L-Regu"/>
              </a:rPr>
              <a:t>közvetlenül egy lusta </a:t>
            </a:r>
            <a:r>
              <a:rPr lang="hu-HU" dirty="0" smtClean="0">
                <a:latin typeface="NimbusRomNo9L-Regu"/>
              </a:rPr>
              <a:t>ígérettel, ezért </a:t>
            </a:r>
            <a:r>
              <a:rPr lang="hu-HU" dirty="0">
                <a:latin typeface="NimbusRomNo9L-Regu"/>
              </a:rPr>
              <a:t>vegyük figyelembe, hogy </a:t>
            </a:r>
            <a:r>
              <a:rPr lang="hu-HU" dirty="0" smtClean="0">
                <a:latin typeface="NimbusRomNo9L-Regu"/>
              </a:rPr>
              <a:t>először </a:t>
            </a:r>
            <a:r>
              <a:rPr lang="hu-HU" dirty="0">
                <a:latin typeface="NimbusRomNo9L-Regu"/>
              </a:rPr>
              <a:t>a </a:t>
            </a:r>
            <a:r>
              <a:rPr lang="hu-HU" dirty="0" err="1">
                <a:latin typeface="NimbusMonL-Regu"/>
              </a:rPr>
              <a:t>list</a:t>
            </a:r>
            <a:r>
              <a:rPr lang="hu-HU" dirty="0">
                <a:latin typeface="NimbusMonL-Regu"/>
              </a:rPr>
              <a:t> </a:t>
            </a:r>
            <a:r>
              <a:rPr lang="hu-HU" dirty="0">
                <a:latin typeface="NimbusRomNo9L-Regu"/>
              </a:rPr>
              <a:t>típuskonverziós függvénnyel kell átalakítani a </a:t>
            </a:r>
            <a:r>
              <a:rPr lang="hu-HU" dirty="0" err="1">
                <a:latin typeface="NimbusRomNo9L-Regu"/>
              </a:rPr>
              <a:t>range</a:t>
            </a:r>
            <a:r>
              <a:rPr lang="hu-HU" dirty="0">
                <a:latin typeface="NimbusRomNo9L-Regu"/>
              </a:rPr>
              <a:t> objektumot.)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1371599" y="5591117"/>
            <a:ext cx="84146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kartyak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 err="1">
                <a:solidFill>
                  <a:srgbClr val="007121"/>
                </a:solidFill>
                <a:latin typeface="NimbusMonL-Regu"/>
              </a:rPr>
              <a:t>list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err="1">
                <a:solidFill>
                  <a:srgbClr val="007121"/>
                </a:solidFill>
                <a:latin typeface="NimbusMonL-Regu"/>
              </a:rPr>
              <a:t>range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52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))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 Egész számokat generál [0 .. 51] között,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 			</a:t>
            </a:r>
            <a:r>
              <a:rPr lang="hu-HU" dirty="0" smtClean="0">
                <a:solidFill>
                  <a:srgbClr val="40808F"/>
                </a:solidFill>
                <a:latin typeface="NimbusMonL-ReguObli"/>
              </a:rPr>
              <a:t>#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amely egy kártyacsomagot szimbolizál.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3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rng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shuffle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kartyak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 </a:t>
            </a:r>
            <a:r>
              <a:rPr lang="hu-HU" dirty="0" smtClean="0">
                <a:solidFill>
                  <a:srgbClr val="40808F"/>
                </a:solidFill>
                <a:latin typeface="NimbusMonL-ReguObli"/>
              </a:rPr>
              <a:t>Véletlenszerűen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összekeveri a kártyákat.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78943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Modulok</a:t>
            </a:r>
            <a:endParaRPr lang="hu-HU"/>
          </a:p>
        </p:txBody>
      </p:sp>
      <p:sp>
        <p:nvSpPr>
          <p:cNvPr id="6" name="Téglalap 5"/>
          <p:cNvSpPr/>
          <p:nvPr/>
        </p:nvSpPr>
        <p:spPr>
          <a:xfrm>
            <a:off x="838200" y="1321356"/>
            <a:ext cx="1556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latin typeface="NimbusRomNo9L-Medi"/>
              </a:rPr>
              <a:t>A </a:t>
            </a:r>
            <a:r>
              <a:rPr lang="hu-HU" b="1" dirty="0" err="1">
                <a:latin typeface="NimbusMonL-Bold"/>
              </a:rPr>
              <a:t>time</a:t>
            </a:r>
            <a:r>
              <a:rPr lang="hu-HU" b="1" dirty="0">
                <a:latin typeface="NimbusMonL-Bold"/>
              </a:rPr>
              <a:t> </a:t>
            </a:r>
            <a:r>
              <a:rPr lang="hu-HU" dirty="0">
                <a:latin typeface="NimbusRomNo9L-Medi"/>
              </a:rPr>
              <a:t>modul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3439886" y="675025"/>
            <a:ext cx="83602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Nézzünk egy kis példát. A Python tartalmaz egy beépített </a:t>
            </a:r>
            <a:r>
              <a:rPr lang="hu-HU" dirty="0">
                <a:latin typeface="NimbusMonL-Regu"/>
              </a:rPr>
              <a:t>sum </a:t>
            </a:r>
            <a:r>
              <a:rPr lang="hu-HU" dirty="0">
                <a:latin typeface="NimbusRomNo9L-Regu"/>
              </a:rPr>
              <a:t>függvényt, amely összegezi az elemeket a </a:t>
            </a:r>
            <a:r>
              <a:rPr lang="hu-HU" dirty="0" smtClean="0">
                <a:latin typeface="NimbusRomNo9L-Regu"/>
              </a:rPr>
              <a:t>listában. Mi </a:t>
            </a:r>
            <a:r>
              <a:rPr lang="hu-HU" dirty="0">
                <a:latin typeface="NimbusRomNo9L-Regu"/>
              </a:rPr>
              <a:t>is írhatunk egy saját </a:t>
            </a:r>
            <a:r>
              <a:rPr lang="hu-HU" dirty="0" smtClean="0">
                <a:latin typeface="NimbusRomNo9L-Regu"/>
              </a:rPr>
              <a:t>összegző </a:t>
            </a:r>
            <a:r>
              <a:rPr lang="hu-HU" dirty="0">
                <a:latin typeface="NimbusRomNo9L-Regu"/>
              </a:rPr>
              <a:t>függvényt. Mit gondolsz, hogyan lehetne összehasonlítani a sebességeket? Mindkét</a:t>
            </a:r>
          </a:p>
          <a:p>
            <a:r>
              <a:rPr lang="hu-HU" dirty="0">
                <a:latin typeface="NimbusRomNo9L-Regu"/>
              </a:rPr>
              <a:t>esetben végezd el a [0,1,2,. . . ] lista összegzését, és </a:t>
            </a:r>
            <a:r>
              <a:rPr lang="hu-HU" dirty="0" err="1">
                <a:latin typeface="NimbusRomNo9L-Regu"/>
              </a:rPr>
              <a:t>hasonlítsd</a:t>
            </a:r>
            <a:r>
              <a:rPr lang="hu-HU" dirty="0">
                <a:latin typeface="NimbusRomNo9L-Regu"/>
              </a:rPr>
              <a:t> össze az eredményeket: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838199" y="2000588"/>
            <a:ext cx="9013371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hu-HU" b="1" dirty="0">
                <a:solidFill>
                  <a:srgbClr val="007121"/>
                </a:solidFill>
                <a:latin typeface="NimbusMonL-Bold"/>
              </a:rPr>
              <a:t>import </a:t>
            </a:r>
            <a:r>
              <a:rPr lang="hu-HU" b="1" dirty="0" err="1">
                <a:solidFill>
                  <a:srgbClr val="0D85B6"/>
                </a:solidFill>
                <a:latin typeface="NimbusMonL-Bold"/>
              </a:rPr>
              <a:t>time</a:t>
            </a:r>
            <a:endParaRPr lang="hu-HU" b="1" dirty="0">
              <a:solidFill>
                <a:srgbClr val="0D85B6"/>
              </a:solidFill>
              <a:latin typeface="NimbusMonL-Bold"/>
            </a:endParaRP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3 </a:t>
            </a:r>
            <a:r>
              <a:rPr lang="hu-HU" b="1" dirty="0" err="1">
                <a:solidFill>
                  <a:srgbClr val="007121"/>
                </a:solidFill>
                <a:latin typeface="NimbusMonL-Bold"/>
              </a:rPr>
              <a:t>def</a:t>
            </a:r>
            <a:r>
              <a:rPr lang="hu-HU" b="1" dirty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 err="1">
                <a:solidFill>
                  <a:srgbClr val="05297D"/>
                </a:solidFill>
                <a:latin typeface="NimbusMonL-Regu"/>
              </a:rPr>
              <a:t>sajat_szum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xs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):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4 	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szum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0</a:t>
            </a: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5 </a:t>
            </a:r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	</a:t>
            </a:r>
            <a:r>
              <a:rPr lang="en-US" b="1" dirty="0" smtClean="0">
                <a:solidFill>
                  <a:srgbClr val="007121"/>
                </a:solidFill>
                <a:latin typeface="NimbusMonL-Bold"/>
              </a:rPr>
              <a:t>for 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v </a:t>
            </a:r>
            <a:r>
              <a:rPr lang="en-US" b="1" dirty="0">
                <a:solidFill>
                  <a:srgbClr val="007121"/>
                </a:solidFill>
                <a:latin typeface="NimbusMonL-Bold"/>
              </a:rPr>
              <a:t>in </a:t>
            </a:r>
            <a:r>
              <a:rPr lang="en-US" dirty="0" err="1">
                <a:solidFill>
                  <a:srgbClr val="000000"/>
                </a:solidFill>
                <a:latin typeface="NimbusMonL-Regu"/>
              </a:rPr>
              <a:t>xs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: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6 		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szum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+=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v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7 		</a:t>
            </a:r>
            <a:r>
              <a:rPr lang="hu-HU" b="1" dirty="0" err="1" smtClean="0">
                <a:solidFill>
                  <a:srgbClr val="007121"/>
                </a:solidFill>
                <a:latin typeface="NimbusMonL-Bold"/>
              </a:rPr>
              <a:t>return</a:t>
            </a:r>
            <a:r>
              <a:rPr lang="hu-HU" b="1" dirty="0" smtClean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szum</a:t>
            </a:r>
            <a:endParaRPr lang="hu-HU" dirty="0">
              <a:solidFill>
                <a:srgbClr val="000000"/>
              </a:solidFill>
              <a:latin typeface="NimbusMonL-Regu"/>
            </a:endParaRP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8</a:t>
            </a:r>
          </a:p>
          <a:p>
            <a:r>
              <a:rPr lang="es-ES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9 </a:t>
            </a:r>
            <a:r>
              <a:rPr lang="es-ES" dirty="0">
                <a:solidFill>
                  <a:srgbClr val="000000"/>
                </a:solidFill>
                <a:latin typeface="NimbusMonL-Regu"/>
              </a:rPr>
              <a:t>sz </a:t>
            </a:r>
            <a:r>
              <a:rPr lang="es-ES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es-ES" dirty="0">
                <a:solidFill>
                  <a:srgbClr val="21804F"/>
                </a:solidFill>
                <a:latin typeface="NimbusMonL-Regu"/>
              </a:rPr>
              <a:t>10000000 </a:t>
            </a:r>
            <a:r>
              <a:rPr lang="es-ES" dirty="0">
                <a:solidFill>
                  <a:srgbClr val="40808F"/>
                </a:solidFill>
                <a:latin typeface="NimbusMonL-ReguObli"/>
              </a:rPr>
              <a:t># Legyen 10 millió eleme a listának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10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testadat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 err="1">
                <a:solidFill>
                  <a:srgbClr val="007121"/>
                </a:solidFill>
                <a:latin typeface="NimbusMonL-Regu"/>
              </a:rPr>
              <a:t>range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sz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11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12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t0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time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clock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13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sajat_eredmeny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sajat_szum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(testadat)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14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t1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time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clock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15 </a:t>
            </a:r>
            <a:r>
              <a:rPr lang="hu-HU" dirty="0">
                <a:solidFill>
                  <a:srgbClr val="007121"/>
                </a:solidFill>
                <a:latin typeface="NimbusMonL-Regu"/>
              </a:rPr>
              <a:t>print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 err="1">
                <a:solidFill>
                  <a:srgbClr val="4071A1"/>
                </a:solidFill>
                <a:latin typeface="NimbusMonL-Regu"/>
              </a:rPr>
              <a:t>saját_eredmény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 = </a:t>
            </a:r>
            <a:r>
              <a:rPr lang="hu-HU" dirty="0">
                <a:solidFill>
                  <a:srgbClr val="71A1D2"/>
                </a:solidFill>
                <a:latin typeface="NimbusMonL-ReguObli"/>
              </a:rPr>
              <a:t>{0} 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(eltelt </a:t>
            </a:r>
            <a:r>
              <a:rPr lang="hu-HU" dirty="0" err="1">
                <a:solidFill>
                  <a:srgbClr val="4071A1"/>
                </a:solidFill>
                <a:latin typeface="NimbusMonL-Regu"/>
              </a:rPr>
              <a:t>ido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 = </a:t>
            </a:r>
            <a:r>
              <a:rPr lang="hu-HU" dirty="0">
                <a:solidFill>
                  <a:srgbClr val="71A1D2"/>
                </a:solidFill>
                <a:latin typeface="NimbusMonL-ReguObli"/>
              </a:rPr>
              <a:t>{1:.4f} 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másodperc)"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16 	</a:t>
            </a:r>
            <a:r>
              <a:rPr lang="hu-HU" dirty="0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format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sajat_eredmeny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t1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-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t0))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17</a:t>
            </a:r>
          </a:p>
        </p:txBody>
      </p:sp>
      <p:sp>
        <p:nvSpPr>
          <p:cNvPr id="12" name="Téglalap 11"/>
          <p:cNvSpPr/>
          <p:nvPr/>
        </p:nvSpPr>
        <p:spPr>
          <a:xfrm>
            <a:off x="5617028" y="2000588"/>
            <a:ext cx="69886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18 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t2 </a:t>
            </a:r>
            <a:r>
              <a:rPr lang="hu-HU" dirty="0" smtClean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time</a:t>
            </a:r>
            <a:r>
              <a:rPr lang="hu-HU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clock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19 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gepi_eredmeny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 smtClean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 smtClean="0">
                <a:solidFill>
                  <a:srgbClr val="007121"/>
                </a:solidFill>
                <a:latin typeface="NimbusMonL-Regu"/>
              </a:rPr>
              <a:t>sum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(testadat)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20 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t3 </a:t>
            </a:r>
            <a:r>
              <a:rPr lang="hu-HU" dirty="0" smtClean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time</a:t>
            </a:r>
            <a:r>
              <a:rPr lang="hu-HU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clock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21 </a:t>
            </a:r>
            <a:r>
              <a:rPr lang="hu-HU" dirty="0" smtClean="0">
                <a:solidFill>
                  <a:srgbClr val="007121"/>
                </a:solidFill>
                <a:latin typeface="NimbusMonL-Regu"/>
              </a:rPr>
              <a:t>print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smtClean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 err="1" smtClean="0">
                <a:solidFill>
                  <a:srgbClr val="4071A1"/>
                </a:solidFill>
                <a:latin typeface="NimbusMonL-Regu"/>
              </a:rPr>
              <a:t>gépi_eredmény</a:t>
            </a:r>
            <a:r>
              <a:rPr lang="hu-HU" dirty="0" smtClean="0">
                <a:solidFill>
                  <a:srgbClr val="4071A1"/>
                </a:solidFill>
                <a:latin typeface="NimbusMonL-Regu"/>
              </a:rPr>
              <a:t> = </a:t>
            </a:r>
            <a:r>
              <a:rPr lang="hu-HU" dirty="0" smtClean="0">
                <a:solidFill>
                  <a:srgbClr val="71A1D2"/>
                </a:solidFill>
                <a:latin typeface="NimbusMonL-ReguObli"/>
              </a:rPr>
              <a:t>{0} </a:t>
            </a:r>
            <a:r>
              <a:rPr lang="hu-HU" dirty="0" smtClean="0">
                <a:solidFill>
                  <a:srgbClr val="4071A1"/>
                </a:solidFill>
                <a:latin typeface="NimbusMonL-Regu"/>
              </a:rPr>
              <a:t>(eltelt idő = </a:t>
            </a:r>
            <a:r>
              <a:rPr lang="hu-HU" dirty="0" smtClean="0">
                <a:solidFill>
                  <a:srgbClr val="71A1D2"/>
                </a:solidFill>
                <a:latin typeface="NimbusMonL-ReguObli"/>
              </a:rPr>
              <a:t>{1:.4f} </a:t>
            </a:r>
            <a:r>
              <a:rPr lang="hu-HU" dirty="0" smtClean="0">
                <a:solidFill>
                  <a:srgbClr val="4071A1"/>
                </a:solidFill>
                <a:latin typeface="NimbusMonL-Regu"/>
              </a:rPr>
              <a:t>másodperc)"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22 	</a:t>
            </a:r>
            <a:r>
              <a:rPr lang="hu-HU" dirty="0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format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gepi_eredmeny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, t3</a:t>
            </a:r>
            <a:r>
              <a:rPr lang="hu-HU" dirty="0" smtClean="0">
                <a:solidFill>
                  <a:srgbClr val="666666"/>
                </a:solidFill>
                <a:latin typeface="NimbusMonL-Regu"/>
              </a:rPr>
              <a:t>-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t2))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31968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Modulok</a:t>
            </a:r>
            <a:endParaRPr lang="hu-HU"/>
          </a:p>
        </p:txBody>
      </p:sp>
      <p:sp>
        <p:nvSpPr>
          <p:cNvPr id="3" name="Téglalap 2"/>
          <p:cNvSpPr/>
          <p:nvPr/>
        </p:nvSpPr>
        <p:spPr>
          <a:xfrm>
            <a:off x="838200" y="1321356"/>
            <a:ext cx="1633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latin typeface="NimbusRomNo9L-Medi"/>
              </a:rPr>
              <a:t>A </a:t>
            </a:r>
            <a:r>
              <a:rPr lang="hu-HU" b="1" dirty="0" err="1">
                <a:latin typeface="NimbusMonL-Bold"/>
              </a:rPr>
              <a:t>math</a:t>
            </a:r>
            <a:r>
              <a:rPr lang="hu-HU" b="1" dirty="0">
                <a:latin typeface="NimbusMonL-Bold"/>
              </a:rPr>
              <a:t> </a:t>
            </a:r>
            <a:r>
              <a:rPr lang="hu-HU" dirty="0">
                <a:latin typeface="NimbusRomNo9L-Medi"/>
              </a:rPr>
              <a:t>modul</a:t>
            </a:r>
            <a:endParaRPr lang="hu-HU" dirty="0"/>
          </a:p>
        </p:txBody>
      </p:sp>
      <p:sp>
        <p:nvSpPr>
          <p:cNvPr id="4" name="Téglalap 3"/>
          <p:cNvSpPr/>
          <p:nvPr/>
        </p:nvSpPr>
        <p:spPr>
          <a:xfrm>
            <a:off x="838199" y="1690688"/>
            <a:ext cx="110163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A </a:t>
            </a:r>
            <a:r>
              <a:rPr lang="hu-HU" dirty="0" err="1">
                <a:latin typeface="NimbusMonL-Regu"/>
              </a:rPr>
              <a:t>math</a:t>
            </a:r>
            <a:r>
              <a:rPr lang="hu-HU" dirty="0">
                <a:latin typeface="NimbusMonL-Regu"/>
              </a:rPr>
              <a:t> </a:t>
            </a:r>
            <a:r>
              <a:rPr lang="hu-HU" dirty="0">
                <a:latin typeface="NimbusRomNo9L-Regu"/>
              </a:rPr>
              <a:t>modul olyan matematikai függvényeket tartalmaz, amelyeket általában a számológépeken </a:t>
            </a:r>
            <a:r>
              <a:rPr lang="hu-HU" dirty="0" smtClean="0">
                <a:latin typeface="NimbusRomNo9L-Regu"/>
              </a:rPr>
              <a:t>találhatsz (</a:t>
            </a:r>
            <a:r>
              <a:rPr lang="hu-HU" dirty="0" smtClean="0">
                <a:latin typeface="NimbusMonL-Regu"/>
              </a:rPr>
              <a:t>sin</a:t>
            </a:r>
            <a:r>
              <a:rPr lang="hu-HU" dirty="0">
                <a:latin typeface="NimbusRomNo9L-Regu"/>
              </a:rPr>
              <a:t>, </a:t>
            </a:r>
            <a:r>
              <a:rPr lang="hu-HU" dirty="0">
                <a:latin typeface="NimbusMonL-Regu"/>
              </a:rPr>
              <a:t>cos</a:t>
            </a:r>
            <a:r>
              <a:rPr lang="hu-HU" dirty="0">
                <a:latin typeface="NimbusRomNo9L-Regu"/>
              </a:rPr>
              <a:t>, </a:t>
            </a:r>
            <a:r>
              <a:rPr lang="hu-HU" dirty="0" err="1">
                <a:latin typeface="NimbusMonL-Regu"/>
              </a:rPr>
              <a:t>sqrt</a:t>
            </a:r>
            <a:r>
              <a:rPr lang="hu-HU" dirty="0">
                <a:latin typeface="NimbusRomNo9L-Regu"/>
              </a:rPr>
              <a:t>, </a:t>
            </a:r>
            <a:r>
              <a:rPr lang="hu-HU" dirty="0" err="1">
                <a:latin typeface="NimbusMonL-Regu"/>
              </a:rPr>
              <a:t>asin</a:t>
            </a:r>
            <a:r>
              <a:rPr lang="hu-HU" dirty="0">
                <a:latin typeface="NimbusRomNo9L-Regu"/>
              </a:rPr>
              <a:t>, </a:t>
            </a:r>
            <a:r>
              <a:rPr lang="hu-HU" dirty="0">
                <a:latin typeface="NimbusMonL-Regu"/>
              </a:rPr>
              <a:t>log</a:t>
            </a:r>
            <a:r>
              <a:rPr lang="hu-HU" dirty="0">
                <a:latin typeface="NimbusRomNo9L-Regu"/>
              </a:rPr>
              <a:t>, </a:t>
            </a:r>
            <a:r>
              <a:rPr lang="hu-HU" dirty="0">
                <a:latin typeface="NimbusMonL-Regu"/>
              </a:rPr>
              <a:t>log10</a:t>
            </a:r>
            <a:r>
              <a:rPr lang="hu-HU" dirty="0">
                <a:latin typeface="NimbusRomNo9L-Regu"/>
              </a:rPr>
              <a:t>), és néhány matematikai állandót, mint a </a:t>
            </a:r>
            <a:r>
              <a:rPr lang="hu-HU" dirty="0">
                <a:latin typeface="NimbusMonL-Regu"/>
              </a:rPr>
              <a:t>pi </a:t>
            </a:r>
            <a:r>
              <a:rPr lang="hu-HU" dirty="0">
                <a:latin typeface="NimbusRomNo9L-Regu"/>
              </a:rPr>
              <a:t>és </a:t>
            </a:r>
            <a:r>
              <a:rPr lang="hu-HU" dirty="0">
                <a:latin typeface="NimbusMonL-Regu"/>
              </a:rPr>
              <a:t>e </a:t>
            </a:r>
            <a:r>
              <a:rPr lang="hu-HU" dirty="0">
                <a:latin typeface="NimbusRomNo9L-Regu"/>
              </a:rPr>
              <a:t>konstansok: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838198" y="2574121"/>
            <a:ext cx="982980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800" b="0" i="0" u="none" strike="noStrike" baseline="0" smtClean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hu-HU" sz="1600" b="1" i="0" u="none" strike="noStrike" baseline="0" smtClean="0">
                <a:solidFill>
                  <a:srgbClr val="007121"/>
                </a:solidFill>
                <a:latin typeface="NimbusMonL-Bold"/>
              </a:rPr>
              <a:t>import </a:t>
            </a:r>
            <a:r>
              <a:rPr lang="hu-HU" sz="1600" b="1" i="0" u="none" strike="noStrike" baseline="0" smtClean="0">
                <a:solidFill>
                  <a:srgbClr val="0D85B6"/>
                </a:solidFill>
                <a:latin typeface="NimbusMonL-Bold"/>
              </a:rPr>
              <a:t>math</a:t>
            </a:r>
          </a:p>
          <a:p>
            <a:r>
              <a:rPr lang="hu-HU" sz="800" b="0" i="0" u="none" strike="noStrike" baseline="0" smtClean="0">
                <a:solidFill>
                  <a:srgbClr val="000000"/>
                </a:solidFill>
                <a:latin typeface="NimbusRomNo9L-Regu"/>
              </a:rPr>
              <a:t>2 </a:t>
            </a:r>
            <a:r>
              <a:rPr lang="hu-HU" sz="1600" b="0" i="0" u="none" strike="noStrike" baseline="0" smtClean="0">
                <a:solidFill>
                  <a:srgbClr val="007121"/>
                </a:solidFill>
                <a:latin typeface="NimbusMonL-Regu"/>
              </a:rPr>
              <a:t>print</a:t>
            </a:r>
            <a:r>
              <a:rPr lang="hu-HU" sz="1600" b="0" i="0" u="none" strike="noStrike" baseline="0" smtClean="0">
                <a:solidFill>
                  <a:srgbClr val="000000"/>
                </a:solidFill>
                <a:latin typeface="NimbusMonL-Regu"/>
              </a:rPr>
              <a:t>(math</a:t>
            </a:r>
            <a:r>
              <a:rPr lang="hu-HU" sz="1600" b="0" i="0" u="none" strike="noStrike" baseline="0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sz="1600" b="0" i="0" u="none" strike="noStrike" baseline="0" smtClean="0">
                <a:solidFill>
                  <a:srgbClr val="000000"/>
                </a:solidFill>
                <a:latin typeface="NimbusMonL-Regu"/>
              </a:rPr>
              <a:t>pi) </a:t>
            </a:r>
            <a:r>
              <a:rPr lang="hu-HU" sz="1600" b="0" i="0" u="none" strike="noStrike" baseline="0" smtClean="0">
                <a:solidFill>
                  <a:srgbClr val="40808F"/>
                </a:solidFill>
                <a:latin typeface="NimbusMonL-ReguObli"/>
              </a:rPr>
              <a:t># A pi konstans</a:t>
            </a:r>
          </a:p>
          <a:p>
            <a:r>
              <a:rPr lang="fr-FR" sz="800" b="0" i="0" u="none" strike="noStrike" baseline="0" smtClean="0">
                <a:solidFill>
                  <a:srgbClr val="000000"/>
                </a:solidFill>
                <a:latin typeface="NimbusRomNo9L-Regu"/>
              </a:rPr>
              <a:t>3 </a:t>
            </a:r>
            <a:r>
              <a:rPr lang="fr-FR" sz="1600" b="0" i="0" u="none" strike="noStrike" baseline="0" smtClean="0">
                <a:solidFill>
                  <a:srgbClr val="007121"/>
                </a:solidFill>
                <a:latin typeface="NimbusMonL-Regu"/>
              </a:rPr>
              <a:t>print</a:t>
            </a:r>
            <a:r>
              <a:rPr lang="fr-FR" sz="1600" b="0" i="0" u="none" strike="noStrike" baseline="0" smtClean="0">
                <a:solidFill>
                  <a:srgbClr val="000000"/>
                </a:solidFill>
                <a:latin typeface="NimbusMonL-Regu"/>
              </a:rPr>
              <a:t>(math</a:t>
            </a:r>
            <a:r>
              <a:rPr lang="fr-FR" sz="1600" b="0" i="0" u="none" strike="noStrike" baseline="0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fr-FR" sz="1600" b="0" i="0" u="none" strike="noStrike" baseline="0" smtClean="0">
                <a:solidFill>
                  <a:srgbClr val="000000"/>
                </a:solidFill>
                <a:latin typeface="NimbusMonL-Regu"/>
              </a:rPr>
              <a:t>e) </a:t>
            </a:r>
            <a:r>
              <a:rPr lang="fr-FR" sz="1600" b="0" i="0" u="none" strike="noStrike" baseline="0" smtClean="0">
                <a:solidFill>
                  <a:srgbClr val="40808F"/>
                </a:solidFill>
                <a:latin typeface="NimbusMonL-ReguObli"/>
              </a:rPr>
              <a:t># A természetes logaritmus alap, Euler</a:t>
            </a:r>
            <a:r>
              <a:rPr lang="hu-HU" sz="1600" b="0" i="0" u="none" strike="noStrike" smtClean="0">
                <a:solidFill>
                  <a:srgbClr val="40808F"/>
                </a:solidFill>
                <a:latin typeface="NimbusMonL-ReguObli"/>
              </a:rPr>
              <a:t> </a:t>
            </a:r>
            <a:r>
              <a:rPr lang="hu-HU" sz="1600" b="0" i="0" u="none" strike="noStrike" baseline="0" smtClean="0">
                <a:solidFill>
                  <a:srgbClr val="40808F"/>
                </a:solidFill>
                <a:latin typeface="NimbusMonL-ReguObli"/>
              </a:rPr>
              <a:t>konstans</a:t>
            </a:r>
          </a:p>
          <a:p>
            <a:r>
              <a:rPr lang="hu-HU" sz="800" b="0" i="0" u="none" strike="noStrike" baseline="0" smtClean="0">
                <a:solidFill>
                  <a:srgbClr val="000000"/>
                </a:solidFill>
                <a:latin typeface="NimbusRomNo9L-Regu"/>
              </a:rPr>
              <a:t>4 </a:t>
            </a:r>
            <a:r>
              <a:rPr lang="hu-HU" sz="1600" b="0" i="0" u="none" strike="noStrike" baseline="0" smtClean="0">
                <a:solidFill>
                  <a:srgbClr val="007121"/>
                </a:solidFill>
                <a:latin typeface="NimbusMonL-Regu"/>
              </a:rPr>
              <a:t>print</a:t>
            </a:r>
            <a:r>
              <a:rPr lang="hu-HU" sz="1600" b="0" i="0" u="none" strike="noStrike" baseline="0" smtClean="0">
                <a:solidFill>
                  <a:srgbClr val="000000"/>
                </a:solidFill>
                <a:latin typeface="NimbusMonL-Regu"/>
              </a:rPr>
              <a:t>(math</a:t>
            </a:r>
            <a:r>
              <a:rPr lang="hu-HU" sz="1600" b="0" i="0" u="none" strike="noStrike" baseline="0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sz="1600" b="0" i="0" u="none" strike="noStrike" baseline="0" smtClean="0">
                <a:solidFill>
                  <a:srgbClr val="000000"/>
                </a:solidFill>
                <a:latin typeface="NimbusMonL-Regu"/>
              </a:rPr>
              <a:t>sqrt(</a:t>
            </a:r>
            <a:r>
              <a:rPr lang="hu-HU" sz="1600" b="0" i="0" u="none" strike="noStrike" baseline="0" smtClean="0">
                <a:solidFill>
                  <a:srgbClr val="21804F"/>
                </a:solidFill>
                <a:latin typeface="NimbusMonL-Regu"/>
              </a:rPr>
              <a:t>2.0</a:t>
            </a:r>
            <a:r>
              <a:rPr lang="hu-HU" sz="1600" b="0" i="0" u="none" strike="noStrike" baseline="0" smtClean="0">
                <a:solidFill>
                  <a:srgbClr val="000000"/>
                </a:solidFill>
                <a:latin typeface="NimbusMonL-Regu"/>
              </a:rPr>
              <a:t>)) </a:t>
            </a:r>
            <a:r>
              <a:rPr lang="hu-HU" sz="1600" b="0" i="0" u="none" strike="noStrike" baseline="0" smtClean="0">
                <a:solidFill>
                  <a:srgbClr val="40808F"/>
                </a:solidFill>
                <a:latin typeface="NimbusMonL-ReguObli"/>
              </a:rPr>
              <a:t># A négyzetgyök függvény</a:t>
            </a:r>
          </a:p>
          <a:p>
            <a:r>
              <a:rPr lang="hu-HU" sz="800" b="0" i="0" u="none" strike="noStrike" baseline="0" smtClean="0">
                <a:solidFill>
                  <a:srgbClr val="000000"/>
                </a:solidFill>
                <a:latin typeface="NimbusRomNo9L-Regu"/>
              </a:rPr>
              <a:t>5 </a:t>
            </a:r>
            <a:r>
              <a:rPr lang="hu-HU" sz="1600" b="0" i="0" u="none" strike="noStrike" baseline="0" smtClean="0">
                <a:solidFill>
                  <a:srgbClr val="007121"/>
                </a:solidFill>
                <a:latin typeface="NimbusMonL-Regu"/>
              </a:rPr>
              <a:t>print</a:t>
            </a:r>
            <a:r>
              <a:rPr lang="hu-HU" sz="1600" b="0" i="0" u="none" strike="noStrike" baseline="0" smtClean="0">
                <a:solidFill>
                  <a:srgbClr val="000000"/>
                </a:solidFill>
                <a:latin typeface="NimbusMonL-Regu"/>
              </a:rPr>
              <a:t>(math</a:t>
            </a:r>
            <a:r>
              <a:rPr lang="hu-HU" sz="1600" b="0" i="0" u="none" strike="noStrike" baseline="0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sz="1600" b="0" i="0" u="none" strike="noStrike" baseline="0" smtClean="0">
                <a:solidFill>
                  <a:srgbClr val="000000"/>
                </a:solidFill>
                <a:latin typeface="NimbusMonL-Regu"/>
              </a:rPr>
              <a:t>radians(</a:t>
            </a:r>
            <a:r>
              <a:rPr lang="hu-HU" sz="1600" b="0" i="0" u="none" strike="noStrike" baseline="0" smtClean="0">
                <a:solidFill>
                  <a:srgbClr val="21804F"/>
                </a:solidFill>
                <a:latin typeface="NimbusMonL-Regu"/>
              </a:rPr>
              <a:t>90</a:t>
            </a:r>
            <a:r>
              <a:rPr lang="hu-HU" sz="1600" b="0" i="0" u="none" strike="noStrike" baseline="0" smtClean="0">
                <a:solidFill>
                  <a:srgbClr val="000000"/>
                </a:solidFill>
                <a:latin typeface="NimbusMonL-Regu"/>
              </a:rPr>
              <a:t>)) </a:t>
            </a:r>
            <a:r>
              <a:rPr lang="hu-HU" sz="1600" b="0" i="0" u="none" strike="noStrike" baseline="0" smtClean="0">
                <a:solidFill>
                  <a:srgbClr val="40808F"/>
                </a:solidFill>
                <a:latin typeface="NimbusMonL-ReguObli"/>
              </a:rPr>
              <a:t># 90 fok konvertálása radiánra</a:t>
            </a:r>
          </a:p>
          <a:p>
            <a:r>
              <a:rPr lang="hu-HU" sz="800" b="0" i="0" u="none" strike="noStrike" baseline="0" smtClean="0">
                <a:solidFill>
                  <a:srgbClr val="000000"/>
                </a:solidFill>
                <a:latin typeface="NimbusRomNo9L-Regu"/>
              </a:rPr>
              <a:t>6 </a:t>
            </a:r>
            <a:r>
              <a:rPr lang="hu-HU" sz="1600" b="0" i="0" u="none" strike="noStrike" baseline="0" smtClean="0">
                <a:solidFill>
                  <a:srgbClr val="007121"/>
                </a:solidFill>
                <a:latin typeface="NimbusMonL-Regu"/>
              </a:rPr>
              <a:t>print</a:t>
            </a:r>
            <a:r>
              <a:rPr lang="hu-HU" sz="1600" b="0" i="0" u="none" strike="noStrike" baseline="0" smtClean="0">
                <a:solidFill>
                  <a:srgbClr val="000000"/>
                </a:solidFill>
                <a:latin typeface="NimbusMonL-Regu"/>
              </a:rPr>
              <a:t>(math</a:t>
            </a:r>
            <a:r>
              <a:rPr lang="hu-HU" sz="1600" b="0" i="0" u="none" strike="noStrike" baseline="0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sz="1600" b="0" i="0" u="none" strike="noStrike" baseline="0" smtClean="0">
                <a:solidFill>
                  <a:srgbClr val="000000"/>
                </a:solidFill>
                <a:latin typeface="NimbusMonL-Regu"/>
              </a:rPr>
              <a:t>sin(math</a:t>
            </a:r>
            <a:r>
              <a:rPr lang="hu-HU" sz="1600" b="0" i="0" u="none" strike="noStrike" baseline="0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sz="1600" b="0" i="0" u="none" strike="noStrike" baseline="0" smtClean="0">
                <a:solidFill>
                  <a:srgbClr val="000000"/>
                </a:solidFill>
                <a:latin typeface="NimbusMonL-Regu"/>
              </a:rPr>
              <a:t>radians(</a:t>
            </a:r>
            <a:r>
              <a:rPr lang="hu-HU" sz="1600" b="0" i="0" u="none" strike="noStrike" baseline="0" smtClean="0">
                <a:solidFill>
                  <a:srgbClr val="21804F"/>
                </a:solidFill>
                <a:latin typeface="NimbusMonL-Regu"/>
              </a:rPr>
              <a:t>90</a:t>
            </a:r>
            <a:r>
              <a:rPr lang="hu-HU" sz="1600" b="0" i="0" u="none" strike="noStrike" baseline="0" smtClean="0">
                <a:solidFill>
                  <a:srgbClr val="000000"/>
                </a:solidFill>
                <a:latin typeface="NimbusMonL-Regu"/>
              </a:rPr>
              <a:t>))) </a:t>
            </a:r>
            <a:r>
              <a:rPr lang="hu-HU" sz="1600" b="0" i="0" u="none" strike="noStrike" baseline="0" smtClean="0">
                <a:solidFill>
                  <a:srgbClr val="40808F"/>
                </a:solidFill>
                <a:latin typeface="NimbusMonL-ReguObli"/>
              </a:rPr>
              <a:t># A sin(90)fok</a:t>
            </a:r>
          </a:p>
          <a:p>
            <a:r>
              <a:rPr lang="hu-HU" sz="800" b="0" i="0" u="none" strike="noStrike" baseline="0" smtClean="0">
                <a:solidFill>
                  <a:srgbClr val="000000"/>
                </a:solidFill>
                <a:latin typeface="NimbusRomNo9L-Regu"/>
              </a:rPr>
              <a:t>7 </a:t>
            </a:r>
            <a:r>
              <a:rPr lang="hu-HU" sz="1600" b="0" i="0" u="none" strike="noStrike" baseline="0" smtClean="0">
                <a:solidFill>
                  <a:srgbClr val="007121"/>
                </a:solidFill>
                <a:latin typeface="NimbusMonL-Regu"/>
              </a:rPr>
              <a:t>print</a:t>
            </a:r>
            <a:r>
              <a:rPr lang="hu-HU" sz="1600" b="0" i="0" u="none" strike="noStrike" baseline="0" smtClean="0">
                <a:solidFill>
                  <a:srgbClr val="000000"/>
                </a:solidFill>
                <a:latin typeface="NimbusMonL-Regu"/>
              </a:rPr>
              <a:t>(math</a:t>
            </a:r>
            <a:r>
              <a:rPr lang="hu-HU" sz="1600" b="0" i="0" u="none" strike="noStrike" baseline="0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sz="1600" b="0" i="0" u="none" strike="noStrike" baseline="0" smtClean="0">
                <a:solidFill>
                  <a:srgbClr val="000000"/>
                </a:solidFill>
                <a:latin typeface="NimbusMonL-Regu"/>
              </a:rPr>
              <a:t>asin(</a:t>
            </a:r>
            <a:r>
              <a:rPr lang="hu-HU" sz="1600" b="0" i="0" u="none" strike="noStrike" baseline="0" smtClean="0">
                <a:solidFill>
                  <a:srgbClr val="21804F"/>
                </a:solidFill>
                <a:latin typeface="NimbusMonL-Regu"/>
              </a:rPr>
              <a:t>1.0</a:t>
            </a:r>
            <a:r>
              <a:rPr lang="hu-HU" sz="1600" b="0" i="0" u="none" strike="noStrike" baseline="0" smtClean="0">
                <a:solidFill>
                  <a:srgbClr val="000000"/>
                </a:solidFill>
                <a:latin typeface="NimbusMonL-Regu"/>
              </a:rPr>
              <a:t>) </a:t>
            </a:r>
            <a:r>
              <a:rPr lang="hu-HU" sz="1600" b="0" i="0" u="none" strike="noStrike" baseline="0" smtClean="0">
                <a:solidFill>
                  <a:srgbClr val="666666"/>
                </a:solidFill>
                <a:latin typeface="NimbusMonL-Regu"/>
              </a:rPr>
              <a:t>* </a:t>
            </a:r>
            <a:r>
              <a:rPr lang="hu-HU" sz="1600" b="0" i="0" u="none" strike="noStrike" baseline="0" smtClean="0">
                <a:solidFill>
                  <a:srgbClr val="21804F"/>
                </a:solidFill>
                <a:latin typeface="NimbusMonL-Regu"/>
              </a:rPr>
              <a:t>2</a:t>
            </a:r>
            <a:r>
              <a:rPr lang="hu-HU" sz="1600" b="0" i="0" u="none" strike="noStrike" baseline="0" smtClean="0">
                <a:solidFill>
                  <a:srgbClr val="000000"/>
                </a:solidFill>
                <a:latin typeface="NimbusMonL-Regu"/>
              </a:rPr>
              <a:t>) </a:t>
            </a:r>
            <a:r>
              <a:rPr lang="hu-HU" sz="1600" b="0" i="0" u="none" strike="noStrike" baseline="0" smtClean="0">
                <a:solidFill>
                  <a:srgbClr val="40808F"/>
                </a:solidFill>
                <a:latin typeface="NimbusMonL-ReguObli"/>
              </a:rPr>
              <a:t># Az arcsin(1.0) kétszerese, megadja a pi-t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838198" y="4627105"/>
            <a:ext cx="110163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Mint minden más programozási nyelvhez hasonlóan a szögek inkább </a:t>
            </a:r>
            <a:r>
              <a:rPr lang="hu-HU" dirty="0">
                <a:latin typeface="NimbusRomNo9L-ReguItal"/>
              </a:rPr>
              <a:t>radiánban</a:t>
            </a:r>
            <a:r>
              <a:rPr lang="hu-HU" dirty="0">
                <a:latin typeface="NimbusRomNo9L-Regu"/>
              </a:rPr>
              <a:t>, mint fokban vannak kifejezve. </a:t>
            </a:r>
            <a:r>
              <a:rPr lang="hu-HU" dirty="0" smtClean="0">
                <a:latin typeface="NimbusRomNo9L-Regu"/>
              </a:rPr>
              <a:t>Két függvény </a:t>
            </a:r>
            <a:r>
              <a:rPr lang="hu-HU" dirty="0">
                <a:latin typeface="NimbusRomNo9L-Regu"/>
              </a:rPr>
              <a:t>áll a rendelkezésünkre, a </a:t>
            </a:r>
            <a:r>
              <a:rPr lang="hu-HU" dirty="0" err="1">
                <a:latin typeface="NimbusMonL-Regu"/>
              </a:rPr>
              <a:t>radians</a:t>
            </a:r>
            <a:r>
              <a:rPr lang="hu-HU" dirty="0">
                <a:latin typeface="NimbusMonL-Regu"/>
              </a:rPr>
              <a:t> </a:t>
            </a:r>
            <a:r>
              <a:rPr lang="hu-HU" dirty="0">
                <a:latin typeface="NimbusRomNo9L-Regu"/>
              </a:rPr>
              <a:t>és a </a:t>
            </a:r>
            <a:r>
              <a:rPr lang="hu-HU" dirty="0" err="1">
                <a:latin typeface="NimbusMonL-Regu"/>
              </a:rPr>
              <a:t>degrees</a:t>
            </a:r>
            <a:r>
              <a:rPr lang="hu-HU" dirty="0">
                <a:latin typeface="NimbusRomNo9L-Regu"/>
              </a:rPr>
              <a:t>, hogy konvertáljuk a szögeket a két mérési mód között.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11949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Modulok</a:t>
            </a:r>
            <a:endParaRPr lang="hu-HU"/>
          </a:p>
        </p:txBody>
      </p:sp>
      <p:sp>
        <p:nvSpPr>
          <p:cNvPr id="6" name="Téglalap 5"/>
          <p:cNvSpPr/>
          <p:nvPr/>
        </p:nvSpPr>
        <p:spPr>
          <a:xfrm>
            <a:off x="4461349" y="843240"/>
            <a:ext cx="2659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latin typeface="NimbusRomNo9L-Medi"/>
              </a:rPr>
              <a:t>Saját modul létrehozása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838199" y="1568638"/>
            <a:ext cx="106462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Saját modul létrehozása esetén mindössze csak annyit kell tennünk, hogy elmentjük a </a:t>
            </a:r>
            <a:r>
              <a:rPr lang="hu-HU" dirty="0" err="1">
                <a:latin typeface="NimbusRomNo9L-Regu"/>
              </a:rPr>
              <a:t>szkriptet</a:t>
            </a:r>
            <a:r>
              <a:rPr lang="hu-HU" dirty="0">
                <a:latin typeface="NimbusRomNo9L-Regu"/>
              </a:rPr>
              <a:t> </a:t>
            </a:r>
            <a:r>
              <a:rPr lang="hu-HU" dirty="0">
                <a:latin typeface="NimbusMonL-Regu"/>
              </a:rPr>
              <a:t>.</a:t>
            </a:r>
            <a:r>
              <a:rPr lang="hu-HU" dirty="0" err="1">
                <a:latin typeface="NimbusMonL-Regu"/>
              </a:rPr>
              <a:t>py</a:t>
            </a:r>
            <a:r>
              <a:rPr lang="hu-HU" dirty="0">
                <a:latin typeface="NimbusMonL-Regu"/>
              </a:rPr>
              <a:t> </a:t>
            </a:r>
            <a:r>
              <a:rPr lang="hu-HU" dirty="0" smtClean="0">
                <a:latin typeface="NimbusRomNo9L-Regu"/>
              </a:rPr>
              <a:t>kiterjesztésű fájlként</a:t>
            </a:r>
            <a:r>
              <a:rPr lang="hu-HU" dirty="0">
                <a:latin typeface="NimbusRomNo9L-Regu"/>
              </a:rPr>
              <a:t>. Feltételezzük például, hogy ezt a </a:t>
            </a:r>
            <a:r>
              <a:rPr lang="hu-HU" dirty="0" err="1">
                <a:latin typeface="NimbusRomNo9L-Regu"/>
              </a:rPr>
              <a:t>szkriptet</a:t>
            </a:r>
            <a:r>
              <a:rPr lang="hu-HU" dirty="0">
                <a:latin typeface="NimbusRomNo9L-Regu"/>
              </a:rPr>
              <a:t> </a:t>
            </a:r>
            <a:r>
              <a:rPr lang="hu-HU" dirty="0">
                <a:latin typeface="NimbusMonL-Regu"/>
              </a:rPr>
              <a:t>resztorles.py </a:t>
            </a:r>
            <a:r>
              <a:rPr lang="hu-HU" dirty="0">
                <a:latin typeface="NimbusRomNo9L-Regu"/>
              </a:rPr>
              <a:t>néven mentettük: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838199" y="241608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hu-HU" b="1" dirty="0" err="1">
                <a:solidFill>
                  <a:srgbClr val="007121"/>
                </a:solidFill>
                <a:latin typeface="NimbusMonL-Bold"/>
              </a:rPr>
              <a:t>def</a:t>
            </a:r>
            <a:r>
              <a:rPr lang="hu-HU" b="1" dirty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>
                <a:solidFill>
                  <a:srgbClr val="05297D"/>
                </a:solidFill>
                <a:latin typeface="NimbusMonL-Regu"/>
              </a:rPr>
              <a:t>torol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poz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sor):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 	</a:t>
            </a:r>
            <a:r>
              <a:rPr lang="hu-HU" b="1" dirty="0" err="1" smtClean="0">
                <a:solidFill>
                  <a:srgbClr val="007121"/>
                </a:solidFill>
                <a:latin typeface="NimbusMonL-Bold"/>
              </a:rPr>
              <a:t>return</a:t>
            </a:r>
            <a:r>
              <a:rPr lang="hu-HU" b="1" dirty="0" smtClean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sor[: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poz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]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+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sor[poz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+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1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:]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838199" y="3224247"/>
            <a:ext cx="10918372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solidFill>
                  <a:srgbClr val="000000"/>
                </a:solidFill>
                <a:latin typeface="NimbusRomNo9L-Regu"/>
              </a:rPr>
              <a:t>Mostantól használhatjuk a modulunkat a </a:t>
            </a:r>
            <a:r>
              <a:rPr lang="hu-HU" dirty="0" err="1">
                <a:solidFill>
                  <a:srgbClr val="000000"/>
                </a:solidFill>
                <a:latin typeface="NimbusRomNo9L-Regu"/>
              </a:rPr>
              <a:t>szkriptekben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 vagy az interaktív Python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parancsértelmezőkkel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. Viszont ehhez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NimbusRomNo9L-Regu"/>
              </a:rPr>
              <a:t>először</a:t>
            </a:r>
            <a:r>
              <a:rPr lang="en-US" dirty="0" smtClean="0">
                <a:solidFill>
                  <a:srgbClr val="000000"/>
                </a:solidFill>
                <a:latin typeface="NimbusRomNo9L-Regu"/>
              </a:rPr>
              <a:t> </a:t>
            </a:r>
            <a:r>
              <a:rPr lang="en-US" dirty="0">
                <a:solidFill>
                  <a:srgbClr val="000000"/>
                </a:solidFill>
                <a:latin typeface="NimbusRomNo9L-Regu"/>
              </a:rPr>
              <a:t>be </a:t>
            </a:r>
            <a:r>
              <a:rPr lang="en-US" dirty="0" err="1">
                <a:solidFill>
                  <a:srgbClr val="000000"/>
                </a:solidFill>
                <a:latin typeface="NimbusRomNo9L-Regu"/>
              </a:rPr>
              <a:t>kell</a:t>
            </a:r>
            <a:r>
              <a:rPr lang="en-US" dirty="0">
                <a:solidFill>
                  <a:srgbClr val="000000"/>
                </a:solidFill>
                <a:latin typeface="NimbusRomNo9L-Regu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imbusRomNo9L-Regu"/>
              </a:rPr>
              <a:t>importálni</a:t>
            </a:r>
            <a:r>
              <a:rPr lang="en-US" dirty="0">
                <a:solidFill>
                  <a:srgbClr val="000000"/>
                </a:solidFill>
                <a:latin typeface="NimbusRomNo9L-Regu"/>
              </a:rPr>
              <a:t> a </a:t>
            </a:r>
            <a:r>
              <a:rPr lang="en-US" dirty="0" err="1">
                <a:solidFill>
                  <a:srgbClr val="000000"/>
                </a:solidFill>
                <a:latin typeface="NimbusRomNo9L-Regu"/>
              </a:rPr>
              <a:t>modult</a:t>
            </a:r>
            <a:r>
              <a:rPr lang="en-US" dirty="0">
                <a:solidFill>
                  <a:srgbClr val="000000"/>
                </a:solidFill>
                <a:latin typeface="NimbusRomNo9L-Regu"/>
              </a:rPr>
              <a:t>.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hu-HU" sz="1600" b="1" i="0" u="none" strike="noStrike" baseline="0" dirty="0" smtClean="0">
                <a:solidFill>
                  <a:srgbClr val="007121"/>
                </a:solidFill>
                <a:latin typeface="NimbusMonL-Bold"/>
              </a:rPr>
              <a:t>import </a:t>
            </a:r>
            <a:r>
              <a:rPr lang="hu-HU" sz="1600" b="1" i="0" u="none" strike="noStrike" baseline="0" dirty="0" err="1" smtClean="0">
                <a:solidFill>
                  <a:srgbClr val="0D85B6"/>
                </a:solidFill>
                <a:latin typeface="NimbusMonL-Bold"/>
              </a:rPr>
              <a:t>resztorles</a:t>
            </a:r>
            <a:endParaRPr lang="hu-HU" sz="1600" b="1" i="0" u="none" strike="noStrike" baseline="0" dirty="0" smtClean="0">
              <a:solidFill>
                <a:srgbClr val="0D85B6"/>
              </a:solidFill>
              <a:latin typeface="NimbusMonL-Bold"/>
            </a:endParaRP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 </a:t>
            </a:r>
            <a:r>
              <a:rPr lang="hu-HU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s </a:t>
            </a:r>
            <a:r>
              <a:rPr lang="hu-HU" sz="1600" b="0" i="0" u="none" strike="noStrike" baseline="0" dirty="0" smtClean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sz="1600" b="0" i="0" u="none" strike="noStrike" baseline="0" dirty="0" smtClean="0">
                <a:solidFill>
                  <a:srgbClr val="4071A1"/>
                </a:solidFill>
                <a:latin typeface="NimbusMonL-Regu"/>
              </a:rPr>
              <a:t>"Egy asztalt!"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3 </a:t>
            </a:r>
            <a:r>
              <a:rPr lang="hu-HU" sz="1600" b="0" i="0" u="none" strike="noStrike" baseline="0" dirty="0" err="1" smtClean="0">
                <a:solidFill>
                  <a:srgbClr val="000000"/>
                </a:solidFill>
                <a:latin typeface="NimbusMonL-Regu"/>
              </a:rPr>
              <a:t>resztorles</a:t>
            </a:r>
            <a:r>
              <a:rPr lang="hu-HU" sz="1600" b="0" i="0" u="none" strike="noStrike" baseline="0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sz="1600" b="0" i="0" u="none" strike="noStrike" baseline="0" dirty="0" err="1" smtClean="0">
                <a:solidFill>
                  <a:srgbClr val="000000"/>
                </a:solidFill>
                <a:latin typeface="NimbusMonL-Regu"/>
              </a:rPr>
              <a:t>torol</a:t>
            </a:r>
            <a:r>
              <a:rPr lang="hu-HU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sz="1600" b="0" i="0" u="none" strike="noStrike" baseline="0" dirty="0" smtClean="0">
                <a:solidFill>
                  <a:srgbClr val="21804F"/>
                </a:solidFill>
                <a:latin typeface="NimbusMonL-Regu"/>
              </a:rPr>
              <a:t>7</a:t>
            </a:r>
            <a:r>
              <a:rPr lang="hu-HU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, s)</a:t>
            </a:r>
          </a:p>
          <a:p>
            <a:r>
              <a:rPr lang="hu-HU" sz="1600" b="0" i="0" u="none" strike="noStrike" baseline="0" dirty="0" smtClean="0">
                <a:solidFill>
                  <a:srgbClr val="4071A1"/>
                </a:solidFill>
                <a:latin typeface="NimbusMonL-Regu"/>
              </a:rPr>
              <a:t>'Egy aszalt!'</a:t>
            </a:r>
          </a:p>
          <a:p>
            <a:r>
              <a:rPr lang="hu-HU" dirty="0">
                <a:solidFill>
                  <a:srgbClr val="000000"/>
                </a:solidFill>
                <a:latin typeface="NimbusRomNo9L-Regu"/>
              </a:rPr>
              <a:t>A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py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fájlkiterjesztést nem írjuk ki az importálásnál. A Python elvárja, hogy a modulok nevei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py</a:t>
            </a:r>
            <a:r>
              <a:rPr lang="hu-HU" dirty="0" err="1">
                <a:solidFill>
                  <a:srgbClr val="000000"/>
                </a:solidFill>
                <a:latin typeface="NimbusRomNo9L-Regu"/>
              </a:rPr>
              <a:t>-al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végződjenek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,</a:t>
            </a:r>
          </a:p>
          <a:p>
            <a:r>
              <a:rPr lang="hu-HU" dirty="0">
                <a:solidFill>
                  <a:srgbClr val="000000"/>
                </a:solidFill>
                <a:latin typeface="NimbusRomNo9L-Regu"/>
              </a:rPr>
              <a:t>így a fájlkiterjesztést nem kell hozzátenni az </a:t>
            </a:r>
            <a:r>
              <a:rPr lang="hu-HU" dirty="0">
                <a:solidFill>
                  <a:srgbClr val="000000"/>
                </a:solidFill>
                <a:latin typeface="NimbusRomNo9L-Medi"/>
              </a:rPr>
              <a:t>import utasításnál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.</a:t>
            </a:r>
          </a:p>
          <a:p>
            <a:r>
              <a:rPr lang="hu-HU" dirty="0">
                <a:solidFill>
                  <a:srgbClr val="000000"/>
                </a:solidFill>
                <a:latin typeface="NimbusRomNo9L-Regu"/>
              </a:rPr>
              <a:t>A modulok használata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lehetővé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teszi, hogy a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nagyméretű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programokat könnyen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kezelhető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részekre </a:t>
            </a:r>
            <a:r>
              <a:rPr lang="hu-HU" dirty="0" err="1">
                <a:solidFill>
                  <a:srgbClr val="000000"/>
                </a:solidFill>
                <a:latin typeface="NimbusRomNo9L-Regu"/>
              </a:rPr>
              <a:t>bontsuk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, de a</a:t>
            </a:r>
          </a:p>
          <a:p>
            <a:r>
              <a:rPr lang="hu-HU" dirty="0">
                <a:solidFill>
                  <a:srgbClr val="000000"/>
                </a:solidFill>
                <a:latin typeface="NimbusRomNo9L-Regu"/>
              </a:rPr>
              <a:t>kapcsolódó részeket együtt kezeljük.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53114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Névterek</a:t>
            </a:r>
          </a:p>
        </p:txBody>
      </p:sp>
      <p:sp>
        <p:nvSpPr>
          <p:cNvPr id="4" name="Téglalap 3"/>
          <p:cNvSpPr/>
          <p:nvPr/>
        </p:nvSpPr>
        <p:spPr>
          <a:xfrm>
            <a:off x="838200" y="1196484"/>
            <a:ext cx="11049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A </a:t>
            </a:r>
            <a:r>
              <a:rPr lang="hu-HU" dirty="0">
                <a:latin typeface="NimbusRomNo9L-Medi"/>
              </a:rPr>
              <a:t>névterek </a:t>
            </a:r>
            <a:r>
              <a:rPr lang="hu-HU" dirty="0">
                <a:latin typeface="NimbusRomNo9L-Regu"/>
              </a:rPr>
              <a:t>olyan azonosítók </a:t>
            </a:r>
            <a:r>
              <a:rPr lang="hu-HU" dirty="0" smtClean="0">
                <a:latin typeface="NimbusRomNo9L-Regu"/>
              </a:rPr>
              <a:t>gyűjteményei</a:t>
            </a:r>
            <a:r>
              <a:rPr lang="hu-HU" dirty="0">
                <a:latin typeface="NimbusRomNo9L-Regu"/>
              </a:rPr>
              <a:t>, amelyek vagy egy modulhoz vagy egy függvényhez tartoznak (</a:t>
            </a:r>
            <a:r>
              <a:rPr lang="hu-HU" dirty="0" smtClean="0">
                <a:latin typeface="NimbusRomNo9L-Regu"/>
              </a:rPr>
              <a:t>hamarosan látni </a:t>
            </a:r>
            <a:r>
              <a:rPr lang="hu-HU" dirty="0">
                <a:latin typeface="NimbusRomNo9L-Regu"/>
              </a:rPr>
              <a:t>fogjuk az osztályoknál is). Általában olyan névtereket kedvelünk, melyek egymáshoz „kapcsolódnak”, </a:t>
            </a:r>
            <a:r>
              <a:rPr lang="hu-HU" dirty="0" smtClean="0">
                <a:latin typeface="NimbusRomNo9L-Regu"/>
              </a:rPr>
              <a:t>mint például </a:t>
            </a:r>
            <a:r>
              <a:rPr lang="hu-HU" dirty="0">
                <a:latin typeface="NimbusRomNo9L-Regu"/>
              </a:rPr>
              <a:t>az összes matematikai függvény vagy az összes olyan tipikus dolog, amiket </a:t>
            </a:r>
            <a:r>
              <a:rPr lang="hu-HU" dirty="0" smtClean="0">
                <a:latin typeface="NimbusRomNo9L-Regu"/>
              </a:rPr>
              <a:t>véletlenszerű </a:t>
            </a:r>
            <a:r>
              <a:rPr lang="hu-HU" dirty="0">
                <a:latin typeface="NimbusRomNo9L-Regu"/>
              </a:rPr>
              <a:t>számokkal végzünk.</a:t>
            </a:r>
          </a:p>
          <a:p>
            <a:r>
              <a:rPr lang="hu-HU" dirty="0">
                <a:latin typeface="NimbusRomNo9L-Regu"/>
              </a:rPr>
              <a:t>Minden modul saját névtérrel rendelkezik, így ugyanazt az azonosítónevet használhatjuk több modulban anélkül, </a:t>
            </a:r>
            <a:r>
              <a:rPr lang="hu-HU" dirty="0" smtClean="0">
                <a:latin typeface="NimbusRomNo9L-Regu"/>
              </a:rPr>
              <a:t>hogy az </a:t>
            </a:r>
            <a:r>
              <a:rPr lang="hu-HU" dirty="0">
                <a:latin typeface="NimbusRomNo9L-Regu"/>
              </a:rPr>
              <a:t>azonosítók problémát okoznának.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838200" y="2887682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sz="20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A függvények saját névtérrel is rendelkeznek: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hu-HU" b="1" dirty="0" err="1">
                <a:solidFill>
                  <a:srgbClr val="007121"/>
                </a:solidFill>
                <a:latin typeface="NimbusMonL-Bold"/>
              </a:rPr>
              <a:t>def</a:t>
            </a:r>
            <a:r>
              <a:rPr lang="hu-HU" b="1" dirty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>
                <a:solidFill>
                  <a:srgbClr val="05297D"/>
                </a:solidFill>
                <a:latin typeface="NimbusMonL-Regu"/>
              </a:rPr>
              <a:t>f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():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 	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n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7</a:t>
            </a:r>
          </a:p>
          <a:p>
            <a:r>
              <a:rPr lang="pt-BR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3 </a:t>
            </a:r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	</a:t>
            </a:r>
            <a:r>
              <a:rPr lang="pt-BR" dirty="0" smtClean="0">
                <a:solidFill>
                  <a:srgbClr val="007121"/>
                </a:solidFill>
                <a:latin typeface="NimbusMonL-Regu"/>
              </a:rPr>
              <a:t>print</a:t>
            </a:r>
            <a:r>
              <a:rPr lang="pt-BR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pt-BR" dirty="0">
                <a:solidFill>
                  <a:srgbClr val="4071A1"/>
                </a:solidFill>
                <a:latin typeface="NimbusMonL-Regu"/>
              </a:rPr>
              <a:t>"n kiírása az f-ben:"</a:t>
            </a:r>
            <a:r>
              <a:rPr lang="pt-BR" dirty="0">
                <a:solidFill>
                  <a:srgbClr val="000000"/>
                </a:solidFill>
                <a:latin typeface="NimbusMonL-Regu"/>
              </a:rPr>
              <a:t>, n)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4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5 </a:t>
            </a:r>
            <a:r>
              <a:rPr lang="hu-HU" b="1" dirty="0" err="1">
                <a:solidFill>
                  <a:srgbClr val="007121"/>
                </a:solidFill>
                <a:latin typeface="NimbusMonL-Bold"/>
              </a:rPr>
              <a:t>def</a:t>
            </a:r>
            <a:r>
              <a:rPr lang="hu-HU" b="1" dirty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>
                <a:solidFill>
                  <a:srgbClr val="05297D"/>
                </a:solidFill>
                <a:latin typeface="NimbusMonL-Regu"/>
              </a:rPr>
              <a:t>g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():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6 	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n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42</a:t>
            </a:r>
          </a:p>
          <a:p>
            <a:r>
              <a:rPr lang="pt-BR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7 </a:t>
            </a:r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	</a:t>
            </a:r>
            <a:r>
              <a:rPr lang="pt-BR" dirty="0" smtClean="0">
                <a:solidFill>
                  <a:srgbClr val="007121"/>
                </a:solidFill>
                <a:latin typeface="NimbusMonL-Regu"/>
              </a:rPr>
              <a:t>print</a:t>
            </a:r>
            <a:r>
              <a:rPr lang="pt-BR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pt-BR" dirty="0">
                <a:solidFill>
                  <a:srgbClr val="4071A1"/>
                </a:solidFill>
                <a:latin typeface="NimbusMonL-Regu"/>
              </a:rPr>
              <a:t>"n kiírása a g-ben:"</a:t>
            </a:r>
            <a:r>
              <a:rPr lang="pt-BR" dirty="0">
                <a:solidFill>
                  <a:srgbClr val="000000"/>
                </a:solidFill>
                <a:latin typeface="NimbusMonL-Regu"/>
              </a:rPr>
              <a:t>, n)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8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9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n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11</a:t>
            </a:r>
          </a:p>
          <a:p>
            <a:r>
              <a:rPr lang="pt-BR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10 </a:t>
            </a:r>
            <a:r>
              <a:rPr lang="pt-BR" dirty="0">
                <a:solidFill>
                  <a:srgbClr val="007121"/>
                </a:solidFill>
                <a:latin typeface="NimbusMonL-Regu"/>
              </a:rPr>
              <a:t>print</a:t>
            </a:r>
            <a:r>
              <a:rPr lang="pt-BR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pt-BR" dirty="0">
                <a:solidFill>
                  <a:srgbClr val="4071A1"/>
                </a:solidFill>
                <a:latin typeface="NimbusMonL-Regu"/>
              </a:rPr>
              <a:t>"n kiírása az f hívása </a:t>
            </a:r>
            <a:r>
              <a:rPr lang="pt-BR" dirty="0" smtClean="0">
                <a:solidFill>
                  <a:srgbClr val="4071A1"/>
                </a:solidFill>
                <a:latin typeface="NimbusMonL-Regu"/>
              </a:rPr>
              <a:t>előtt</a:t>
            </a:r>
            <a:r>
              <a:rPr lang="pt-BR" dirty="0">
                <a:solidFill>
                  <a:srgbClr val="4071A1"/>
                </a:solidFill>
                <a:latin typeface="NimbusMonL-Regu"/>
              </a:rPr>
              <a:t>:"</a:t>
            </a:r>
            <a:r>
              <a:rPr lang="pt-BR" dirty="0">
                <a:solidFill>
                  <a:srgbClr val="000000"/>
                </a:solidFill>
                <a:latin typeface="NimbusMonL-Regu"/>
              </a:rPr>
              <a:t>, n)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11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f()</a:t>
            </a:r>
          </a:p>
          <a:p>
            <a:r>
              <a:rPr lang="pt-BR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12 </a:t>
            </a:r>
            <a:r>
              <a:rPr lang="pt-BR" dirty="0">
                <a:solidFill>
                  <a:srgbClr val="007121"/>
                </a:solidFill>
                <a:latin typeface="NimbusMonL-Regu"/>
              </a:rPr>
              <a:t>print</a:t>
            </a:r>
            <a:r>
              <a:rPr lang="pt-BR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pt-BR" dirty="0">
                <a:solidFill>
                  <a:srgbClr val="4071A1"/>
                </a:solidFill>
                <a:latin typeface="NimbusMonL-Regu"/>
              </a:rPr>
              <a:t>"n kiírása az f hívása után:"</a:t>
            </a:r>
            <a:r>
              <a:rPr lang="pt-BR" dirty="0">
                <a:solidFill>
                  <a:srgbClr val="000000"/>
                </a:solidFill>
                <a:latin typeface="NimbusMonL-Regu"/>
              </a:rPr>
              <a:t>, n)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13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g()</a:t>
            </a:r>
          </a:p>
          <a:p>
            <a:r>
              <a:rPr lang="pt-BR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14 </a:t>
            </a:r>
            <a:r>
              <a:rPr lang="pt-BR" dirty="0">
                <a:solidFill>
                  <a:srgbClr val="007121"/>
                </a:solidFill>
                <a:latin typeface="NimbusMonL-Regu"/>
              </a:rPr>
              <a:t>print</a:t>
            </a:r>
            <a:r>
              <a:rPr lang="pt-BR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pt-BR" dirty="0">
                <a:solidFill>
                  <a:srgbClr val="4071A1"/>
                </a:solidFill>
                <a:latin typeface="NimbusMonL-Regu"/>
              </a:rPr>
              <a:t>"n kiírása a g hívása után:"</a:t>
            </a:r>
            <a:r>
              <a:rPr lang="pt-BR" dirty="0">
                <a:solidFill>
                  <a:srgbClr val="000000"/>
                </a:solidFill>
                <a:latin typeface="NimbusMonL-Regu"/>
              </a:rPr>
              <a:t>, n)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5617029" y="487284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dirty="0">
                <a:latin typeface="NimbusRomNo9L-Regu"/>
              </a:rPr>
              <a:t>A három </a:t>
            </a:r>
            <a:r>
              <a:rPr lang="hu-HU" dirty="0">
                <a:latin typeface="NimbusMonL-Regu"/>
              </a:rPr>
              <a:t>n </a:t>
            </a:r>
            <a:r>
              <a:rPr lang="hu-HU" dirty="0">
                <a:latin typeface="NimbusRomNo9L-Regu"/>
              </a:rPr>
              <a:t>itt nem ütközik, mivel mindegyikük egy másik névtérben van – három </a:t>
            </a:r>
            <a:r>
              <a:rPr lang="hu-HU" dirty="0" smtClean="0">
                <a:latin typeface="NimbusRomNo9L-Regu"/>
              </a:rPr>
              <a:t>különböző </a:t>
            </a:r>
            <a:r>
              <a:rPr lang="hu-HU" dirty="0">
                <a:latin typeface="NimbusRomNo9L-Regu"/>
              </a:rPr>
              <a:t>változónak ugyanaz a</a:t>
            </a:r>
          </a:p>
          <a:p>
            <a:r>
              <a:rPr lang="hu-HU" dirty="0">
                <a:latin typeface="NimbusRomNo9L-Regu"/>
              </a:rPr>
              <a:t>neve, ugyanúgy, mintha három </a:t>
            </a:r>
            <a:r>
              <a:rPr lang="hu-HU" dirty="0" smtClean="0">
                <a:latin typeface="NimbusRomNo9L-Regu"/>
              </a:rPr>
              <a:t>különböző </a:t>
            </a:r>
            <a:r>
              <a:rPr lang="hu-HU" dirty="0">
                <a:latin typeface="NimbusRomNo9L-Regu"/>
              </a:rPr>
              <a:t>embert „Péter”-</a:t>
            </a:r>
            <a:r>
              <a:rPr lang="hu-HU" dirty="0" err="1">
                <a:latin typeface="NimbusRomNo9L-Regu"/>
              </a:rPr>
              <a:t>nek</a:t>
            </a:r>
            <a:r>
              <a:rPr lang="hu-HU" dirty="0">
                <a:latin typeface="NimbusRomNo9L-Regu"/>
              </a:rPr>
              <a:t> hívnak.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74705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Névterek - Hatókör </a:t>
            </a:r>
            <a:r>
              <a:rPr lang="hu-HU" dirty="0"/>
              <a:t>és keresési szabályok</a:t>
            </a:r>
          </a:p>
        </p:txBody>
      </p:sp>
      <p:sp>
        <p:nvSpPr>
          <p:cNvPr id="3" name="Téglalap 2"/>
          <p:cNvSpPr/>
          <p:nvPr/>
        </p:nvSpPr>
        <p:spPr>
          <a:xfrm>
            <a:off x="653142" y="1489731"/>
            <a:ext cx="1132114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Az azonosító hatóköre a programkód olyan része, amelyben az azonosító </a:t>
            </a:r>
            <a:r>
              <a:rPr lang="hu-HU" dirty="0" smtClean="0">
                <a:latin typeface="NimbusRomNo9L-Regu"/>
              </a:rPr>
              <a:t>elérhető </a:t>
            </a:r>
            <a:r>
              <a:rPr lang="hu-HU" dirty="0">
                <a:latin typeface="NimbusRomNo9L-Regu"/>
              </a:rPr>
              <a:t>vagy használható.</a:t>
            </a:r>
          </a:p>
          <a:p>
            <a:r>
              <a:rPr lang="hu-HU" dirty="0">
                <a:latin typeface="NimbusRomNo9L-Regu"/>
              </a:rPr>
              <a:t>Három fontos </a:t>
            </a:r>
            <a:r>
              <a:rPr lang="hu-HU" dirty="0">
                <a:latin typeface="NimbusRomNo9L-Medi"/>
              </a:rPr>
              <a:t>hatókört </a:t>
            </a:r>
            <a:r>
              <a:rPr lang="hu-HU" dirty="0">
                <a:latin typeface="NimbusRomNo9L-Regu"/>
              </a:rPr>
              <a:t>különböztetünk meg a Pythonban:</a:t>
            </a:r>
          </a:p>
          <a:p>
            <a:r>
              <a:rPr lang="hu-HU" dirty="0">
                <a:latin typeface="NimbusRomNo9L-Regu"/>
              </a:rPr>
              <a:t>• </a:t>
            </a:r>
            <a:r>
              <a:rPr lang="hu-HU" dirty="0" smtClean="0">
                <a:latin typeface="NimbusRomNo9L-Regu"/>
              </a:rPr>
              <a:t>	A </a:t>
            </a:r>
            <a:r>
              <a:rPr lang="hu-HU" dirty="0">
                <a:latin typeface="NimbusRomNo9L-Medi"/>
              </a:rPr>
              <a:t>lokális hatókör </a:t>
            </a:r>
            <a:r>
              <a:rPr lang="hu-HU" dirty="0">
                <a:latin typeface="NimbusRomNo9L-Regu"/>
              </a:rPr>
              <a:t>egy függvényben deklarált azonosítókra hivatkozik. Ezek az azonosítók a </a:t>
            </a:r>
            <a:r>
              <a:rPr lang="hu-HU" dirty="0" smtClean="0">
                <a:latin typeface="NimbusRomNo9L-Regu"/>
              </a:rPr>
              <a:t>	függvényhez tartozó </a:t>
            </a:r>
            <a:r>
              <a:rPr lang="hu-HU" dirty="0">
                <a:latin typeface="NimbusRomNo9L-Regu"/>
              </a:rPr>
              <a:t>névtérben vannak tárolva, és minden függvénynek van saját névtere.</a:t>
            </a:r>
          </a:p>
          <a:p>
            <a:r>
              <a:rPr lang="hu-HU" dirty="0">
                <a:latin typeface="NimbusRomNo9L-Regu"/>
              </a:rPr>
              <a:t>• </a:t>
            </a:r>
            <a:r>
              <a:rPr lang="hu-HU" dirty="0" smtClean="0">
                <a:latin typeface="NimbusRomNo9L-Regu"/>
              </a:rPr>
              <a:t>	A </a:t>
            </a:r>
            <a:r>
              <a:rPr lang="hu-HU" dirty="0">
                <a:latin typeface="NimbusRomNo9L-Medi"/>
              </a:rPr>
              <a:t>globális hatókör </a:t>
            </a:r>
            <a:r>
              <a:rPr lang="hu-HU" dirty="0">
                <a:latin typeface="NimbusRomNo9L-Regu"/>
              </a:rPr>
              <a:t>az aktuális modulon vagy fájlon belül deklarált összes azonosítóra vonatkozik.</a:t>
            </a:r>
          </a:p>
          <a:p>
            <a:r>
              <a:rPr lang="hu-HU" dirty="0">
                <a:latin typeface="NimbusRomNo9L-Regu"/>
              </a:rPr>
              <a:t>• </a:t>
            </a:r>
            <a:r>
              <a:rPr lang="hu-HU" dirty="0" smtClean="0">
                <a:latin typeface="NimbusRomNo9L-Regu"/>
              </a:rPr>
              <a:t>	A </a:t>
            </a:r>
            <a:r>
              <a:rPr lang="hu-HU" dirty="0">
                <a:latin typeface="NimbusRomNo9L-Medi"/>
              </a:rPr>
              <a:t>beépített hatókör </a:t>
            </a:r>
            <a:r>
              <a:rPr lang="hu-HU" dirty="0">
                <a:latin typeface="NimbusRomNo9L-Regu"/>
              </a:rPr>
              <a:t>a Pythonban deklarált összes azonosítóra vonatkozik – olyan, mint a </a:t>
            </a:r>
            <a:r>
              <a:rPr lang="hu-HU" dirty="0" err="1">
                <a:latin typeface="NimbusMonL-Regu"/>
              </a:rPr>
              <a:t>range</a:t>
            </a:r>
            <a:r>
              <a:rPr lang="hu-HU" dirty="0">
                <a:latin typeface="NimbusMonL-Regu"/>
              </a:rPr>
              <a:t> </a:t>
            </a:r>
            <a:r>
              <a:rPr lang="hu-HU" dirty="0">
                <a:latin typeface="NimbusRomNo9L-Regu"/>
              </a:rPr>
              <a:t>és a </a:t>
            </a:r>
            <a:r>
              <a:rPr lang="hu-HU" dirty="0" smtClean="0">
                <a:latin typeface="NimbusRomNo9L-Regu"/>
              </a:rPr>
              <a:t>	</a:t>
            </a:r>
            <a:r>
              <a:rPr lang="hu-HU" dirty="0" smtClean="0">
                <a:latin typeface="NimbusMonL-Regu"/>
              </a:rPr>
              <a:t>min</a:t>
            </a:r>
            <a:r>
              <a:rPr lang="hu-HU" dirty="0" smtClean="0">
                <a:latin typeface="NimbusRomNo9L-Regu"/>
              </a:rPr>
              <a:t>, melyeket </a:t>
            </a:r>
            <a:r>
              <a:rPr lang="hu-HU" dirty="0">
                <a:latin typeface="NimbusRomNo9L-Regu"/>
              </a:rPr>
              <a:t>bármikor használhatunk, anélkül, hogy importálnánk és (szinte) mindig </a:t>
            </a:r>
            <a:r>
              <a:rPr lang="hu-HU" dirty="0" smtClean="0">
                <a:latin typeface="NimbusRomNo9L-Regu"/>
              </a:rPr>
              <a:t>elérhetők</a:t>
            </a:r>
            <a:r>
              <a:rPr lang="hu-HU" dirty="0">
                <a:latin typeface="NimbusRomNo9L-Regu"/>
              </a:rPr>
              <a:t>.</a:t>
            </a:r>
          </a:p>
          <a:p>
            <a:endParaRPr lang="hu-HU" dirty="0" smtClean="0">
              <a:latin typeface="NimbusRomNo9L-Regu"/>
            </a:endParaRPr>
          </a:p>
          <a:p>
            <a:r>
              <a:rPr lang="hu-HU" dirty="0" smtClean="0">
                <a:latin typeface="NimbusRomNo9L-Regu"/>
              </a:rPr>
              <a:t>A </a:t>
            </a:r>
            <a:r>
              <a:rPr lang="hu-HU" dirty="0">
                <a:latin typeface="NimbusRomNo9L-Regu"/>
              </a:rPr>
              <a:t>Python (mint a legtöbb egyéb számítógépes nyelv) a </a:t>
            </a:r>
            <a:r>
              <a:rPr lang="hu-HU" dirty="0" err="1">
                <a:latin typeface="NimbusRomNo9L-Regu"/>
              </a:rPr>
              <a:t>precedencia</a:t>
            </a:r>
            <a:r>
              <a:rPr lang="hu-HU" dirty="0">
                <a:latin typeface="NimbusRomNo9L-Regu"/>
              </a:rPr>
              <a:t> szabályait használja: ugyanaz a név több, mint </a:t>
            </a:r>
            <a:r>
              <a:rPr lang="hu-HU" dirty="0" smtClean="0">
                <a:latin typeface="NimbusRomNo9L-Regu"/>
              </a:rPr>
              <a:t>egy hatókörön </a:t>
            </a:r>
            <a:r>
              <a:rPr lang="hu-HU" dirty="0">
                <a:latin typeface="NimbusRomNo9L-Regu"/>
              </a:rPr>
              <a:t>belül is </a:t>
            </a:r>
            <a:r>
              <a:rPr lang="hu-HU" dirty="0" smtClean="0">
                <a:latin typeface="NimbusRomNo9L-Regu"/>
              </a:rPr>
              <a:t>előfordulhat</a:t>
            </a:r>
            <a:r>
              <a:rPr lang="hu-HU" dirty="0">
                <a:latin typeface="NimbusRomNo9L-Regu"/>
              </a:rPr>
              <a:t>, de a </a:t>
            </a:r>
            <a:r>
              <a:rPr lang="hu-HU" dirty="0" smtClean="0">
                <a:latin typeface="NimbusRomNo9L-Regu"/>
              </a:rPr>
              <a:t>legbelső </a:t>
            </a:r>
            <a:r>
              <a:rPr lang="hu-HU" dirty="0">
                <a:latin typeface="NimbusRomNo9L-Regu"/>
              </a:rPr>
              <a:t>vagy a lokális hatókör mindig </a:t>
            </a:r>
            <a:r>
              <a:rPr lang="hu-HU" dirty="0" smtClean="0">
                <a:latin typeface="NimbusRomNo9L-Regu"/>
              </a:rPr>
              <a:t>elsőbbséget </a:t>
            </a:r>
            <a:r>
              <a:rPr lang="hu-HU" dirty="0">
                <a:latin typeface="NimbusRomNo9L-Regu"/>
              </a:rPr>
              <a:t>élvez a globális hatókör </a:t>
            </a:r>
            <a:r>
              <a:rPr lang="hu-HU" dirty="0" smtClean="0">
                <a:latin typeface="NimbusRomNo9L-Regu"/>
              </a:rPr>
              <a:t>felett, és </a:t>
            </a:r>
            <a:r>
              <a:rPr lang="hu-HU" dirty="0">
                <a:latin typeface="NimbusRomNo9L-Regu"/>
              </a:rPr>
              <a:t>a globális hatókört mindig </a:t>
            </a:r>
            <a:r>
              <a:rPr lang="hu-HU" dirty="0" smtClean="0">
                <a:latin typeface="NimbusRomNo9L-Regu"/>
              </a:rPr>
              <a:t>előnyben </a:t>
            </a:r>
            <a:r>
              <a:rPr lang="hu-HU" dirty="0">
                <a:latin typeface="NimbusRomNo9L-Regu"/>
              </a:rPr>
              <a:t>részesítjük a beépített hatókörrel szemben. Kezdjük egy </a:t>
            </a:r>
            <a:r>
              <a:rPr lang="hu-HU" dirty="0" smtClean="0">
                <a:latin typeface="NimbusRomNo9L-Regu"/>
              </a:rPr>
              <a:t>egyszerű </a:t>
            </a:r>
            <a:r>
              <a:rPr lang="hu-HU" dirty="0">
                <a:latin typeface="NimbusRomNo9L-Regu"/>
              </a:rPr>
              <a:t>példával: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1175657" y="5180894"/>
            <a:ext cx="6096000" cy="104644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sz="800" b="0" i="0" u="none" strike="noStrike" baseline="0" smtClean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hu-HU" b="1" smtClean="0">
                <a:solidFill>
                  <a:srgbClr val="007121"/>
                </a:solidFill>
                <a:latin typeface="NimbusMonL-Bold"/>
              </a:rPr>
              <a:t>def </a:t>
            </a:r>
            <a:r>
              <a:rPr lang="hu-HU" smtClean="0">
                <a:solidFill>
                  <a:srgbClr val="05297D"/>
                </a:solidFill>
                <a:latin typeface="NimbusMonL-Regu"/>
              </a:rPr>
              <a:t>range</a:t>
            </a:r>
            <a:r>
              <a:rPr lang="hu-HU" smtClean="0">
                <a:solidFill>
                  <a:srgbClr val="000000"/>
                </a:solidFill>
                <a:latin typeface="NimbusMonL-Regu"/>
              </a:rPr>
              <a:t>(n):</a:t>
            </a:r>
          </a:p>
          <a:p>
            <a:r>
              <a:rPr lang="hu-HU" sz="800" b="0" i="0" u="none" strike="noStrike" baseline="0" smtClean="0">
                <a:solidFill>
                  <a:srgbClr val="000000"/>
                </a:solidFill>
                <a:latin typeface="NimbusRomNo9L-Regu"/>
              </a:rPr>
              <a:t>2 	</a:t>
            </a:r>
            <a:r>
              <a:rPr lang="hu-HU" b="1" smtClean="0">
                <a:solidFill>
                  <a:srgbClr val="007121"/>
                </a:solidFill>
                <a:latin typeface="NimbusMonL-Bold"/>
              </a:rPr>
              <a:t>return </a:t>
            </a:r>
            <a:r>
              <a:rPr lang="hu-HU" smtClean="0">
                <a:solidFill>
                  <a:srgbClr val="21804F"/>
                </a:solidFill>
                <a:latin typeface="NimbusMonL-Regu"/>
              </a:rPr>
              <a:t>123</a:t>
            </a:r>
            <a:r>
              <a:rPr lang="hu-HU" smtClean="0">
                <a:solidFill>
                  <a:srgbClr val="666666"/>
                </a:solidFill>
                <a:latin typeface="NimbusMonL-Regu"/>
              </a:rPr>
              <a:t>*</a:t>
            </a:r>
            <a:r>
              <a:rPr lang="hu-HU" smtClean="0">
                <a:solidFill>
                  <a:srgbClr val="000000"/>
                </a:solidFill>
                <a:latin typeface="NimbusMonL-Regu"/>
              </a:rPr>
              <a:t>n</a:t>
            </a:r>
          </a:p>
          <a:p>
            <a:r>
              <a:rPr lang="hu-HU" sz="800" b="0" i="0" u="none" strike="noStrike" baseline="0" smtClean="0">
                <a:solidFill>
                  <a:srgbClr val="000000"/>
                </a:solidFill>
                <a:latin typeface="NimbusRomNo9L-Regu"/>
              </a:rPr>
              <a:t>3</a:t>
            </a:r>
          </a:p>
          <a:p>
            <a:r>
              <a:rPr lang="hu-HU" sz="800" b="0" i="0" u="none" strike="noStrike" baseline="0" smtClean="0">
                <a:solidFill>
                  <a:srgbClr val="000000"/>
                </a:solidFill>
                <a:latin typeface="NimbusRomNo9L-Regu"/>
              </a:rPr>
              <a:t>4 </a:t>
            </a:r>
            <a:r>
              <a:rPr lang="hu-HU" smtClean="0">
                <a:solidFill>
                  <a:srgbClr val="007121"/>
                </a:solidFill>
                <a:latin typeface="NimbusMonL-Regu"/>
              </a:rPr>
              <a:t>print</a:t>
            </a:r>
            <a:r>
              <a:rPr lang="hu-HU" smtClean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smtClean="0">
                <a:solidFill>
                  <a:srgbClr val="007121"/>
                </a:solidFill>
                <a:latin typeface="NimbusMonL-Regu"/>
              </a:rPr>
              <a:t>range</a:t>
            </a:r>
            <a:r>
              <a:rPr lang="hu-HU" smtClean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smtClean="0">
                <a:solidFill>
                  <a:srgbClr val="21804F"/>
                </a:solidFill>
                <a:latin typeface="NimbusMonL-Regu"/>
              </a:rPr>
              <a:t>10</a:t>
            </a:r>
            <a:r>
              <a:rPr lang="hu-HU" smtClean="0">
                <a:solidFill>
                  <a:srgbClr val="000000"/>
                </a:solidFill>
                <a:latin typeface="NimbusMonL-Regu"/>
              </a:rPr>
              <a:t>))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3744685" y="5180894"/>
            <a:ext cx="8229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Definiáltuk a saját </a:t>
            </a:r>
            <a:r>
              <a:rPr lang="hu-HU" dirty="0" err="1">
                <a:latin typeface="NimbusMonL-Regu"/>
              </a:rPr>
              <a:t>range</a:t>
            </a:r>
            <a:r>
              <a:rPr lang="hu-HU" dirty="0">
                <a:latin typeface="NimbusMonL-Regu"/>
              </a:rPr>
              <a:t> </a:t>
            </a:r>
            <a:r>
              <a:rPr lang="hu-HU" dirty="0">
                <a:latin typeface="NimbusRomNo9L-Regu"/>
              </a:rPr>
              <a:t>függvényünket, tehát most </a:t>
            </a:r>
            <a:r>
              <a:rPr lang="hu-HU" dirty="0" smtClean="0">
                <a:latin typeface="NimbusRomNo9L-Regu"/>
              </a:rPr>
              <a:t>kétértelműség </a:t>
            </a:r>
            <a:r>
              <a:rPr lang="hu-HU" dirty="0">
                <a:latin typeface="NimbusRomNo9L-Regu"/>
              </a:rPr>
              <a:t>lehetséges. Amikor a </a:t>
            </a:r>
            <a:r>
              <a:rPr lang="hu-HU" dirty="0" err="1" smtClean="0">
                <a:latin typeface="NimbusMonL-Regu"/>
              </a:rPr>
              <a:t>range</a:t>
            </a:r>
            <a:r>
              <a:rPr lang="hu-HU" dirty="0" smtClean="0">
                <a:latin typeface="NimbusRomNo9L-Regu"/>
              </a:rPr>
              <a:t>-t használjuk</a:t>
            </a:r>
            <a:r>
              <a:rPr lang="hu-HU" dirty="0">
                <a:latin typeface="NimbusRomNo9L-Regu"/>
              </a:rPr>
              <a:t>, a sajátunkat vagy a beépítettet értjük ezalatt? A hatókör keresési szabályok határozzák meg a választ, </a:t>
            </a:r>
            <a:r>
              <a:rPr lang="hu-HU" dirty="0" smtClean="0">
                <a:latin typeface="NimbusRomNo9L-Regu"/>
              </a:rPr>
              <a:t>mely alapján</a:t>
            </a:r>
            <a:r>
              <a:rPr lang="hu-HU" dirty="0">
                <a:latin typeface="NimbusRomNo9L-Regu"/>
              </a:rPr>
              <a:t>: a saját </a:t>
            </a:r>
            <a:r>
              <a:rPr lang="hu-HU" dirty="0" err="1">
                <a:latin typeface="NimbusMonL-Regu"/>
              </a:rPr>
              <a:t>range</a:t>
            </a:r>
            <a:r>
              <a:rPr lang="hu-HU" dirty="0">
                <a:latin typeface="NimbusMonL-Regu"/>
              </a:rPr>
              <a:t> </a:t>
            </a:r>
            <a:r>
              <a:rPr lang="hu-HU" dirty="0">
                <a:latin typeface="NimbusRomNo9L-Regu"/>
              </a:rPr>
              <a:t>függvény van meghívva, nem a beépített, mivel a saját </a:t>
            </a:r>
            <a:r>
              <a:rPr lang="hu-HU" dirty="0" err="1">
                <a:latin typeface="NimbusMonL-Regu"/>
              </a:rPr>
              <a:t>range</a:t>
            </a:r>
            <a:r>
              <a:rPr lang="hu-HU" dirty="0">
                <a:latin typeface="NimbusMonL-Regu"/>
              </a:rPr>
              <a:t> </a:t>
            </a:r>
            <a:r>
              <a:rPr lang="hu-HU" dirty="0">
                <a:latin typeface="NimbusRomNo9L-Regu"/>
              </a:rPr>
              <a:t>függvény a globális </a:t>
            </a:r>
            <a:r>
              <a:rPr lang="hu-HU" dirty="0" smtClean="0">
                <a:latin typeface="NimbusRomNo9L-Regu"/>
              </a:rPr>
              <a:t>névtérben van</a:t>
            </a:r>
            <a:r>
              <a:rPr lang="hu-HU" dirty="0">
                <a:latin typeface="NimbusRomNo9L-Regu"/>
              </a:rPr>
              <a:t>, mely </a:t>
            </a:r>
            <a:r>
              <a:rPr lang="hu-HU" dirty="0" err="1">
                <a:latin typeface="NimbusRomNo9L-Regu"/>
              </a:rPr>
              <a:t>precedenciája</a:t>
            </a:r>
            <a:r>
              <a:rPr lang="hu-HU" dirty="0">
                <a:latin typeface="NimbusRomNo9L-Regu"/>
              </a:rPr>
              <a:t> magasabb, mint a beépítetteké.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95709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Attribútumok </a:t>
            </a:r>
            <a:r>
              <a:rPr lang="hu-HU" dirty="0"/>
              <a:t>és a pont operátor</a:t>
            </a:r>
          </a:p>
        </p:txBody>
      </p:sp>
      <p:sp>
        <p:nvSpPr>
          <p:cNvPr id="4" name="Téglalap 3"/>
          <p:cNvSpPr/>
          <p:nvPr/>
        </p:nvSpPr>
        <p:spPr>
          <a:xfrm>
            <a:off x="696686" y="1365800"/>
            <a:ext cx="11277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A modulban definiált változókat a modul </a:t>
            </a:r>
            <a:r>
              <a:rPr lang="hu-HU" dirty="0">
                <a:latin typeface="NimbusRomNo9L-Medi"/>
              </a:rPr>
              <a:t>attribútumainak </a:t>
            </a:r>
            <a:r>
              <a:rPr lang="hu-HU" dirty="0">
                <a:latin typeface="NimbusRomNo9L-Regu"/>
              </a:rPr>
              <a:t>nevezzük. Ahogyan már láttuk az objektumoknak is</a:t>
            </a:r>
          </a:p>
          <a:p>
            <a:r>
              <a:rPr lang="hu-HU" dirty="0">
                <a:latin typeface="NimbusRomNo9L-Regu"/>
              </a:rPr>
              <a:t>vannak attribútumai: például a legtöbb objektum rendelkezik a </a:t>
            </a:r>
            <a:r>
              <a:rPr lang="hu-HU" dirty="0">
                <a:latin typeface="NimbusMonL-Regu"/>
              </a:rPr>
              <a:t>__</a:t>
            </a:r>
            <a:r>
              <a:rPr lang="hu-HU" dirty="0" err="1">
                <a:latin typeface="NimbusMonL-Regu"/>
              </a:rPr>
              <a:t>doc</a:t>
            </a:r>
            <a:r>
              <a:rPr lang="hu-HU" dirty="0">
                <a:latin typeface="NimbusMonL-Regu"/>
              </a:rPr>
              <a:t>__ </a:t>
            </a:r>
            <a:r>
              <a:rPr lang="hu-HU" dirty="0">
                <a:latin typeface="NimbusRomNo9L-Regu"/>
              </a:rPr>
              <a:t>attribútummal, és néhány függvénynek </a:t>
            </a:r>
            <a:r>
              <a:rPr lang="hu-HU" dirty="0" smtClean="0">
                <a:latin typeface="NimbusRomNo9L-Regu"/>
              </a:rPr>
              <a:t>van </a:t>
            </a:r>
            <a:r>
              <a:rPr lang="hu-HU" dirty="0" smtClean="0">
                <a:latin typeface="NimbusMonL-Regu"/>
              </a:rPr>
              <a:t>__</a:t>
            </a:r>
            <a:r>
              <a:rPr lang="hu-HU" dirty="0" err="1">
                <a:latin typeface="NimbusMonL-Regu"/>
              </a:rPr>
              <a:t>annotation</a:t>
            </a:r>
            <a:r>
              <a:rPr lang="hu-HU" dirty="0">
                <a:latin typeface="NimbusMonL-Regu"/>
              </a:rPr>
              <a:t>__ </a:t>
            </a:r>
            <a:r>
              <a:rPr lang="hu-HU" dirty="0">
                <a:latin typeface="NimbusRomNo9L-Regu"/>
              </a:rPr>
              <a:t>attribútuma. Az attribútumok a </a:t>
            </a:r>
            <a:r>
              <a:rPr lang="hu-HU" dirty="0">
                <a:latin typeface="NimbusRomNo9L-Medi"/>
              </a:rPr>
              <a:t>pont operátorral </a:t>
            </a:r>
            <a:r>
              <a:rPr lang="hu-HU" dirty="0">
                <a:latin typeface="NimbusRomNo9L-Regu"/>
              </a:rPr>
              <a:t>(.) </a:t>
            </a:r>
            <a:r>
              <a:rPr lang="hu-HU" dirty="0" smtClean="0">
                <a:latin typeface="NimbusRomNo9L-Regu"/>
              </a:rPr>
              <a:t>érhetők </a:t>
            </a:r>
            <a:r>
              <a:rPr lang="hu-HU" dirty="0">
                <a:latin typeface="NimbusRomNo9L-Regu"/>
              </a:rPr>
              <a:t>el. A </a:t>
            </a:r>
            <a:r>
              <a:rPr lang="hu-HU" dirty="0">
                <a:latin typeface="NimbusMonL-Regu"/>
              </a:rPr>
              <a:t>modul1 </a:t>
            </a:r>
            <a:r>
              <a:rPr lang="hu-HU" dirty="0">
                <a:latin typeface="NimbusRomNo9L-Regu"/>
              </a:rPr>
              <a:t>és </a:t>
            </a:r>
            <a:r>
              <a:rPr lang="hu-HU" dirty="0">
                <a:latin typeface="NimbusMonL-Regu"/>
              </a:rPr>
              <a:t>modul2 </a:t>
            </a:r>
            <a:r>
              <a:rPr lang="hu-HU" dirty="0" smtClean="0">
                <a:latin typeface="NimbusRomNo9L-Regu"/>
              </a:rPr>
              <a:t>nevű modulok </a:t>
            </a:r>
            <a:r>
              <a:rPr lang="hu-HU" dirty="0" err="1">
                <a:latin typeface="NimbusMonL-Regu"/>
              </a:rPr>
              <a:t>kerdes</a:t>
            </a:r>
            <a:r>
              <a:rPr lang="hu-HU" dirty="0">
                <a:latin typeface="NimbusMonL-Regu"/>
              </a:rPr>
              <a:t> </a:t>
            </a:r>
            <a:r>
              <a:rPr lang="hu-HU" dirty="0">
                <a:latin typeface="NimbusRomNo9L-Regu"/>
              </a:rPr>
              <a:t>attribútuma </a:t>
            </a:r>
            <a:r>
              <a:rPr lang="hu-HU" dirty="0" smtClean="0">
                <a:latin typeface="NimbusRomNo9L-Regu"/>
              </a:rPr>
              <a:t>elérhető, </a:t>
            </a:r>
            <a:r>
              <a:rPr lang="hu-HU" dirty="0">
                <a:latin typeface="NimbusRomNo9L-Regu"/>
              </a:rPr>
              <a:t>használva a </a:t>
            </a:r>
            <a:r>
              <a:rPr lang="hu-HU" dirty="0">
                <a:latin typeface="NimbusMonL-Regu"/>
              </a:rPr>
              <a:t>modul1.kerdes </a:t>
            </a:r>
            <a:r>
              <a:rPr lang="hu-HU" dirty="0">
                <a:latin typeface="NimbusRomNo9L-Regu"/>
              </a:rPr>
              <a:t>és </a:t>
            </a:r>
            <a:r>
              <a:rPr lang="hu-HU" dirty="0">
                <a:latin typeface="NimbusMonL-Regu"/>
              </a:rPr>
              <a:t>modul2.kerdes</a:t>
            </a:r>
            <a:r>
              <a:rPr lang="hu-HU" dirty="0">
                <a:latin typeface="NimbusRomNo9L-Regu"/>
              </a:rPr>
              <a:t>-t.</a:t>
            </a:r>
          </a:p>
          <a:p>
            <a:r>
              <a:rPr lang="hu-HU" dirty="0">
                <a:latin typeface="NimbusRomNo9L-Regu"/>
              </a:rPr>
              <a:t>A modulok függvényeket és attribútumokat tartalmaznak, a pont operátort használva tudjuk elérni </a:t>
            </a:r>
            <a:r>
              <a:rPr lang="hu-HU" dirty="0" smtClean="0">
                <a:latin typeface="NimbusRomNo9L-Regu"/>
              </a:rPr>
              <a:t>őket</a:t>
            </a:r>
            <a:r>
              <a:rPr lang="hu-HU" dirty="0">
                <a:latin typeface="NimbusRomNo9L-Regu"/>
              </a:rPr>
              <a:t>. A</a:t>
            </a:r>
          </a:p>
          <a:p>
            <a:r>
              <a:rPr lang="es-ES" dirty="0">
                <a:latin typeface="NimbusMonL-Regu"/>
              </a:rPr>
              <a:t>resztorles.torol </a:t>
            </a:r>
            <a:r>
              <a:rPr lang="es-ES" dirty="0">
                <a:latin typeface="NimbusRomNo9L-Regu"/>
              </a:rPr>
              <a:t>hivatkozik a </a:t>
            </a:r>
            <a:r>
              <a:rPr lang="es-ES" dirty="0">
                <a:latin typeface="NimbusMonL-Regu"/>
              </a:rPr>
              <a:t>torol </a:t>
            </a:r>
            <a:r>
              <a:rPr lang="es-ES" dirty="0">
                <a:latin typeface="NimbusRomNo9L-Regu"/>
              </a:rPr>
              <a:t>függvényre a </a:t>
            </a:r>
            <a:r>
              <a:rPr lang="es-ES" dirty="0">
                <a:latin typeface="NimbusMonL-Regu"/>
              </a:rPr>
              <a:t>resztorles </a:t>
            </a:r>
            <a:r>
              <a:rPr lang="es-ES" dirty="0">
                <a:latin typeface="NimbusRomNo9L-Regu"/>
              </a:rPr>
              <a:t>modulban.</a:t>
            </a:r>
          </a:p>
          <a:p>
            <a:r>
              <a:rPr lang="hu-HU" dirty="0">
                <a:latin typeface="NimbusRomNo9L-Regu"/>
              </a:rPr>
              <a:t>Amikor pontozott nevet használunk, gyakran hivatkozunk rá, úgy mint </a:t>
            </a:r>
            <a:r>
              <a:rPr lang="hu-HU" dirty="0">
                <a:latin typeface="NimbusRomNo9L-Medi"/>
              </a:rPr>
              <a:t>teljesen </a:t>
            </a:r>
            <a:r>
              <a:rPr lang="hu-HU" dirty="0" smtClean="0">
                <a:latin typeface="NimbusRomNo9L-Medi"/>
              </a:rPr>
              <a:t>minősített </a:t>
            </a:r>
            <a:r>
              <a:rPr lang="hu-HU" dirty="0">
                <a:latin typeface="NimbusRomNo9L-Medi"/>
              </a:rPr>
              <a:t>névre</a:t>
            </a:r>
            <a:r>
              <a:rPr lang="hu-HU" dirty="0">
                <a:latin typeface="NimbusRomNo9L-Regu"/>
              </a:rPr>
              <a:t>, mert </a:t>
            </a:r>
            <a:r>
              <a:rPr lang="hu-HU" dirty="0" smtClean="0">
                <a:latin typeface="NimbusRomNo9L-Regu"/>
              </a:rPr>
              <a:t>pontosan megmondjuk</a:t>
            </a:r>
            <a:r>
              <a:rPr lang="hu-HU" dirty="0">
                <a:latin typeface="NimbusRomNo9L-Regu"/>
              </a:rPr>
              <a:t>, hogy melyik </a:t>
            </a:r>
            <a:r>
              <a:rPr lang="hu-HU" dirty="0" err="1">
                <a:latin typeface="NimbusMonL-Regu"/>
              </a:rPr>
              <a:t>kerdes</a:t>
            </a:r>
            <a:r>
              <a:rPr lang="hu-HU" dirty="0">
                <a:latin typeface="NimbusMonL-Regu"/>
              </a:rPr>
              <a:t> </a:t>
            </a:r>
            <a:r>
              <a:rPr lang="hu-HU" dirty="0">
                <a:latin typeface="NimbusRomNo9L-Regu"/>
              </a:rPr>
              <a:t>attribútumot értjük alatta.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326572" y="3674124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 Modul1.py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3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kerdes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"Mi a jelentése az Életnek, a Világegyetemnek </a:t>
            </a:r>
            <a:r>
              <a:rPr lang="hu-HU" dirty="0" smtClean="0">
                <a:solidFill>
                  <a:srgbClr val="4071A1"/>
                </a:solidFill>
                <a:latin typeface="NimbusMonL-Regu"/>
              </a:rPr>
              <a:t>	és 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a Mindenségnek?"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4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valasz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 smtClean="0">
                <a:solidFill>
                  <a:srgbClr val="21804F"/>
                </a:solidFill>
                <a:latin typeface="NimbusMonL-Regu"/>
              </a:rPr>
              <a:t>42</a:t>
            </a:r>
          </a:p>
          <a:p>
            <a:endParaRPr lang="hu-HU" dirty="0">
              <a:solidFill>
                <a:srgbClr val="21804F"/>
              </a:solidFill>
              <a:latin typeface="NimbusMonL-Regu"/>
            </a:endParaRP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 Modul2.py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3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kerdes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"Mi a küldetésed?"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4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valasz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"Keresni a Szent Grált</a:t>
            </a:r>
            <a:r>
              <a:rPr lang="hu-HU" dirty="0" smtClean="0">
                <a:solidFill>
                  <a:srgbClr val="4071A1"/>
                </a:solidFill>
                <a:latin typeface="NimbusMonL-Regu"/>
              </a:rPr>
              <a:t>!"</a:t>
            </a:r>
            <a:endParaRPr lang="hu-HU" dirty="0">
              <a:solidFill>
                <a:srgbClr val="4071A1"/>
              </a:solidFill>
              <a:latin typeface="NimbusMonL-Regu"/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562600" y="4441954"/>
            <a:ext cx="6096000" cy="241604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dirty="0">
                <a:solidFill>
                  <a:srgbClr val="000000"/>
                </a:solidFill>
                <a:latin typeface="NimbusRomNo9L-Regu"/>
              </a:rPr>
              <a:t>Most importálhatjuk mindkét modult, és hozzáférhetünk a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kerdes</a:t>
            </a:r>
            <a:r>
              <a:rPr lang="hu-HU" dirty="0" err="1">
                <a:solidFill>
                  <a:srgbClr val="000000"/>
                </a:solidFill>
                <a:latin typeface="NimbusRomNo9L-Regu"/>
              </a:rPr>
              <a:t>-ekhez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 és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valasz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-okhoz:</a:t>
            </a:r>
          </a:p>
          <a:p>
            <a:r>
              <a:rPr lang="hu-HU" sz="7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hu-HU" b="1" dirty="0" smtClean="0">
                <a:solidFill>
                  <a:srgbClr val="007121"/>
                </a:solidFill>
                <a:latin typeface="NimbusMonL-Bold"/>
              </a:rPr>
              <a:t>import </a:t>
            </a:r>
            <a:r>
              <a:rPr lang="hu-HU" b="1" dirty="0" smtClean="0">
                <a:solidFill>
                  <a:srgbClr val="0D85B6"/>
                </a:solidFill>
                <a:latin typeface="NimbusMonL-Bold"/>
              </a:rPr>
              <a:t>Modul1</a:t>
            </a:r>
          </a:p>
          <a:p>
            <a:r>
              <a:rPr lang="hu-HU" sz="7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 </a:t>
            </a:r>
            <a:r>
              <a:rPr lang="hu-HU" b="1" dirty="0" smtClean="0">
                <a:solidFill>
                  <a:srgbClr val="007121"/>
                </a:solidFill>
                <a:latin typeface="NimbusMonL-Bold"/>
              </a:rPr>
              <a:t>import </a:t>
            </a:r>
            <a:r>
              <a:rPr lang="hu-HU" b="1" dirty="0" smtClean="0">
                <a:solidFill>
                  <a:srgbClr val="0D85B6"/>
                </a:solidFill>
                <a:latin typeface="NimbusMonL-Bold"/>
              </a:rPr>
              <a:t>Modul2</a:t>
            </a:r>
          </a:p>
          <a:p>
            <a:r>
              <a:rPr lang="hu-HU" sz="7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3</a:t>
            </a:r>
          </a:p>
          <a:p>
            <a:r>
              <a:rPr lang="hu-HU" sz="7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4 </a:t>
            </a:r>
            <a:r>
              <a:rPr lang="hu-HU" dirty="0" smtClean="0">
                <a:solidFill>
                  <a:srgbClr val="007121"/>
                </a:solidFill>
                <a:latin typeface="NimbusMonL-Regu"/>
              </a:rPr>
              <a:t>print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(Modul1</a:t>
            </a:r>
            <a:r>
              <a:rPr lang="hu-HU" dirty="0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kerdes)</a:t>
            </a:r>
          </a:p>
          <a:p>
            <a:r>
              <a:rPr lang="hu-HU" sz="7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5 </a:t>
            </a:r>
            <a:r>
              <a:rPr lang="hu-HU" dirty="0" smtClean="0">
                <a:solidFill>
                  <a:srgbClr val="007121"/>
                </a:solidFill>
                <a:latin typeface="NimbusMonL-Regu"/>
              </a:rPr>
              <a:t>print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(Modul2</a:t>
            </a:r>
            <a:r>
              <a:rPr lang="hu-HU" dirty="0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kerdes)</a:t>
            </a:r>
          </a:p>
          <a:p>
            <a:r>
              <a:rPr lang="hu-HU" sz="7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6 </a:t>
            </a:r>
            <a:r>
              <a:rPr lang="hu-HU" dirty="0" smtClean="0">
                <a:solidFill>
                  <a:srgbClr val="007121"/>
                </a:solidFill>
                <a:latin typeface="NimbusMonL-Regu"/>
              </a:rPr>
              <a:t>print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(Modul1</a:t>
            </a:r>
            <a:r>
              <a:rPr lang="hu-HU" dirty="0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valasz)</a:t>
            </a:r>
          </a:p>
          <a:p>
            <a:r>
              <a:rPr lang="hu-HU" sz="7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7 </a:t>
            </a:r>
            <a:r>
              <a:rPr lang="hu-HU" dirty="0" smtClean="0">
                <a:solidFill>
                  <a:srgbClr val="007121"/>
                </a:solidFill>
                <a:latin typeface="NimbusMonL-Regu"/>
              </a:rPr>
              <a:t>print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(Modul2</a:t>
            </a:r>
            <a:r>
              <a:rPr lang="hu-HU" dirty="0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valasz)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16949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3241</Words>
  <Application>Microsoft Office PowerPoint</Application>
  <PresentationFormat>Szélesvásznú</PresentationFormat>
  <Paragraphs>273</Paragraphs>
  <Slides>20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20</vt:i4>
      </vt:variant>
    </vt:vector>
  </HeadingPairs>
  <TitlesOfParts>
    <vt:vector size="32" baseType="lpstr">
      <vt:lpstr>Arial</vt:lpstr>
      <vt:lpstr>Calibri</vt:lpstr>
      <vt:lpstr>Calibri Light</vt:lpstr>
      <vt:lpstr>CMMI5</vt:lpstr>
      <vt:lpstr>CMSY5</vt:lpstr>
      <vt:lpstr>NimbusMonL-Bold</vt:lpstr>
      <vt:lpstr>NimbusMonL-Regu</vt:lpstr>
      <vt:lpstr>NimbusMonL-ReguObli</vt:lpstr>
      <vt:lpstr>NimbusRomNo9L-Medi</vt:lpstr>
      <vt:lpstr>NimbusRomNo9L-Regu</vt:lpstr>
      <vt:lpstr>NimbusRomNo9L-ReguItal</vt:lpstr>
      <vt:lpstr>Office-téma</vt:lpstr>
      <vt:lpstr>Python</vt:lpstr>
      <vt:lpstr>Modulok</vt:lpstr>
      <vt:lpstr>Modulok</vt:lpstr>
      <vt:lpstr>Modulok</vt:lpstr>
      <vt:lpstr>Modulok</vt:lpstr>
      <vt:lpstr>Modulok</vt:lpstr>
      <vt:lpstr>Névterek</vt:lpstr>
      <vt:lpstr>Névterek - Hatókör és keresési szabályok</vt:lpstr>
      <vt:lpstr>Attribútumok és a pont operátor</vt:lpstr>
      <vt:lpstr>Az import utasítás három változata</vt:lpstr>
      <vt:lpstr>Fájlok</vt:lpstr>
      <vt:lpstr>Fájlok</vt:lpstr>
      <vt:lpstr>Fájlok</vt:lpstr>
      <vt:lpstr>Fájlok</vt:lpstr>
      <vt:lpstr>Fájlok</vt:lpstr>
      <vt:lpstr>Fájlok</vt:lpstr>
      <vt:lpstr>Könyvtárak</vt:lpstr>
      <vt:lpstr>Internetről való letöltés</vt:lpstr>
      <vt:lpstr>Feladatok</vt:lpstr>
      <vt:lpstr>Feladatok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istvan.vegh84@gmail.com</dc:creator>
  <cp:lastModifiedBy>istvan.vegh84@gmail.com</cp:lastModifiedBy>
  <cp:revision>7</cp:revision>
  <dcterms:created xsi:type="dcterms:W3CDTF">2022-12-05T13:36:49Z</dcterms:created>
  <dcterms:modified xsi:type="dcterms:W3CDTF">2022-12-05T14:25:26Z</dcterms:modified>
</cp:coreProperties>
</file>