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  <p:sldId id="284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3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6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87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6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64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09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80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91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4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8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4D15-B3DB-49B1-83D0-8FD68E58463B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dirty="0" smtClean="0"/>
              <a:t>. rész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806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mtClean="0">
                <a:latin typeface="NimbusRomNo9L-Medi"/>
              </a:rPr>
              <a:t>Az inicializáló metódus továbbfejlesztése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1812391"/>
            <a:ext cx="10896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Egy a (7, 6) koordinátán álló pont létrehozásához most három kódsorra van szükségünk: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7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6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Általánosabbá tehetjük a konstruktort, ha újabb paramétereket adunk 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__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init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__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metódushoz, ahogy azt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alábbi példa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is mutatja: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3474384"/>
            <a:ext cx="996042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Pont osztály (x, y) koordinátáinak reprezentálására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és manipulálására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 err="1">
                <a:solidFill>
                  <a:srgbClr val="05297D"/>
                </a:solidFill>
                <a:latin typeface="NimbusMonL-Regu"/>
              </a:rPr>
              <a:t>init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x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y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új, (x, y) koordinátán álló pont készítése.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További, osztályon kívül álló utasítások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986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mtClean="0">
                <a:latin typeface="NimbusRomNo9L-Medi"/>
              </a:rPr>
              <a:t>Az inicializáló metódus továbbfejlesztése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718456" y="1769756"/>
            <a:ext cx="1116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>
                <a:latin typeface="NimbusMonL-Regu"/>
              </a:rPr>
              <a:t>x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y </a:t>
            </a:r>
            <a:r>
              <a:rPr lang="hu-HU" dirty="0">
                <a:latin typeface="NimbusRomNo9L-Regu"/>
              </a:rPr>
              <a:t>paraméter is opcionális, ha a hívó nem ad át argumentumokat, akkor 0 alapértelmezett értéket kapnak.</a:t>
            </a:r>
          </a:p>
          <a:p>
            <a:r>
              <a:rPr lang="hu-HU" dirty="0">
                <a:latin typeface="NimbusRomNo9L-Regu"/>
              </a:rPr>
              <a:t>Lássuk most </a:t>
            </a:r>
            <a:r>
              <a:rPr lang="hu-HU" dirty="0" smtClean="0">
                <a:latin typeface="NimbusRomNo9L-Regu"/>
              </a:rPr>
              <a:t>működés </a:t>
            </a:r>
            <a:r>
              <a:rPr lang="hu-HU" dirty="0">
                <a:latin typeface="NimbusRomNo9L-Regu"/>
              </a:rPr>
              <a:t>közben a továbbfejlesztett osztályunkat. Szúrjuk be az alábbi utasításokat a Pont osztály alá, </a:t>
            </a:r>
            <a:r>
              <a:rPr lang="hu-HU" dirty="0" smtClean="0">
                <a:latin typeface="NimbusRomNo9L-Regu"/>
              </a:rPr>
              <a:t>az osztályon </a:t>
            </a:r>
            <a:r>
              <a:rPr lang="hu-HU" dirty="0">
                <a:latin typeface="NimbusRomNo9L-Regu"/>
              </a:rPr>
              <a:t>kívülre.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54305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Pont() </a:t>
            </a:r>
            <a:r>
              <a:rPr lang="pt-BR" dirty="0">
                <a:solidFill>
                  <a:srgbClr val="40808F"/>
                </a:solidFill>
                <a:latin typeface="NimbusMonL-ReguObli"/>
              </a:rPr>
              <a:t># r az origót (0, 0) reprezentálja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18456" y="3000574"/>
            <a:ext cx="996042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Pont osztály (x, y) koordinátáinak reprezentálására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és manipulálására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 err="1">
                <a:solidFill>
                  <a:srgbClr val="05297D"/>
                </a:solidFill>
                <a:latin typeface="NimbusMonL-Regu"/>
              </a:rPr>
              <a:t>init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x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y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új, (x, y) koordinátán álló pont készítése.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További, osztályon kívül álló utasítások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516943" y="6261518"/>
            <a:ext cx="43397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hu-HU" dirty="0">
                <a:latin typeface="NimbusRomNo9L-Regu"/>
              </a:rPr>
              <a:t>A program a </a:t>
            </a:r>
            <a:r>
              <a:rPr lang="hu-HU" dirty="0">
                <a:latin typeface="NimbusMonL-Regu"/>
              </a:rPr>
              <a:t>4 3 0 </a:t>
            </a:r>
            <a:r>
              <a:rPr lang="hu-HU" dirty="0">
                <a:latin typeface="NimbusRomNo9L-Regu"/>
              </a:rPr>
              <a:t>értékeket jeleníti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74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mtClean="0">
                <a:latin typeface="NimbusRomNo9L-Medi"/>
              </a:rPr>
              <a:t>Az inicializáló metódus továbbfejlesztése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04926" y="1690688"/>
            <a:ext cx="48985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Ha nagyon szeretnénk akadékoskodni, akkor mondhatjuk, hogy az __</a:t>
            </a:r>
            <a:r>
              <a:rPr lang="hu-HU" dirty="0" err="1"/>
              <a:t>init</a:t>
            </a:r>
            <a:r>
              <a:rPr lang="hu-HU" dirty="0"/>
              <a:t>__ metódus dokumentációs </a:t>
            </a:r>
            <a:r>
              <a:rPr lang="hu-HU" dirty="0" err="1"/>
              <a:t>sztringje</a:t>
            </a:r>
            <a:r>
              <a:rPr lang="hu-HU" dirty="0"/>
              <a:t> pontatlan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r>
              <a:rPr lang="hu-HU" dirty="0"/>
              <a:t>Az __</a:t>
            </a:r>
            <a:r>
              <a:rPr lang="hu-HU" dirty="0" err="1"/>
              <a:t>init</a:t>
            </a:r>
            <a:r>
              <a:rPr lang="hu-HU" dirty="0"/>
              <a:t>__ ugyanis nem hoz létre objektumot (nem foglal memóriát a számára), csak beállítja a </a:t>
            </a:r>
            <a:r>
              <a:rPr lang="hu-HU" dirty="0" smtClean="0"/>
              <a:t>már létrejött </a:t>
            </a:r>
            <a:r>
              <a:rPr lang="hu-HU" dirty="0"/>
              <a:t>objektum tulajdonságait a gyári beállításoknak </a:t>
            </a:r>
            <a:r>
              <a:rPr lang="hu-HU" dirty="0" smtClean="0"/>
              <a:t>megfelelően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PyCharm</a:t>
            </a:r>
            <a:r>
              <a:rPr lang="hu-HU" dirty="0"/>
              <a:t> </a:t>
            </a:r>
            <a:r>
              <a:rPr lang="hu-HU" dirty="0" smtClean="0"/>
              <a:t>szerű </a:t>
            </a:r>
            <a:r>
              <a:rPr lang="hu-HU" dirty="0"/>
              <a:t>eszközök viszont tudják, hogy a </a:t>
            </a:r>
            <a:r>
              <a:rPr lang="hu-HU" dirty="0" err="1"/>
              <a:t>példányosítás</a:t>
            </a:r>
            <a:r>
              <a:rPr lang="hu-HU" dirty="0"/>
              <a:t> – létrehozás és </a:t>
            </a:r>
            <a:r>
              <a:rPr lang="hu-HU" dirty="0" err="1"/>
              <a:t>inicializáció</a:t>
            </a:r>
            <a:r>
              <a:rPr lang="hu-HU" dirty="0"/>
              <a:t> – együtt megy </a:t>
            </a:r>
            <a:r>
              <a:rPr lang="hu-HU" dirty="0" smtClean="0"/>
              <a:t>végbe, ezért </a:t>
            </a:r>
            <a:r>
              <a:rPr lang="hu-HU" dirty="0"/>
              <a:t>az inicializálóhoz tartozó súgót (dokumentációs </a:t>
            </a:r>
            <a:r>
              <a:rPr lang="hu-HU" dirty="0" err="1"/>
              <a:t>sztringet</a:t>
            </a:r>
            <a:r>
              <a:rPr lang="hu-HU" dirty="0"/>
              <a:t>) jelenítik meg a konstruktorokhoz. A </a:t>
            </a:r>
            <a:r>
              <a:rPr lang="hu-HU" dirty="0" smtClean="0"/>
              <a:t>dokumentációs </a:t>
            </a:r>
            <a:r>
              <a:rPr lang="hu-HU" dirty="0" err="1" smtClean="0"/>
              <a:t>sztringet</a:t>
            </a:r>
            <a:r>
              <a:rPr lang="hu-HU" dirty="0" smtClean="0"/>
              <a:t> </a:t>
            </a:r>
            <a:r>
              <a:rPr lang="hu-HU" dirty="0"/>
              <a:t>tehát úgy írtuk meg, hogy a konstruktor hívásakor segítse a Pont osztályunkat felhasználó programozót.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1690688"/>
            <a:ext cx="6031789" cy="39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460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Újabb metódusok hozzáadása az osztályunkhoz</a:t>
            </a:r>
          </a:p>
        </p:txBody>
      </p:sp>
      <p:sp>
        <p:nvSpPr>
          <p:cNvPr id="3" name="Téglalap 2"/>
          <p:cNvSpPr/>
          <p:nvPr/>
        </p:nvSpPr>
        <p:spPr>
          <a:xfrm>
            <a:off x="587828" y="1690688"/>
            <a:ext cx="11255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Itt jön </a:t>
            </a:r>
            <a:r>
              <a:rPr lang="hu-HU" dirty="0" smtClean="0">
                <a:latin typeface="NimbusRomNo9L-Regu"/>
              </a:rPr>
              <a:t>elő </a:t>
            </a:r>
            <a:r>
              <a:rPr lang="hu-HU" dirty="0">
                <a:latin typeface="NimbusRomNo9L-Regu"/>
              </a:rPr>
              <a:t>igazán, miért </a:t>
            </a:r>
            <a:r>
              <a:rPr lang="hu-HU" dirty="0" smtClean="0">
                <a:latin typeface="NimbusRomNo9L-Regu"/>
              </a:rPr>
              <a:t>előnyösebb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 smtClean="0">
                <a:latin typeface="NimbusMonL-Regu"/>
              </a:rPr>
              <a:t>Pont</a:t>
            </a:r>
            <a:r>
              <a:rPr lang="hu-HU" dirty="0" smtClean="0">
                <a:latin typeface="NimbusRomNo9L-Regu"/>
              </a:rPr>
              <a:t>-szerű </a:t>
            </a:r>
            <a:r>
              <a:rPr lang="hu-HU" dirty="0">
                <a:latin typeface="NimbusRomNo9L-Regu"/>
              </a:rPr>
              <a:t>osztályt használni, egy </a:t>
            </a:r>
            <a:r>
              <a:rPr lang="hu-HU" dirty="0" smtClean="0">
                <a:latin typeface="NimbusRomNo9L-Regu"/>
              </a:rPr>
              <a:t>egyszerű </a:t>
            </a:r>
            <a:r>
              <a:rPr lang="hu-HU" dirty="0">
                <a:latin typeface="NimbusMonL-Regu"/>
              </a:rPr>
              <a:t>(6, 7) </a:t>
            </a:r>
            <a:r>
              <a:rPr lang="hu-HU" dirty="0">
                <a:latin typeface="NimbusRomNo9L-Regu"/>
              </a:rPr>
              <a:t>értékpár helyett. </a:t>
            </a:r>
            <a:r>
              <a:rPr lang="hu-HU" dirty="0" smtClean="0">
                <a:latin typeface="NimbusRomNo9L-Regu"/>
              </a:rPr>
              <a:t>Olyan metódusokkal bővíthetjük </a:t>
            </a:r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osztályt, amelyek értelmes </a:t>
            </a:r>
            <a:r>
              <a:rPr lang="hu-HU" dirty="0" smtClean="0">
                <a:latin typeface="NimbusRomNo9L-Regu"/>
              </a:rPr>
              <a:t>pontműveleteket </a:t>
            </a:r>
            <a:r>
              <a:rPr lang="hu-HU" dirty="0">
                <a:latin typeface="NimbusRomNo9L-Regu"/>
              </a:rPr>
              <a:t>takarnak. Lehet, hogy más </a:t>
            </a:r>
            <a:r>
              <a:rPr lang="hu-HU" dirty="0" smtClean="0">
                <a:latin typeface="NimbusRomNo9L-Regu"/>
              </a:rPr>
              <a:t>értékpárok esetében </a:t>
            </a:r>
            <a:r>
              <a:rPr lang="hu-HU" dirty="0">
                <a:latin typeface="NimbusRomNo9L-Regu"/>
              </a:rPr>
              <a:t>nem is lenne értelmük, hiszen egy </a:t>
            </a:r>
            <a:r>
              <a:rPr lang="hu-HU" dirty="0">
                <a:latin typeface="NimbusMonL-Regu"/>
              </a:rPr>
              <a:t>(12, 25) </a:t>
            </a:r>
            <a:r>
              <a:rPr lang="hu-HU" dirty="0">
                <a:latin typeface="NimbusRomNo9L-Regu"/>
              </a:rPr>
              <a:t>értékpár reprezentálhat akár egy hónapot és napot is (</a:t>
            </a:r>
            <a:r>
              <a:rPr lang="hu-HU" dirty="0" smtClean="0">
                <a:latin typeface="NimbusRomNo9L-Regu"/>
              </a:rPr>
              <a:t>például karácsony </a:t>
            </a:r>
            <a:r>
              <a:rPr lang="hu-HU" dirty="0">
                <a:latin typeface="NimbusRomNo9L-Regu"/>
              </a:rPr>
              <a:t>egyik napját). Pontok esetében </a:t>
            </a:r>
            <a:r>
              <a:rPr lang="hu-HU" dirty="0" smtClean="0">
                <a:latin typeface="NimbusRomNo9L-Regu"/>
              </a:rPr>
              <a:t>értelmezhető </a:t>
            </a:r>
            <a:r>
              <a:rPr lang="hu-HU" dirty="0">
                <a:latin typeface="NimbusRomNo9L-Regu"/>
              </a:rPr>
              <a:t>az origótól való távolság számítása, de a (hónap, nap) </a:t>
            </a:r>
            <a:r>
              <a:rPr lang="hu-HU" dirty="0" smtClean="0">
                <a:latin typeface="NimbusRomNo9L-Regu"/>
              </a:rPr>
              <a:t>párok esetében </a:t>
            </a:r>
            <a:r>
              <a:rPr lang="hu-HU" dirty="0">
                <a:latin typeface="NimbusRomNo9L-Regu"/>
              </a:rPr>
              <a:t>nincs semmi értelme. A (hónap, nap) adatokhoz más </a:t>
            </a:r>
            <a:r>
              <a:rPr lang="hu-HU" dirty="0" smtClean="0">
                <a:latin typeface="NimbusRomNo9L-Regu"/>
              </a:rPr>
              <a:t>műveleteket </a:t>
            </a:r>
            <a:r>
              <a:rPr lang="hu-HU" dirty="0">
                <a:latin typeface="NimbusRomNo9L-Regu"/>
              </a:rPr>
              <a:t>szeretnénk, talán egy olyat, </a:t>
            </a:r>
            <a:r>
              <a:rPr lang="hu-HU" dirty="0" smtClean="0">
                <a:latin typeface="NimbusRomNo9L-Regu"/>
              </a:rPr>
              <a:t>amelyik megadja</a:t>
            </a:r>
            <a:r>
              <a:rPr lang="hu-HU" dirty="0">
                <a:latin typeface="NimbusRomNo9L-Regu"/>
              </a:rPr>
              <a:t>, hogy a hét mely napjára esnének 2020-ban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Pont</a:t>
            </a:r>
            <a:r>
              <a:rPr lang="hu-HU" dirty="0">
                <a:latin typeface="NimbusRomNo9L-Regu"/>
              </a:rPr>
              <a:t>-hoz hasonló osztályok készítése kivételes </a:t>
            </a:r>
            <a:r>
              <a:rPr lang="hu-HU" dirty="0" smtClean="0">
                <a:latin typeface="NimbusRomNo9L-Regu"/>
              </a:rPr>
              <a:t>mértékű </a:t>
            </a:r>
            <a:r>
              <a:rPr lang="hu-HU" dirty="0">
                <a:latin typeface="NimbusRomNo9L-Regu"/>
              </a:rPr>
              <a:t>„rendszerezési </a:t>
            </a:r>
            <a:r>
              <a:rPr lang="hu-HU" dirty="0" smtClean="0">
                <a:latin typeface="NimbusRomNo9L-Regu"/>
              </a:rPr>
              <a:t>erővel</a:t>
            </a:r>
            <a:r>
              <a:rPr lang="hu-HU" dirty="0">
                <a:latin typeface="NimbusRomNo9L-Regu"/>
              </a:rPr>
              <a:t>” ruházza fel a </a:t>
            </a:r>
            <a:r>
              <a:rPr lang="hu-HU" dirty="0" smtClean="0">
                <a:latin typeface="NimbusRomNo9L-Regu"/>
              </a:rPr>
              <a:t> programjainkat és a </a:t>
            </a:r>
            <a:r>
              <a:rPr lang="hu-HU" dirty="0">
                <a:latin typeface="NimbusRomNo9L-Regu"/>
              </a:rPr>
              <a:t>gondolkodásunkat. Egy csoportba foglalhatjuk a szóba </a:t>
            </a:r>
            <a:r>
              <a:rPr lang="hu-HU" dirty="0" smtClean="0">
                <a:latin typeface="NimbusRomNo9L-Regu"/>
              </a:rPr>
              <a:t>jöhető műveleteket </a:t>
            </a:r>
            <a:r>
              <a:rPr lang="hu-HU" dirty="0">
                <a:latin typeface="NimbusRomNo9L-Regu"/>
              </a:rPr>
              <a:t>és azokat az adattípusokat, </a:t>
            </a:r>
            <a:r>
              <a:rPr lang="hu-HU" dirty="0" smtClean="0">
                <a:latin typeface="NimbusRomNo9L-Regu"/>
              </a:rPr>
              <a:t>amelyekre alkalmazhatók</a:t>
            </a:r>
            <a:r>
              <a:rPr lang="hu-HU" dirty="0">
                <a:latin typeface="NimbusRomNo9L-Regu"/>
              </a:rPr>
              <a:t>, ráadásul az osztály minden példánya saját állapottal rendelkezik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RomNo9L-Medi"/>
              </a:rPr>
              <a:t>metódusok </a:t>
            </a:r>
            <a:r>
              <a:rPr lang="hu-HU" dirty="0">
                <a:latin typeface="NimbusRomNo9L-Regu"/>
              </a:rPr>
              <a:t>függvényként viselkednek, de mindig egy adott példányra vannak meghívva, gondoljunk csak </a:t>
            </a:r>
            <a:r>
              <a:rPr lang="hu-HU" dirty="0" smtClean="0">
                <a:latin typeface="NimbusRomNo9L-Regu"/>
              </a:rPr>
              <a:t>az </a:t>
            </a:r>
            <a:r>
              <a:rPr lang="hu-HU" dirty="0" err="1" smtClean="0">
                <a:latin typeface="NimbusMonL-Regu"/>
              </a:rPr>
              <a:t>Eszti.right</a:t>
            </a:r>
            <a:r>
              <a:rPr lang="hu-HU" dirty="0" smtClean="0">
                <a:latin typeface="NimbusMonL-Regu"/>
              </a:rPr>
              <a:t>(90</a:t>
            </a:r>
            <a:r>
              <a:rPr lang="hu-HU" dirty="0">
                <a:latin typeface="NimbusMonL-Regu"/>
              </a:rPr>
              <a:t>) </a:t>
            </a:r>
            <a:r>
              <a:rPr lang="hu-HU" dirty="0">
                <a:latin typeface="NimbusRomNo9L-Regu"/>
              </a:rPr>
              <a:t>kifejezésre. A metódusokhoz, akárcsak az adatokhoz, a pont operátort alkalmazva </a:t>
            </a:r>
            <a:r>
              <a:rPr lang="hu-HU" dirty="0" smtClean="0">
                <a:latin typeface="NimbusRomNo9L-Regu"/>
              </a:rPr>
              <a:t>férhetünk hozzá.</a:t>
            </a: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Adjunk az osztályhoz egy újabb metódust, hogy jobban megértsük a metódusok </a:t>
            </a:r>
            <a:r>
              <a:rPr lang="hu-HU" dirty="0" smtClean="0">
                <a:latin typeface="NimbusRomNo9L-Regu"/>
              </a:rPr>
              <a:t>működését</a:t>
            </a:r>
            <a:r>
              <a:rPr lang="hu-HU" dirty="0">
                <a:latin typeface="NimbusRomNo9L-Regu"/>
              </a:rPr>
              <a:t>. Legyen ez az</a:t>
            </a:r>
          </a:p>
          <a:p>
            <a:r>
              <a:rPr lang="hu-HU" dirty="0" err="1">
                <a:latin typeface="NimbusMonL-Regu"/>
              </a:rPr>
              <a:t>origotol_mert_tavolsag</a:t>
            </a:r>
            <a:r>
              <a:rPr lang="hu-HU" dirty="0">
                <a:latin typeface="NimbusRomNo9L-Regu"/>
              </a:rPr>
              <a:t>. A </a:t>
            </a:r>
            <a:r>
              <a:rPr lang="hu-HU" dirty="0" err="1">
                <a:latin typeface="NimbusRomNo9L-Regu"/>
              </a:rPr>
              <a:t>szkript</a:t>
            </a:r>
            <a:r>
              <a:rPr lang="hu-HU" dirty="0">
                <a:latin typeface="NimbusRomNo9L-Regu"/>
              </a:rPr>
              <a:t> végén – az osztályon kívül – készítünk néhány pont példányt is, </a:t>
            </a:r>
            <a:r>
              <a:rPr lang="hu-HU" dirty="0" smtClean="0">
                <a:latin typeface="NimbusRomNo9L-Regu"/>
              </a:rPr>
              <a:t>megjelenítjük az </a:t>
            </a:r>
            <a:r>
              <a:rPr lang="hu-HU" dirty="0">
                <a:latin typeface="NimbusRomNo9L-Regu"/>
              </a:rPr>
              <a:t>attribútumaikat, és meghívjuk rájuk az új metódust.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07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460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Újabb metódusok hozzáadása az osztályunkhoz</a:t>
            </a:r>
          </a:p>
        </p:txBody>
      </p:sp>
      <p:sp>
        <p:nvSpPr>
          <p:cNvPr id="4" name="Téglalap 3"/>
          <p:cNvSpPr/>
          <p:nvPr/>
        </p:nvSpPr>
        <p:spPr>
          <a:xfrm>
            <a:off x="413657" y="1690688"/>
            <a:ext cx="862148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Pont osztály (x, y) koordináták reprezentálására és manipulálására.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endParaRPr lang="hu-HU" dirty="0">
              <a:solidFill>
                <a:srgbClr val="4071A1"/>
              </a:solidFill>
              <a:latin typeface="NimbusMonL-ReguObli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</a:t>
            </a:r>
            <a:r>
              <a:rPr lang="en-US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 err="1">
                <a:solidFill>
                  <a:srgbClr val="05297D"/>
                </a:solidFill>
                <a:latin typeface="NimbusMonL-Regu"/>
              </a:rPr>
              <a:t>init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x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y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5	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""" Egy új, x, y koordinátán álló pont készítése.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origotol_mert_tavolsag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Az origótól mért távolság számítása. """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((</a:t>
            </a:r>
            <a:r>
              <a:rPr lang="en-US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)) 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0.5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#tesztek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17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origotol_mert_tavolsag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())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18</a:t>
            </a:r>
            <a:endParaRPr lang="hu-HU" sz="800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7249885" y="4091345"/>
            <a:ext cx="449580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19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20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21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22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origotol_mert_tavolsag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26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27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origotol_mert_tavolsag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800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582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Példányok felhasználása argumentumként és paraméterként</a:t>
            </a:r>
          </a:p>
        </p:txBody>
      </p:sp>
      <p:sp>
        <p:nvSpPr>
          <p:cNvPr id="3" name="Téglalap 2"/>
          <p:cNvSpPr/>
          <p:nvPr/>
        </p:nvSpPr>
        <p:spPr>
          <a:xfrm>
            <a:off x="631371" y="1895480"/>
            <a:ext cx="110816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Amikor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Feltételes utasítások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fejezetben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rajzolj_oszlopot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-hoz hasonló függvényeknek adtuk át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teknőcöket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megfigyelhettük, hogy bármelyik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teknőcpéldányt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adtuk is át, a függvények képesek voltak irányítani.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Tartsd észben, hogy a változóink csak az objektum referenciáját tartalmazzák. Ha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-t átadjuk 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függvénynek, akkor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fedőnév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keletkezik, tehát a hívó és a hívott függvény is rendelkezik egy-egy referenciával, de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teknőcből csak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egy van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!</a:t>
            </a:r>
          </a:p>
          <a:p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Itt 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egyszerű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függvény, amely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objektumokat fogad: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pont_kiiras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(pt):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600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"(</a:t>
            </a:r>
            <a:r>
              <a:rPr lang="hu-HU" sz="1600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)"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pt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pt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))</a:t>
            </a:r>
          </a:p>
          <a:p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pont_kiiras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egy Pont objektumot vár argumentumként, és formázva megjeleníti. Ha meghívjuk a</a:t>
            </a:r>
          </a:p>
          <a:p>
            <a:r>
              <a:rPr lang="hu-HU" dirty="0" err="1">
                <a:solidFill>
                  <a:srgbClr val="000000"/>
                </a:solidFill>
                <a:latin typeface="NimbusMonL-Regu"/>
              </a:rPr>
              <a:t>pont_kiiras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függvényt a korábban definiált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pontra, akkor a kimenet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(3, 4)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1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3256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Egy példány átalakítása </a:t>
            </a:r>
            <a:r>
              <a:rPr lang="hu-HU" dirty="0" err="1"/>
              <a:t>sztringgé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55171" y="1863213"/>
            <a:ext cx="11081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objektumorientált nyelvekben jártas programozók többsége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valószínűleg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nem tenne olyat, amit mi tettünk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előbb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pont_kiiras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függvényen belül. Ha osztályokkal és objektumokkal dolgozunk, akkor jobb megoldás 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új metódust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adni az osztályhoz. Viszont nem akarunk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csevegő,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print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függvényt hívó, metódust írni.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Előnyösebb megközelítés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ha minden egyes példánynak van egy olyan metódusa, amellyel képes egy saját magát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reprezentáló </a:t>
            </a:r>
            <a:r>
              <a:rPr lang="hu-HU" dirty="0" err="1" smtClean="0">
                <a:solidFill>
                  <a:srgbClr val="000000"/>
                </a:solidFill>
                <a:latin typeface="NimbusRomNo9L-Regu"/>
              </a:rPr>
              <a:t>sztring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 előállítására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Hívjuk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először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sztringge_alakitas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-nak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...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sztringge_alakitas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sz="1600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"(</a:t>
            </a:r>
            <a:r>
              <a:rPr lang="hu-HU" sz="1600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)"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en-US" sz="1600" dirty="0">
                <a:solidFill>
                  <a:srgbClr val="40808F"/>
                </a:solidFill>
                <a:latin typeface="NimbusMonL-ReguObli"/>
              </a:rPr>
              <a:t>#Most </a:t>
            </a:r>
            <a:r>
              <a:rPr lang="en-US" sz="1600" dirty="0" err="1">
                <a:solidFill>
                  <a:srgbClr val="40808F"/>
                </a:solidFill>
                <a:latin typeface="NimbusMonL-ReguObli"/>
              </a:rPr>
              <a:t>már</a:t>
            </a:r>
            <a:r>
              <a:rPr lang="en-US" sz="1600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sz="1600" dirty="0" err="1">
                <a:solidFill>
                  <a:srgbClr val="40808F"/>
                </a:solidFill>
                <a:latin typeface="NimbusMonL-ReguObli"/>
              </a:rPr>
              <a:t>írhatunk</a:t>
            </a:r>
            <a:r>
              <a:rPr lang="en-US" sz="1600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sz="1600" dirty="0" err="1">
                <a:solidFill>
                  <a:srgbClr val="40808F"/>
                </a:solidFill>
                <a:latin typeface="NimbusMonL-ReguObli"/>
              </a:rPr>
              <a:t>ilyesmit</a:t>
            </a:r>
            <a:r>
              <a:rPr lang="en-US" sz="1600" dirty="0">
                <a:solidFill>
                  <a:srgbClr val="40808F"/>
                </a:solidFill>
                <a:latin typeface="NimbusMonL-ReguObli"/>
              </a:rPr>
              <a:t> is: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sztringge_alakitas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())</a:t>
            </a:r>
          </a:p>
          <a:p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szkriptet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futtatva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(3, 4)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kimenet jelenik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48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3256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Egy példány átalakítása </a:t>
            </a:r>
            <a:r>
              <a:rPr lang="hu-HU" dirty="0" err="1"/>
              <a:t>sztringgé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468085" y="1908255"/>
            <a:ext cx="11168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Pythonnak van egy okos trükkje a helyzet megoldására. Ha az új metódusunkat </a:t>
            </a:r>
            <a:r>
              <a:rPr lang="hu-HU" dirty="0" err="1">
                <a:latin typeface="NimbusMonL-Regu"/>
              </a:rPr>
              <a:t>sztringge_alakitas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helyett</a:t>
            </a:r>
          </a:p>
          <a:p>
            <a:r>
              <a:rPr lang="hu-HU" dirty="0">
                <a:latin typeface="NimbusMonL-Regu"/>
              </a:rPr>
              <a:t>__</a:t>
            </a:r>
            <a:r>
              <a:rPr lang="hu-HU" dirty="0" err="1">
                <a:latin typeface="NimbusMonL-Regu"/>
              </a:rPr>
              <a:t>str</a:t>
            </a:r>
            <a:r>
              <a:rPr lang="hu-HU" dirty="0">
                <a:latin typeface="NimbusMonL-Regu"/>
              </a:rPr>
              <a:t>__</a:t>
            </a:r>
            <a:r>
              <a:rPr lang="hu-HU" dirty="0">
                <a:latin typeface="NimbusRomNo9L-Regu"/>
              </a:rPr>
              <a:t>-</a:t>
            </a:r>
            <a:r>
              <a:rPr lang="hu-HU" dirty="0" err="1">
                <a:latin typeface="NimbusRomNo9L-Regu"/>
              </a:rPr>
              <a:t>nek</a:t>
            </a:r>
            <a:r>
              <a:rPr lang="hu-HU" dirty="0">
                <a:latin typeface="NimbusRomNo9L-Regu"/>
              </a:rPr>
              <a:t> nevezzük, akkor a Python </a:t>
            </a:r>
            <a:r>
              <a:rPr lang="hu-HU" dirty="0" smtClean="0">
                <a:latin typeface="NimbusRomNo9L-Regu"/>
              </a:rPr>
              <a:t>értelmező </a:t>
            </a:r>
            <a:r>
              <a:rPr lang="hu-HU" dirty="0">
                <a:latin typeface="NimbusRomNo9L-Regu"/>
              </a:rPr>
              <a:t>mindig az általunk írt metódust fogja meghívni, ha szükség </a:t>
            </a:r>
            <a:r>
              <a:rPr lang="hu-HU" dirty="0" smtClean="0">
                <a:latin typeface="NimbusRomNo9L-Regu"/>
              </a:rPr>
              <a:t>van egy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objektum </a:t>
            </a:r>
            <a:r>
              <a:rPr lang="hu-HU" dirty="0" err="1">
                <a:latin typeface="NimbusRomNo9L-Regu"/>
              </a:rPr>
              <a:t>sztringgé</a:t>
            </a:r>
            <a:r>
              <a:rPr lang="hu-HU" dirty="0">
                <a:latin typeface="NimbusRomNo9L-Regu"/>
              </a:rPr>
              <a:t> alakítására.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68085" y="2831585"/>
            <a:ext cx="11059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rgbClr val="000000"/>
                </a:solidFill>
                <a:latin typeface="NimbusRomNo9L-Regu"/>
              </a:rPr>
              <a:t>Alakítsuk át az osztályt: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...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str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metódus átnevezése az egyetlen feladatunk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"(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)"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#teszt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str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(p) kifejezés kiértékelésénél a Python az általunk írt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__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str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__ metódust hívja meg.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str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(p))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(p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096000" y="5645220"/>
            <a:ext cx="260168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Kimenet:</a:t>
            </a:r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(3, 4)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(3, 4)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913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355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Példányok, mint visszatérési értékek</a:t>
            </a:r>
          </a:p>
        </p:txBody>
      </p:sp>
      <p:sp>
        <p:nvSpPr>
          <p:cNvPr id="4" name="Téglalap 3"/>
          <p:cNvSpPr/>
          <p:nvPr/>
        </p:nvSpPr>
        <p:spPr>
          <a:xfrm>
            <a:off x="653142" y="1857889"/>
            <a:ext cx="1117962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függvények és metódusok képesek objektum példányok visszaadására. Például legyen adott két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objektum, és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határozzuk meg a súlypontjukat (a két pontot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összekötő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szakasz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felezőpontját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).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Először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szokványos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függvényként írjuk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meg, amit rögtön fel is használunk majd.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sulypont_szamitas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(p1, p2):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Visszatér a p1 és p2 pontok súlypontjával. """</a:t>
            </a:r>
          </a:p>
          <a:p>
            <a:r>
              <a:rPr lang="fr-FR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fr-FR" sz="1600" dirty="0" smtClean="0">
                <a:solidFill>
                  <a:srgbClr val="000000"/>
                </a:solidFill>
                <a:latin typeface="NimbusMonL-Regu"/>
              </a:rPr>
              <a:t>mx </a:t>
            </a:r>
            <a:r>
              <a:rPr lang="fr-FR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(p1</a:t>
            </a:r>
            <a:r>
              <a:rPr lang="fr-FR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fr-FR" sz="1600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p2</a:t>
            </a:r>
            <a:r>
              <a:rPr lang="fr-FR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x)</a:t>
            </a:r>
            <a:r>
              <a:rPr lang="fr-FR" sz="1600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fr-FR" sz="1600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es-ES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s-ES" sz="1600" dirty="0" smtClean="0">
                <a:solidFill>
                  <a:srgbClr val="000000"/>
                </a:solidFill>
                <a:latin typeface="NimbusMonL-Regu"/>
              </a:rPr>
              <a:t>my </a:t>
            </a:r>
            <a:r>
              <a:rPr lang="es-ES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es-ES" sz="1600" dirty="0">
                <a:solidFill>
                  <a:srgbClr val="000000"/>
                </a:solidFill>
                <a:latin typeface="NimbusMonL-Regu"/>
              </a:rPr>
              <a:t>(p1</a:t>
            </a:r>
            <a:r>
              <a:rPr lang="es-ES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s-ES" sz="1600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sz="1600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es-ES" sz="1600" dirty="0">
                <a:solidFill>
                  <a:srgbClr val="000000"/>
                </a:solidFill>
                <a:latin typeface="NimbusMonL-Regu"/>
              </a:rPr>
              <a:t>p2</a:t>
            </a:r>
            <a:r>
              <a:rPr lang="es-ES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s-ES" sz="1600" dirty="0">
                <a:solidFill>
                  <a:srgbClr val="000000"/>
                </a:solidFill>
                <a:latin typeface="NimbusMonL-Regu"/>
              </a:rPr>
              <a:t>y)</a:t>
            </a:r>
            <a:r>
              <a:rPr lang="es-ES" sz="1600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es-ES" sz="1600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Pont(mx,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my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#teszt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sulypont_szamitas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(p, q)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(r)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255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355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Példányok, mint visszatérési értékek</a:t>
            </a:r>
          </a:p>
        </p:txBody>
      </p:sp>
      <p:sp>
        <p:nvSpPr>
          <p:cNvPr id="3" name="Téglalap 2"/>
          <p:cNvSpPr/>
          <p:nvPr/>
        </p:nvSpPr>
        <p:spPr>
          <a:xfrm>
            <a:off x="511628" y="1803738"/>
            <a:ext cx="10842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sulypont_szamitas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 egy új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objektummal tér vissza. A </a:t>
            </a:r>
            <a:r>
              <a:rPr lang="hu-HU" dirty="0" err="1">
                <a:latin typeface="NimbusRomNo9L-Regu"/>
              </a:rPr>
              <a:t>szkript</a:t>
            </a:r>
            <a:r>
              <a:rPr lang="hu-HU" dirty="0">
                <a:latin typeface="NimbusRomNo9L-Regu"/>
              </a:rPr>
              <a:t> a </a:t>
            </a:r>
            <a:r>
              <a:rPr lang="hu-HU" dirty="0">
                <a:latin typeface="NimbusMonL-Regu"/>
              </a:rPr>
              <a:t>(4.0, 8.0) </a:t>
            </a:r>
            <a:r>
              <a:rPr lang="hu-HU" dirty="0">
                <a:latin typeface="NimbusRomNo9L-Regu"/>
              </a:rPr>
              <a:t>kimenetet</a:t>
            </a:r>
          </a:p>
          <a:p>
            <a:r>
              <a:rPr lang="hu-HU" dirty="0">
                <a:latin typeface="NimbusRomNo9L-Regu"/>
              </a:rPr>
              <a:t>adja.</a:t>
            </a:r>
          </a:p>
          <a:p>
            <a:r>
              <a:rPr lang="hu-HU" dirty="0">
                <a:latin typeface="NimbusRomNo9L-Regu"/>
              </a:rPr>
              <a:t>Most tegyük meg ugyanezt egy metódussal. Tegyük fel, hogy van egy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objektumunk, és egy olyan </a:t>
            </a:r>
            <a:r>
              <a:rPr lang="hu-HU" dirty="0" smtClean="0">
                <a:latin typeface="NimbusRomNo9L-Regu"/>
              </a:rPr>
              <a:t>metódust kívánunk </a:t>
            </a:r>
            <a:r>
              <a:rPr lang="hu-HU" dirty="0">
                <a:latin typeface="NimbusRomNo9L-Regu"/>
              </a:rPr>
              <a:t>írni, amely meghatározza a pont és egy argumentumként kapott másik pont súlypontját: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35427" y="3394116"/>
            <a:ext cx="85779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...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sulypont_szamitas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masik_pont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pt-BR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pt-BR" dirty="0">
                <a:solidFill>
                  <a:srgbClr val="4071A1"/>
                </a:solidFill>
                <a:latin typeface="NimbusMonL-ReguObli"/>
              </a:rPr>
              <a:t>A súlypontom a másik ponttal.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mx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masik_pont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masik_pont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Pont(mx,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10</a:t>
            </a:r>
            <a:endParaRPr lang="hu-HU" sz="800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148943" y="50561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pt-BR" dirty="0">
                <a:solidFill>
                  <a:srgbClr val="40808F"/>
                </a:solidFill>
                <a:latin typeface="NimbusMonL-ReguObli"/>
              </a:rPr>
              <a:t>#Példa a metódus felhasználása: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adott pont objektum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másik pont objektum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sulypont_szamitas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(q)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súlypont számítása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(r)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és megjelenítése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1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és objektumok – alapok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50602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Objektumorientált programozás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875354"/>
            <a:ext cx="1104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Python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objektumorientált programozási nyelv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ami azt jelenti, hogy az </a:t>
            </a:r>
            <a:r>
              <a:rPr lang="hu-HU" dirty="0">
                <a:solidFill>
                  <a:srgbClr val="377063"/>
                </a:solidFill>
                <a:latin typeface="NimbusRomNo9L-Regu"/>
              </a:rPr>
              <a:t>objektumorientált programozást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hu-HU" dirty="0" smtClean="0">
                <a:solidFill>
                  <a:srgbClr val="000000"/>
                </a:solidFill>
                <a:latin typeface="NimbusRomNo9L-Medi"/>
              </a:rPr>
              <a:t>OOP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) támogató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eszközrendszert nyújt a programozók számára.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objektumorientált programozás gyökerei egészen az 1960-as évekig nyúlnak vissza, azonban csak az 1980-as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évek közepére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vált az új szoftverek létrehozásánál használt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vezető </a:t>
            </a:r>
            <a:r>
              <a:rPr lang="hu-HU" dirty="0">
                <a:solidFill>
                  <a:srgbClr val="377063"/>
                </a:solidFill>
                <a:latin typeface="NimbusRomNo9L-Regu"/>
              </a:rPr>
              <a:t>programozási paradigmává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Úgy alkották meg,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hogy képes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legyen kezelni a szoftveres rendszerek méretének és komplexitásának gyors növekedését, és megkönnyítse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 nagy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bonyolult rendszerek karbantartását,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idővel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szükségessé váló módosítások elvégzését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korábban elkészített programjainak többségénél a </a:t>
            </a:r>
            <a:r>
              <a:rPr lang="hu-HU" dirty="0">
                <a:solidFill>
                  <a:srgbClr val="377063"/>
                </a:solidFill>
                <a:latin typeface="NimbusRomNo9L-Regu"/>
              </a:rPr>
              <a:t>procedurális programozási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paradigmát használtuk.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procedurális programozásnál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hangsúly az adatokat feldolgozó függvényeken és eljárásokon van. Az objektumorientált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programozásnál viszont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olyan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objektumok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létrehozására törekszünk, amelyek az adatot és a hozzájuk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kötődő funkcionalitást foglalják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egybe. (Már találkoztunk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teknőc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sztring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és véletlen számokat generáló objektumokkal – csak hogy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megnevezzünk néhány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esetet, amikor objektumokkal dolgoztunk.)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objektumok definíciója általában megfelel valamilyen valós világbeli objektumnak vagy fogalomnak,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objektumokon operáló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metódusok pedig az objektumok valós világban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történő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egymásra hatását írják 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88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355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Példányok, mint visszatérési értékek</a:t>
            </a:r>
          </a:p>
        </p:txBody>
      </p:sp>
      <p:sp>
        <p:nvSpPr>
          <p:cNvPr id="6" name="Téglalap 5"/>
          <p:cNvSpPr/>
          <p:nvPr/>
        </p:nvSpPr>
        <p:spPr>
          <a:xfrm>
            <a:off x="446312" y="1690688"/>
            <a:ext cx="85779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...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sulypont_szamitas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masik_pont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pt-BR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pt-BR" dirty="0">
                <a:solidFill>
                  <a:srgbClr val="4071A1"/>
                </a:solidFill>
                <a:latin typeface="NimbusMonL-ReguObli"/>
              </a:rPr>
              <a:t>A súlypontom a másik ponttal.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mx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masik_pont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masik_pont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Pont(mx,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10</a:t>
            </a:r>
            <a:endParaRPr lang="hu-HU" sz="800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46312" y="40913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pt-BR" dirty="0">
                <a:solidFill>
                  <a:srgbClr val="40808F"/>
                </a:solidFill>
                <a:latin typeface="NimbusMonL-ReguObli"/>
              </a:rPr>
              <a:t>#Példa a metódus felhasználása: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adott pont objektum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másik pont objektum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sulypont_szamitas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(q)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súlypont számítása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(r)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és megjelenítése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845628" y="1648124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metódus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megfelel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korábbi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függvénynek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. A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kimenet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ezúttal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is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(4.0, 8.0)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Habár a fenti példában minden egyes pontot egy változóhoz rendelünk hozzá, erre nincs szükség. Ahogy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függvényhívások, úgy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metódushívások és a konstruktorok is egymásba ágyazhatók. Mindez egy alternatív, változók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nélküli, megoldáshoz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vezethet:</a:t>
            </a:r>
          </a:p>
          <a:p>
            <a:r>
              <a:rPr lang="fr-FR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fr-FR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fr-FR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)</a:t>
            </a:r>
            <a:r>
              <a:rPr lang="fr-FR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sulypont_szamitas(Pont(</a:t>
            </a:r>
            <a:r>
              <a:rPr lang="fr-FR" sz="1600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fr-FR" sz="1600" dirty="0">
                <a:solidFill>
                  <a:srgbClr val="000000"/>
                </a:solidFill>
                <a:latin typeface="NimbusMonL-Regu"/>
              </a:rPr>
              <a:t>)))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672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117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mtClean="0"/>
              <a:t>Téglalapok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555171" y="1852643"/>
            <a:ext cx="113102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Tegyük fel, hogy létre akarunk hozni egy osztályt egy XY síkon </a:t>
            </a:r>
            <a:r>
              <a:rPr lang="hu-HU" dirty="0" smtClean="0">
                <a:latin typeface="NimbusRomNo9L-Regu"/>
              </a:rPr>
              <a:t>elhelyezkedő </a:t>
            </a:r>
            <a:r>
              <a:rPr lang="hu-HU" dirty="0">
                <a:latin typeface="NimbusRomNo9L-Regu"/>
              </a:rPr>
              <a:t>téglalap reprezentálására. A </a:t>
            </a:r>
            <a:r>
              <a:rPr lang="hu-HU" dirty="0" smtClean="0">
                <a:latin typeface="NimbusRomNo9L-Regu"/>
              </a:rPr>
              <a:t>kérdés az</a:t>
            </a:r>
            <a:r>
              <a:rPr lang="hu-HU" dirty="0">
                <a:latin typeface="NimbusRomNo9L-Regu"/>
              </a:rPr>
              <a:t>, hogy milyen információkat kell megadnunk egy ilyen téglalap leírásához. Nem szeretnénk elbonyolítani a </a:t>
            </a:r>
            <a:r>
              <a:rPr lang="hu-HU" dirty="0" smtClean="0">
                <a:latin typeface="NimbusRomNo9L-Regu"/>
              </a:rPr>
              <a:t>dolgot, ezért </a:t>
            </a:r>
            <a:r>
              <a:rPr lang="hu-HU" dirty="0">
                <a:latin typeface="NimbusRomNo9L-Regu"/>
              </a:rPr>
              <a:t>feltételezzük, hogy a téglalap </a:t>
            </a:r>
            <a:r>
              <a:rPr lang="hu-HU" dirty="0" smtClean="0">
                <a:latin typeface="NimbusRomNo9L-Regu"/>
              </a:rPr>
              <a:t>függőleges </a:t>
            </a:r>
            <a:r>
              <a:rPr lang="hu-HU" dirty="0">
                <a:latin typeface="NimbusRomNo9L-Regu"/>
              </a:rPr>
              <a:t>vagy vízszintes orientációjú, soha nem áll </a:t>
            </a:r>
            <a:r>
              <a:rPr lang="hu-HU" dirty="0" smtClean="0">
                <a:latin typeface="NimbusRomNo9L-Regu"/>
              </a:rPr>
              <a:t>eltérő </a:t>
            </a:r>
            <a:r>
              <a:rPr lang="hu-HU" dirty="0">
                <a:latin typeface="NimbusRomNo9L-Regu"/>
              </a:rPr>
              <a:t>szögben.</a:t>
            </a:r>
          </a:p>
          <a:p>
            <a:r>
              <a:rPr lang="hu-HU" dirty="0">
                <a:latin typeface="NimbusRomNo9L-Regu"/>
              </a:rPr>
              <a:t>Több </a:t>
            </a:r>
            <a:r>
              <a:rPr lang="hu-HU" dirty="0" smtClean="0">
                <a:latin typeface="NimbusRomNo9L-Regu"/>
              </a:rPr>
              <a:t>lehetőség </a:t>
            </a:r>
            <a:r>
              <a:rPr lang="hu-HU" dirty="0">
                <a:latin typeface="NimbusRomNo9L-Regu"/>
              </a:rPr>
              <a:t>is adódik. Megadhatjuk a téglalapot a középpontjával (két koordináta) és a méretével (</a:t>
            </a:r>
            <a:r>
              <a:rPr lang="hu-HU" dirty="0" smtClean="0">
                <a:latin typeface="NimbusRomNo9L-Regu"/>
              </a:rPr>
              <a:t>magasság, szélesség</a:t>
            </a:r>
            <a:r>
              <a:rPr lang="hu-HU" dirty="0">
                <a:latin typeface="NimbusRomNo9L-Regu"/>
              </a:rPr>
              <a:t>), vagy az egyik csúcspontjával és a méretével, vagy két ellentétes csúcspontjával is. A konvenció az, hogy </a:t>
            </a:r>
            <a:r>
              <a:rPr lang="hu-HU" dirty="0" smtClean="0">
                <a:latin typeface="NimbusRomNo9L-Regu"/>
              </a:rPr>
              <a:t>a bal felső </a:t>
            </a:r>
            <a:r>
              <a:rPr lang="hu-HU" dirty="0">
                <a:latin typeface="NimbusRomNo9L-Regu"/>
              </a:rPr>
              <a:t>csúcspontot és a téglalap méretét használjuk.</a:t>
            </a:r>
          </a:p>
          <a:p>
            <a:r>
              <a:rPr lang="hu-HU" dirty="0">
                <a:latin typeface="NimbusRomNo9L-Regu"/>
              </a:rPr>
              <a:t>Ismét definiálunk egy új osztályt, egy inicializáló és egy az objektumot </a:t>
            </a:r>
            <a:r>
              <a:rPr lang="hu-HU" dirty="0" err="1">
                <a:latin typeface="NimbusRomNo9L-Regu"/>
              </a:rPr>
              <a:t>sztringgé</a:t>
            </a:r>
            <a:r>
              <a:rPr lang="hu-HU" dirty="0">
                <a:latin typeface="NimbusRomNo9L-Regu"/>
              </a:rPr>
              <a:t> alakító metódussal: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88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117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mtClean="0"/>
              <a:t>Téglalapok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33401" y="1798606"/>
            <a:ext cx="852351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Teglalap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2                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osztály a téglalapok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előállításához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 </a:t>
            </a:r>
            <a:r>
              <a:rPr lang="en-US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 err="1">
                <a:solidFill>
                  <a:srgbClr val="05297D"/>
                </a:solidFill>
                <a:latin typeface="NimbusMonL-Regu"/>
              </a:rPr>
              <a:t>init</a:t>
            </a:r>
            <a:r>
              <a:rPr lang="en-US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poz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sz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m):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Inicializálja a téglalapot a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poz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pozícióra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4071A1"/>
                </a:solidFill>
                <a:latin typeface="NimbusMonL-ReguObli"/>
              </a:rPr>
              <a:t>sz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szélességgel m magassággal.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csucs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poz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szelesseg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m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10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11 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str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"(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{2}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)"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csucs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szelesseg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14</a:t>
            </a:r>
          </a:p>
          <a:p>
            <a:r>
              <a:rPr lang="nl-NL" sz="800" dirty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teglalap </a:t>
            </a:r>
            <a:r>
              <a:rPr lang="nl-NL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Teglalap(Pont(</a:t>
            </a:r>
            <a:r>
              <a:rPr lang="nl-NL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l-NL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nl-NL" dirty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l-NL" dirty="0">
                <a:solidFill>
                  <a:srgbClr val="21804F"/>
                </a:solidFill>
                <a:latin typeface="NimbusMonL-Regu"/>
              </a:rPr>
              <a:t>200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bomba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Teglalap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80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videojátékomban.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17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teglalap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: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teglalap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18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"bomba: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bomba)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3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294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Az objektumok módosíthatók</a:t>
            </a:r>
          </a:p>
        </p:txBody>
      </p:sp>
      <p:sp>
        <p:nvSpPr>
          <p:cNvPr id="3" name="Téglalap 2"/>
          <p:cNvSpPr/>
          <p:nvPr/>
        </p:nvSpPr>
        <p:spPr>
          <a:xfrm>
            <a:off x="489857" y="1690688"/>
            <a:ext cx="1121228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objektumok állapotát módosíthatjuk, ha valamelyik attribútumához új értéket rendelünk. Ha például növelni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szeretnénk a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téglalap méretét anélkül, hogy a pozícióját megváltoztatnánk, módosíthatjuk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szelesseg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és / vagy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attribútumokat: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teglalap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szelesseg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50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teglalap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smtClean="0">
                <a:solidFill>
                  <a:srgbClr val="21804F"/>
                </a:solidFill>
                <a:latin typeface="NimbusMonL-Regu"/>
              </a:rPr>
              <a:t>100</a:t>
            </a:r>
          </a:p>
          <a:p>
            <a:endParaRPr lang="hu-HU" sz="1600" dirty="0">
              <a:solidFill>
                <a:srgbClr val="21804F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Erre a célra szinte biztosan be szeretnénk vezetni egy metódust, hogy az osztályba foglaljuk ezt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műveletet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 olyan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metódust is biztosítunk majd, amellyel más helyre mozgatható a téglalap: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1" dirty="0" err="1">
                <a:solidFill>
                  <a:srgbClr val="0D85B6"/>
                </a:solidFill>
                <a:latin typeface="NimbusMonL-Bold"/>
              </a:rPr>
              <a:t>Teglalap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  </a:t>
            </a:r>
            <a:r>
              <a:rPr lang="hu-HU" sz="1600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...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</a:t>
            </a:r>
            <a:r>
              <a:rPr lang="hu-HU" sz="1600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noveles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delta_szelesseg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delta_magassag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5	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""" Növeli (vagy csökkenti) ezt az objektumot a delta értékekkel.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szelesseg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delta_szelesseg</a:t>
            </a:r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delta_magassag</a:t>
            </a:r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 </a:t>
            </a:r>
            <a:r>
              <a:rPr lang="en-US" sz="1600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en-US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en-US" sz="1600" dirty="0" err="1">
                <a:solidFill>
                  <a:srgbClr val="05297D"/>
                </a:solidFill>
                <a:latin typeface="NimbusMonL-Regu"/>
              </a:rPr>
              <a:t>mozgatas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sz="1600" dirty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, dx, </a:t>
            </a:r>
            <a:r>
              <a:rPr lang="en-US" sz="1600" dirty="0" err="1">
                <a:solidFill>
                  <a:srgbClr val="000000"/>
                </a:solidFill>
                <a:latin typeface="NimbusMonL-Regu"/>
              </a:rPr>
              <a:t>dy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10	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""" Elmozdítja ezt az objektumot a delta értékekkel. """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11	 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csucs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dx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csucs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28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294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Az objektumok módosíthatók</a:t>
            </a:r>
          </a:p>
        </p:txBody>
      </p:sp>
      <p:sp>
        <p:nvSpPr>
          <p:cNvPr id="3" name="Téglalap 2"/>
          <p:cNvSpPr/>
          <p:nvPr/>
        </p:nvSpPr>
        <p:spPr>
          <a:xfrm>
            <a:off x="489857" y="1690688"/>
            <a:ext cx="112122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1" dirty="0" err="1">
                <a:solidFill>
                  <a:srgbClr val="0D85B6"/>
                </a:solidFill>
                <a:latin typeface="NimbusMonL-Bold"/>
              </a:rPr>
              <a:t>Teglalap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  </a:t>
            </a:r>
            <a:r>
              <a:rPr lang="hu-HU" sz="1600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...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</a:t>
            </a:r>
            <a:r>
              <a:rPr lang="hu-HU" sz="1600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noveles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delta_szelesseg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delta_magassag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5	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""" Növeli (vagy csökkenti) ezt az objektumot a delta értékekkel.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szelesseg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delta_szelesseg</a:t>
            </a:r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delta_magassag</a:t>
            </a:r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                </a:t>
            </a:r>
            <a:r>
              <a:rPr lang="en-US" sz="1600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en-US" sz="16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en-US" sz="1600" dirty="0" err="1">
                <a:solidFill>
                  <a:srgbClr val="05297D"/>
                </a:solidFill>
                <a:latin typeface="NimbusMonL-Regu"/>
              </a:rPr>
              <a:t>mozgatas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sz="1600" dirty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, dx, </a:t>
            </a:r>
            <a:r>
              <a:rPr lang="en-US" sz="1600" dirty="0" err="1">
                <a:solidFill>
                  <a:srgbClr val="000000"/>
                </a:solidFill>
                <a:latin typeface="NimbusMonL-Regu"/>
              </a:rPr>
              <a:t>dy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10	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""" Elmozdítja ezt az objektumot a delta értékekkel. """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11	 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csucs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dx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csucs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dy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413656" y="4491455"/>
            <a:ext cx="1072242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új metódusok kipróbálásához írjuk az alábbi utasításokat az osztályok létrehozása után, az osztályon kívülre:</a:t>
            </a:r>
          </a:p>
          <a:p>
            <a:r>
              <a:rPr lang="pt-BR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pt-BR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Teglalap(Pont(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50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(r)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noveles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25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(r)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mozgatas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(r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sz="1600" dirty="0">
              <a:solidFill>
                <a:srgbClr val="000000"/>
              </a:solidFill>
              <a:latin typeface="NimbusMonL-Regu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606143" y="5310779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Medi"/>
              </a:rPr>
              <a:t>A kimenet az alábbi lesz: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125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125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116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Azonosság</a:t>
            </a:r>
          </a:p>
        </p:txBody>
      </p:sp>
      <p:sp>
        <p:nvSpPr>
          <p:cNvPr id="7" name="Téglalap 6"/>
          <p:cNvSpPr/>
          <p:nvPr/>
        </p:nvSpPr>
        <p:spPr>
          <a:xfrm>
            <a:off x="489857" y="1690688"/>
            <a:ext cx="1121228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„azonos” szó jelentése tökéletesen világosnak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tűnik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egészen addig, ameddig el nem kezdünk egy kicsit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gondolkozni, és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rá nem jövünk, hogy több van mögötte, mint ahogy azt kezdetben hittük. Például, ha azt mondjuk, hogy „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dirty="0" err="1" smtClean="0">
                <a:solidFill>
                  <a:srgbClr val="000000"/>
                </a:solidFill>
                <a:latin typeface="NimbusRomNo9L-Regu"/>
              </a:rPr>
              <a:t>Indycarban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azonos autóval indulnak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versenyzők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.”, azt úgy értjük, hogy egyforma autóval lépnek pályára, de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nem ugyanazzal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az autóval. Ha viszont azt mondjuk, hogy „A két tigriskölykök azonos anyától származik.”, akkor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arra gondolunk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hogy kölykök anyja egy és ugyanaz.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objektumoknál is hasonló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kétértelműség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áll fenn. Mit jelent például az, hogy két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azonos? Azt jelenti-e,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hogy a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tartalmazott adatok (a koordinátáik) egyformák, vagy azt, hogy ténylegesen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ugyanarról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az objektumról van szó?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listák fejezetben, amikor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fedőnevektől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beszéltünk, már láttuk 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is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operátort. Segítségével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megvizsgálhatjuk, hogy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két objektum ugyanarra az objektumra hivatkozik-e. Írjuk az osztálydefiníciók után az alábbi sorokat: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p1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p2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(p1 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is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p2)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# a kimenet </a:t>
            </a:r>
            <a:r>
              <a:rPr lang="hu-HU" sz="1600" dirty="0" err="1">
                <a:solidFill>
                  <a:srgbClr val="40808F"/>
                </a:solidFill>
                <a:latin typeface="NimbusMonL-ReguObli"/>
              </a:rPr>
              <a:t>False</a:t>
            </a:r>
            <a:endParaRPr lang="hu-HU" sz="1600" dirty="0">
              <a:solidFill>
                <a:srgbClr val="40808F"/>
              </a:solidFill>
              <a:latin typeface="NimbusMonL-ReguObli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p3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p1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en-US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(p1 </a:t>
            </a:r>
            <a:r>
              <a:rPr lang="en-US" sz="1600" b="1" dirty="0">
                <a:solidFill>
                  <a:srgbClr val="007121"/>
                </a:solidFill>
                <a:latin typeface="NimbusMonL-Bold"/>
              </a:rPr>
              <a:t>is 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p3) </a:t>
            </a:r>
            <a:r>
              <a:rPr lang="en-US" sz="1600" dirty="0">
                <a:solidFill>
                  <a:srgbClr val="40808F"/>
                </a:solidFill>
                <a:latin typeface="NimbusMonL-ReguObli"/>
              </a:rPr>
              <a:t># a </a:t>
            </a:r>
            <a:r>
              <a:rPr lang="en-US" sz="1600" dirty="0" err="1">
                <a:solidFill>
                  <a:srgbClr val="40808F"/>
                </a:solidFill>
                <a:latin typeface="NimbusMonL-ReguObli"/>
              </a:rPr>
              <a:t>kimenet</a:t>
            </a:r>
            <a:r>
              <a:rPr lang="en-US" sz="1600" dirty="0">
                <a:solidFill>
                  <a:srgbClr val="40808F"/>
                </a:solidFill>
                <a:latin typeface="NimbusMonL-ReguObli"/>
              </a:rPr>
              <a:t> True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990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116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Azonosság</a:t>
            </a:r>
          </a:p>
        </p:txBody>
      </p:sp>
      <p:sp>
        <p:nvSpPr>
          <p:cNvPr id="3" name="Téglalap 2"/>
          <p:cNvSpPr/>
          <p:nvPr/>
        </p:nvSpPr>
        <p:spPr>
          <a:xfrm>
            <a:off x="566058" y="1690688"/>
            <a:ext cx="11506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Bár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p1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és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p2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azonos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értékű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koordinátákat tartalmaz, nem azonos objektumok. Ha viszont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p1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-et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hozzárendeljük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p3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-hoz, akkor ez a két változó már ugyanannak az objektumnak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fedőneve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Ezt a fajta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egyenlőségvizsgálatot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referencia szerinti </a:t>
            </a:r>
            <a:r>
              <a:rPr lang="hu-HU" dirty="0" smtClean="0">
                <a:solidFill>
                  <a:srgbClr val="000000"/>
                </a:solidFill>
                <a:latin typeface="NimbusRomNo9L-Medi"/>
              </a:rPr>
              <a:t>egyenlőségvizsgálatnak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nevezzük, mert nem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objektumok tartalmát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hanem a referenciákat hasonlítja össze.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objektumok tartalmának összehasonlításához, vagyis az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érték szerinti </a:t>
            </a:r>
            <a:r>
              <a:rPr lang="hu-HU" dirty="0" smtClean="0">
                <a:solidFill>
                  <a:srgbClr val="000000"/>
                </a:solidFill>
                <a:latin typeface="NimbusRomNo9L-Medi"/>
              </a:rPr>
              <a:t>egyenlőségvizsgálathoz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írhatunk egy függvényt.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Legyen a neve: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azonos_koordinatak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azonos_koordinatak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(p1, p2):</a:t>
            </a:r>
          </a:p>
          <a:p>
            <a:pPr marL="342900" indent="-342900">
              <a:buAutoNum type="arabicPlain" startAt="2"/>
            </a:pPr>
            <a:r>
              <a:rPr lang="en-US" sz="1600" b="1" dirty="0" smtClean="0">
                <a:solidFill>
                  <a:srgbClr val="007121"/>
                </a:solidFill>
                <a:latin typeface="NimbusMonL-Bold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(p1</a:t>
            </a:r>
            <a:r>
              <a:rPr lang="en-US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n-US" sz="1600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p2</a:t>
            </a:r>
            <a:r>
              <a:rPr lang="en-US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x) </a:t>
            </a:r>
            <a:r>
              <a:rPr lang="en-US" sz="1600" b="1" dirty="0">
                <a:solidFill>
                  <a:srgbClr val="007121"/>
                </a:solidFill>
                <a:latin typeface="NimbusMonL-Bold"/>
              </a:rPr>
              <a:t>and 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(p1</a:t>
            </a:r>
            <a:r>
              <a:rPr lang="en-US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n-US" sz="1600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p2</a:t>
            </a:r>
            <a:r>
              <a:rPr lang="en-US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NimbusMonL-Regu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sz="1600" dirty="0" smtClean="0">
              <a:solidFill>
                <a:srgbClr val="000000"/>
              </a:solidFill>
              <a:latin typeface="NimbusMonL-Regu"/>
            </a:endParaRPr>
          </a:p>
          <a:p>
            <a:pPr marL="342900" indent="-342900">
              <a:buAutoNum type="arabicPlain" startAt="2"/>
            </a:pPr>
            <a:endParaRPr lang="en-US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Ha most készítünk két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különböző,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de ugyanolyan adatrésszel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rendelkező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objektumot, akkor az</a:t>
            </a:r>
          </a:p>
          <a:p>
            <a:r>
              <a:rPr lang="hu-HU" dirty="0" err="1">
                <a:solidFill>
                  <a:srgbClr val="000000"/>
                </a:solidFill>
                <a:latin typeface="NimbusMonL-Regu"/>
              </a:rPr>
              <a:t>azonos_koordinatak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 segítségével kideríthetjük, hogy az objektumok által reprezentált pontok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koordinátái megegyeznek-e.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p1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p2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egy_pont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azonos_koordinatak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(p1, p2)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egy_pont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kimenet ezúttal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807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109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Feladatok</a:t>
            </a:r>
          </a:p>
        </p:txBody>
      </p:sp>
      <p:sp>
        <p:nvSpPr>
          <p:cNvPr id="3" name="Téglalap 2"/>
          <p:cNvSpPr/>
          <p:nvPr/>
        </p:nvSpPr>
        <p:spPr>
          <a:xfrm>
            <a:off x="707571" y="1828524"/>
            <a:ext cx="11059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hu-HU" dirty="0" smtClean="0">
                <a:latin typeface="NimbusRomNo9L-Regu"/>
              </a:rPr>
              <a:t>Írd </a:t>
            </a:r>
            <a:r>
              <a:rPr lang="hu-HU" dirty="0">
                <a:latin typeface="NimbusRomNo9L-Regu"/>
              </a:rPr>
              <a:t>át a </a:t>
            </a:r>
            <a:r>
              <a:rPr lang="hu-HU" dirty="0">
                <a:latin typeface="NimbusRomNo9L-ReguItal"/>
              </a:rPr>
              <a:t>Produktív függvények </a:t>
            </a:r>
            <a:r>
              <a:rPr lang="hu-HU" dirty="0">
                <a:latin typeface="NimbusRomNo9L-Regu"/>
              </a:rPr>
              <a:t>fejezetben található </a:t>
            </a:r>
            <a:r>
              <a:rPr lang="hu-HU" dirty="0" err="1">
                <a:latin typeface="NimbusMonL-Regu"/>
              </a:rPr>
              <a:t>tavolsag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függvényt úgy, hogy négy szám típusú </a:t>
            </a:r>
            <a:r>
              <a:rPr lang="hu-HU" dirty="0" smtClean="0">
                <a:latin typeface="NimbusRomNo9L-Regu"/>
              </a:rPr>
              <a:t>paraméter helyett </a:t>
            </a:r>
            <a:r>
              <a:rPr lang="hu-HU" dirty="0">
                <a:latin typeface="NimbusRomNo9L-Regu"/>
              </a:rPr>
              <a:t>két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típusú paramétere legyen</a:t>
            </a:r>
            <a:r>
              <a:rPr lang="hu-HU" dirty="0" smtClean="0">
                <a:latin typeface="NimbusRomNo9L-Regu"/>
              </a:rPr>
              <a:t>!</a:t>
            </a:r>
          </a:p>
          <a:p>
            <a:pPr marL="342900" indent="-342900">
              <a:buAutoNum type="arabicPeriod"/>
            </a:pP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2. </a:t>
            </a:r>
            <a:r>
              <a:rPr lang="hu-HU" dirty="0" err="1" smtClean="0">
                <a:latin typeface="NimbusRomNo9L-Regu"/>
              </a:rPr>
              <a:t>Bővítsd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 err="1">
                <a:latin typeface="NimbusMonL-Regu"/>
              </a:rPr>
              <a:t>tukrozes_x_tengelyre</a:t>
            </a:r>
            <a:r>
              <a:rPr lang="hu-HU" dirty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nevű </a:t>
            </a:r>
            <a:r>
              <a:rPr lang="hu-HU" dirty="0">
                <a:latin typeface="NimbusRomNo9L-Regu"/>
              </a:rPr>
              <a:t>metódussal a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osztályt! A metódus térjen vissza</a:t>
            </a:r>
          </a:p>
          <a:p>
            <a:r>
              <a:rPr lang="hu-HU" dirty="0">
                <a:latin typeface="NimbusRomNo9L-Regu"/>
              </a:rPr>
              <a:t>egy új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példánnyal, mely az aktuális pont x-tengelyre vett tükörképe. Például a </a:t>
            </a:r>
            <a:r>
              <a:rPr lang="hu-HU" dirty="0">
                <a:latin typeface="NimbusMonL-Regu"/>
              </a:rPr>
              <a:t>Pont(3, 5).</a:t>
            </a:r>
          </a:p>
          <a:p>
            <a:r>
              <a:rPr lang="hu-HU" dirty="0" err="1">
                <a:latin typeface="NimbusMonL-Regu"/>
              </a:rPr>
              <a:t>tukrozes_x_tengelyre</a:t>
            </a:r>
            <a:r>
              <a:rPr lang="hu-HU" dirty="0">
                <a:latin typeface="NimbusMonL-Regu"/>
              </a:rPr>
              <a:t>() </a:t>
            </a:r>
            <a:r>
              <a:rPr lang="hu-HU" dirty="0">
                <a:latin typeface="NimbusRomNo9L-Regu"/>
              </a:rPr>
              <a:t>eredménye (3, -5</a:t>
            </a:r>
            <a:r>
              <a:rPr lang="hu-HU" dirty="0" smtClean="0">
                <a:latin typeface="NimbusRomNo9L-Regu"/>
              </a:rPr>
              <a:t>).</a:t>
            </a:r>
          </a:p>
          <a:p>
            <a:endParaRPr lang="hu-HU" dirty="0" smtClean="0">
              <a:latin typeface="NimbusRomNo9L-Regu"/>
            </a:endParaRPr>
          </a:p>
          <a:p>
            <a:r>
              <a:rPr lang="hu-HU" dirty="0" smtClean="0"/>
              <a:t>3. Adj </a:t>
            </a:r>
            <a:r>
              <a:rPr lang="hu-HU" dirty="0"/>
              <a:t>hozzá egy </a:t>
            </a:r>
            <a:r>
              <a:rPr lang="hu-HU" dirty="0" err="1"/>
              <a:t>terulet</a:t>
            </a:r>
            <a:r>
              <a:rPr lang="hu-HU" dirty="0"/>
              <a:t> metódust a </a:t>
            </a:r>
            <a:r>
              <a:rPr lang="hu-HU" dirty="0" err="1"/>
              <a:t>Teglalap</a:t>
            </a:r>
            <a:r>
              <a:rPr lang="hu-HU" dirty="0"/>
              <a:t> osztályhoz, amelyet ha meghívunk egy példányra, akkor</a:t>
            </a:r>
          </a:p>
          <a:p>
            <a:r>
              <a:rPr lang="hu-HU" dirty="0"/>
              <a:t>annak területét adja vissza:</a:t>
            </a:r>
          </a:p>
          <a:p>
            <a:r>
              <a:rPr lang="pt-BR" dirty="0"/>
              <a:t>r = Teglalap(Pont(0, 0), 10, 5)</a:t>
            </a:r>
          </a:p>
          <a:p>
            <a:r>
              <a:rPr lang="hu-HU" dirty="0"/>
              <a:t>teszt(</a:t>
            </a:r>
            <a:r>
              <a:rPr lang="hu-HU" dirty="0" err="1"/>
              <a:t>r.terulet</a:t>
            </a:r>
            <a:r>
              <a:rPr lang="hu-HU" dirty="0"/>
              <a:t>() == 50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4.  </a:t>
            </a:r>
            <a:r>
              <a:rPr lang="hu-HU" dirty="0"/>
              <a:t>Írj egy </a:t>
            </a:r>
            <a:r>
              <a:rPr lang="hu-HU" dirty="0" err="1"/>
              <a:t>kerulet</a:t>
            </a:r>
            <a:r>
              <a:rPr lang="hu-HU" dirty="0"/>
              <a:t> metódust a </a:t>
            </a:r>
            <a:r>
              <a:rPr lang="hu-HU" dirty="0" err="1"/>
              <a:t>Teglalap</a:t>
            </a:r>
            <a:r>
              <a:rPr lang="hu-HU" dirty="0"/>
              <a:t> osztályon belül, amely segítségével meghatározhatjuk a </a:t>
            </a:r>
            <a:r>
              <a:rPr lang="hu-HU" dirty="0" err="1"/>
              <a:t>Teglalap</a:t>
            </a:r>
            <a:endParaRPr lang="hu-HU" dirty="0"/>
          </a:p>
          <a:p>
            <a:r>
              <a:rPr lang="hu-HU" dirty="0"/>
              <a:t>példányok kerületét:</a:t>
            </a:r>
          </a:p>
          <a:p>
            <a:r>
              <a:rPr lang="pt-BR" dirty="0"/>
              <a:t>r = Teglalap(Pont(0, 0), 10, 5)</a:t>
            </a:r>
          </a:p>
          <a:p>
            <a:r>
              <a:rPr lang="hu-HU" dirty="0"/>
              <a:t>teszt(</a:t>
            </a:r>
            <a:r>
              <a:rPr lang="hu-HU" dirty="0" err="1"/>
              <a:t>r.kerulet</a:t>
            </a:r>
            <a:r>
              <a:rPr lang="hu-HU" dirty="0"/>
              <a:t>() == 30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354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109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Feladatok</a:t>
            </a:r>
          </a:p>
        </p:txBody>
      </p:sp>
      <p:sp>
        <p:nvSpPr>
          <p:cNvPr id="4" name="Téglalap 3"/>
          <p:cNvSpPr/>
          <p:nvPr/>
        </p:nvSpPr>
        <p:spPr>
          <a:xfrm>
            <a:off x="511629" y="1690688"/>
            <a:ext cx="10711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5.. Írj egy </a:t>
            </a:r>
            <a:r>
              <a:rPr lang="hu-HU" dirty="0" err="1"/>
              <a:t>forditas</a:t>
            </a:r>
            <a:r>
              <a:rPr lang="hu-HU" dirty="0"/>
              <a:t> metódust a </a:t>
            </a:r>
            <a:r>
              <a:rPr lang="hu-HU" dirty="0" err="1"/>
              <a:t>Teglalap</a:t>
            </a:r>
            <a:r>
              <a:rPr lang="hu-HU" dirty="0"/>
              <a:t> osztályon belül, amellyel felcserélhetjük a </a:t>
            </a:r>
            <a:r>
              <a:rPr lang="hu-HU" dirty="0" err="1"/>
              <a:t>Teglalap</a:t>
            </a:r>
            <a:r>
              <a:rPr lang="hu-HU" dirty="0"/>
              <a:t> példányok</a:t>
            </a:r>
          </a:p>
          <a:p>
            <a:r>
              <a:rPr lang="hu-HU" dirty="0"/>
              <a:t>magasságát és szélességét:</a:t>
            </a:r>
          </a:p>
          <a:p>
            <a:r>
              <a:rPr lang="pt-BR" dirty="0"/>
              <a:t>r = Teglalap(Pont(100, 50), 10, 5)</a:t>
            </a:r>
          </a:p>
          <a:p>
            <a:r>
              <a:rPr lang="hu-HU" dirty="0"/>
              <a:t>teszt(</a:t>
            </a:r>
            <a:r>
              <a:rPr lang="hu-HU" dirty="0" err="1"/>
              <a:t>r.szelesseg</a:t>
            </a:r>
            <a:r>
              <a:rPr lang="hu-HU" dirty="0"/>
              <a:t> == 10 </a:t>
            </a:r>
            <a:r>
              <a:rPr lang="hu-HU" b="1" dirty="0"/>
              <a:t>and </a:t>
            </a:r>
            <a:r>
              <a:rPr lang="hu-HU" dirty="0" err="1"/>
              <a:t>r.magassag</a:t>
            </a:r>
            <a:r>
              <a:rPr lang="hu-HU" dirty="0"/>
              <a:t> == 5)</a:t>
            </a:r>
          </a:p>
          <a:p>
            <a:r>
              <a:rPr lang="hu-HU" dirty="0" err="1"/>
              <a:t>r.forditas</a:t>
            </a:r>
            <a:r>
              <a:rPr lang="hu-HU" dirty="0"/>
              <a:t>()</a:t>
            </a:r>
          </a:p>
          <a:p>
            <a:r>
              <a:rPr lang="hu-HU" dirty="0"/>
              <a:t>teszt(</a:t>
            </a:r>
            <a:r>
              <a:rPr lang="hu-HU" dirty="0" err="1"/>
              <a:t>r.szelesseg</a:t>
            </a:r>
            <a:r>
              <a:rPr lang="hu-HU" dirty="0"/>
              <a:t> == 5 </a:t>
            </a:r>
            <a:r>
              <a:rPr lang="hu-HU" b="1" dirty="0"/>
              <a:t>and </a:t>
            </a:r>
            <a:r>
              <a:rPr lang="hu-HU" dirty="0" err="1"/>
              <a:t>r.magassag</a:t>
            </a:r>
            <a:r>
              <a:rPr lang="hu-HU" dirty="0"/>
              <a:t> == 10)</a:t>
            </a:r>
          </a:p>
        </p:txBody>
      </p:sp>
      <p:sp>
        <p:nvSpPr>
          <p:cNvPr id="6" name="Téglalap 5"/>
          <p:cNvSpPr/>
          <p:nvPr/>
        </p:nvSpPr>
        <p:spPr>
          <a:xfrm>
            <a:off x="500743" y="3573144"/>
            <a:ext cx="1119051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6. Készíts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egy új metódust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Teglalap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osztályon belül annak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ellenőrzésére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hogy egy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objektum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téglalapon belülre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esik-e! Ennél a feladatnál feltételezzük, hogy a téglalap a (0, 0) koordinátán van,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szélessége 10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a magassága pedig 5. A téglalap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felső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határai </a:t>
            </a:r>
            <a:r>
              <a:rPr lang="hu-HU" dirty="0">
                <a:solidFill>
                  <a:srgbClr val="000000"/>
                </a:solidFill>
                <a:latin typeface="NimbusRomNo9L-ReguItal"/>
              </a:rPr>
              <a:t>nyíltak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tehát a téglalap a [0; 10) tartományt foglalja el az </a:t>
            </a:r>
            <a:r>
              <a:rPr lang="hu-HU" dirty="0" smtClean="0">
                <a:solidFill>
                  <a:srgbClr val="000000"/>
                </a:solidFill>
                <a:latin typeface="NimbusRomNo9L-ReguItal"/>
              </a:rPr>
              <a:t>x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tengelyen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ahol a 0 a tartomány része, de a 10 nem; </a:t>
            </a:r>
            <a:r>
              <a:rPr lang="hu-HU" dirty="0">
                <a:solidFill>
                  <a:srgbClr val="000000"/>
                </a:solidFill>
                <a:latin typeface="NimbusRomNo9L-ReguItal"/>
              </a:rPr>
              <a:t>y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irányban pedig a [0; 5) tartományban áll. Szóval a (10,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2) pontot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nem tartalmazza. Ezeken a teszteken át kell, hogy menjen:</a:t>
            </a:r>
          </a:p>
          <a:p>
            <a:r>
              <a:rPr lang="pt-BR" sz="1600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pt-BR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Teglalap(Pont(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pt-BR" sz="1600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pt-BR" sz="16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tartalmazza_e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)))</a:t>
            </a: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tartalmazza_e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)))</a:t>
            </a: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not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tartalmazza_e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7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)))</a:t>
            </a: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not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tartalmazza_e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)))</a:t>
            </a: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tartalmazza_e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4.99999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)))</a:t>
            </a: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not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tartalmazza_e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(Pont(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894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és objektumok – alapok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Saját, összetett adattípusok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707572" y="1843088"/>
            <a:ext cx="112340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eddigiekben az </a:t>
            </a:r>
            <a:r>
              <a:rPr lang="hu-HU" dirty="0" err="1">
                <a:latin typeface="NimbusMonL-Regu"/>
              </a:rPr>
              <a:t>str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int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MonL-Regu"/>
              </a:rPr>
              <a:t>float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és a </a:t>
            </a:r>
            <a:r>
              <a:rPr lang="hu-HU" dirty="0" err="1">
                <a:latin typeface="NimbusMonL-Regu"/>
              </a:rPr>
              <a:t>Turtle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osztályokkal találkoztunk. Immár készen állunk egy saját osztály,</a:t>
            </a: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definiálására.</a:t>
            </a:r>
          </a:p>
          <a:p>
            <a:r>
              <a:rPr lang="hu-HU" dirty="0">
                <a:latin typeface="NimbusRomNo9L-Regu"/>
              </a:rPr>
              <a:t>Vegyük alapul a matematikai pont fogalmat. Két dimenzióban a pont két szám (két koordináta), amelyet </a:t>
            </a:r>
            <a:r>
              <a:rPr lang="hu-HU" dirty="0" smtClean="0">
                <a:latin typeface="NimbusRomNo9L-Regu"/>
              </a:rPr>
              <a:t>együtt, egyetlen </a:t>
            </a:r>
            <a:r>
              <a:rPr lang="hu-HU" dirty="0">
                <a:latin typeface="NimbusRomNo9L-Regu"/>
              </a:rPr>
              <a:t>objektumként kezelünk. A pontok megadásánál a koordinátákat gyakran zárójelek közé írjuk, </a:t>
            </a:r>
            <a:r>
              <a:rPr lang="hu-HU" dirty="0" smtClean="0">
                <a:latin typeface="NimbusRomNo9L-Regu"/>
              </a:rPr>
              <a:t>egymástól vesszővel </a:t>
            </a:r>
            <a:r>
              <a:rPr lang="hu-HU" dirty="0">
                <a:latin typeface="NimbusRomNo9L-Regu"/>
              </a:rPr>
              <a:t>elválasztva. Például a </a:t>
            </a:r>
            <a:r>
              <a:rPr lang="hu-HU" dirty="0">
                <a:latin typeface="NimbusMonL-Regu"/>
              </a:rPr>
              <a:t>(0, 0) </a:t>
            </a:r>
            <a:r>
              <a:rPr lang="hu-HU" dirty="0">
                <a:latin typeface="NimbusRomNo9L-Regu"/>
              </a:rPr>
              <a:t>az origót reprezentálja, az </a:t>
            </a:r>
            <a:r>
              <a:rPr lang="hu-HU" dirty="0">
                <a:latin typeface="NimbusMonL-Regu"/>
              </a:rPr>
              <a:t>(x, y) </a:t>
            </a:r>
            <a:r>
              <a:rPr lang="hu-HU" dirty="0">
                <a:latin typeface="NimbusRomNo9L-Regu"/>
              </a:rPr>
              <a:t>pedig egy olyan pontot, amely </a:t>
            </a:r>
            <a:r>
              <a:rPr lang="hu-HU" dirty="0" smtClean="0">
                <a:latin typeface="NimbusRomNo9L-Regu"/>
              </a:rPr>
              <a:t>az origótól </a:t>
            </a:r>
            <a:r>
              <a:rPr lang="hu-HU" dirty="0">
                <a:latin typeface="NimbusMonL-Regu"/>
              </a:rPr>
              <a:t>x </a:t>
            </a:r>
            <a:r>
              <a:rPr lang="hu-HU" dirty="0">
                <a:latin typeface="NimbusRomNo9L-Regu"/>
              </a:rPr>
              <a:t>egységgel jobbra, és </a:t>
            </a:r>
            <a:r>
              <a:rPr lang="hu-HU" dirty="0">
                <a:latin typeface="NimbusMonL-Regu"/>
              </a:rPr>
              <a:t>y </a:t>
            </a:r>
            <a:r>
              <a:rPr lang="hu-HU" dirty="0">
                <a:latin typeface="NimbusRomNo9L-Regu"/>
              </a:rPr>
              <a:t>egységgel felfele van.</a:t>
            </a:r>
          </a:p>
          <a:p>
            <a:r>
              <a:rPr lang="hu-HU" dirty="0">
                <a:latin typeface="NimbusRomNo9L-Regu"/>
              </a:rPr>
              <a:t>A tipikus pont </a:t>
            </a:r>
            <a:r>
              <a:rPr lang="hu-HU" dirty="0" smtClean="0">
                <a:latin typeface="NimbusRomNo9L-Regu"/>
              </a:rPr>
              <a:t>műveletek </a:t>
            </a:r>
            <a:r>
              <a:rPr lang="hu-HU" dirty="0">
                <a:latin typeface="NimbusRomNo9L-Regu"/>
              </a:rPr>
              <a:t>közé tartozik egy pont origótól, vagy egy másik ponttól mért távolságának </a:t>
            </a:r>
            <a:r>
              <a:rPr lang="hu-HU" dirty="0" smtClean="0">
                <a:latin typeface="NimbusRomNo9L-Regu"/>
              </a:rPr>
              <a:t>meghatározása, két </a:t>
            </a:r>
            <a:r>
              <a:rPr lang="hu-HU" dirty="0">
                <a:latin typeface="NimbusRomNo9L-Regu"/>
              </a:rPr>
              <a:t>pontot </a:t>
            </a:r>
            <a:r>
              <a:rPr lang="hu-HU" dirty="0" smtClean="0">
                <a:latin typeface="NimbusRomNo9L-Regu"/>
              </a:rPr>
              <a:t>összekötő </a:t>
            </a:r>
            <a:r>
              <a:rPr lang="hu-HU" dirty="0">
                <a:latin typeface="NimbusRomNo9L-Regu"/>
              </a:rPr>
              <a:t>szakasz </a:t>
            </a:r>
            <a:r>
              <a:rPr lang="hu-HU" dirty="0" smtClean="0">
                <a:latin typeface="NimbusRomNo9L-Regu"/>
              </a:rPr>
              <a:t>felezőpontjának </a:t>
            </a:r>
            <a:r>
              <a:rPr lang="hu-HU" dirty="0">
                <a:latin typeface="NimbusRomNo9L-Regu"/>
              </a:rPr>
              <a:t>számítása, vagy annak eldöntése, hogy egy pont egy téglalapon </a:t>
            </a:r>
            <a:r>
              <a:rPr lang="hu-HU" dirty="0" smtClean="0">
                <a:latin typeface="NimbusRomNo9L-Regu"/>
              </a:rPr>
              <a:t>vagy körön </a:t>
            </a:r>
            <a:r>
              <a:rPr lang="hu-HU" dirty="0">
                <a:latin typeface="NimbusRomNo9L-Regu"/>
              </a:rPr>
              <a:t>belülre esik-e. Hamarosan látni fogjuk, miként szervezhetjük egybe ezeket a </a:t>
            </a:r>
            <a:r>
              <a:rPr lang="hu-HU" dirty="0" smtClean="0">
                <a:latin typeface="NimbusRomNo9L-Regu"/>
              </a:rPr>
              <a:t>műveleteket </a:t>
            </a:r>
            <a:r>
              <a:rPr lang="hu-HU" dirty="0">
                <a:latin typeface="NimbusRomNo9L-Regu"/>
              </a:rPr>
              <a:t>az adatokkal.</a:t>
            </a:r>
          </a:p>
          <a:p>
            <a:r>
              <a:rPr lang="hu-HU" dirty="0">
                <a:latin typeface="NimbusRomNo9L-Regu"/>
              </a:rPr>
              <a:t>A Pythonban természetes, hogy a pontokat két számmal reprezentáljuk, a kérdés csak az, hogyan szervezzük </a:t>
            </a:r>
            <a:r>
              <a:rPr lang="hu-HU" dirty="0" smtClean="0">
                <a:latin typeface="NimbusRomNo9L-Regu"/>
              </a:rPr>
              <a:t>ezeket egy </a:t>
            </a:r>
            <a:r>
              <a:rPr lang="hu-HU" dirty="0">
                <a:latin typeface="NimbusRomNo9L-Regu"/>
              </a:rPr>
              <a:t>összetett objektumba. Az értékpárok használta gyors, de nem elegáns megoldás. Néhány alkalmazásnál </a:t>
            </a:r>
            <a:r>
              <a:rPr lang="hu-HU" dirty="0" smtClean="0">
                <a:latin typeface="NimbusRomNo9L-Regu"/>
              </a:rPr>
              <a:t>viszont jó </a:t>
            </a:r>
            <a:r>
              <a:rPr lang="hu-HU" dirty="0">
                <a:latin typeface="NimbusRomNo9L-Regu"/>
              </a:rPr>
              <a:t>választás lehet.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0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és objektumok – alapok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Saját, összetett adattípusok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690688"/>
            <a:ext cx="1096191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Alternatív megoldásként definiálhatunk egy új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osztályt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ami ugyan több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erőfeszítést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igényel, de hamarosan </a:t>
            </a:r>
            <a:r>
              <a:rPr lang="hu-HU" dirty="0" err="1" smtClean="0">
                <a:solidFill>
                  <a:srgbClr val="000000"/>
                </a:solidFill>
                <a:latin typeface="NimbusRomNo9L-Regu"/>
              </a:rPr>
              <a:t>nyilvánvalóak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 lesznek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előnyei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is. Azt szeretnénk, hogy minden pontunknak legyen egy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és egy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attribútuma, ezért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első osztály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definíciónk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az alábbi módon néz ki: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A Pont osztály (x, y) koordinátáinak reprezentálására 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és manipulálására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init</a:t>
            </a:r>
            <a:r>
              <a:rPr lang="hu-HU" sz="1600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Egy új, origóban álló pont létrehozása.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0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4214456"/>
            <a:ext cx="11136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osztály definíciók bárhol állhatnak a programokon belül. Általában a </a:t>
            </a:r>
            <a:r>
              <a:rPr lang="hu-HU" dirty="0" err="1">
                <a:latin typeface="NimbusRomNo9L-Regu"/>
              </a:rPr>
              <a:t>szkriptek</a:t>
            </a:r>
            <a:r>
              <a:rPr lang="hu-HU" dirty="0">
                <a:latin typeface="NimbusRomNo9L-Regu"/>
              </a:rPr>
              <a:t> elejére tesszük </a:t>
            </a:r>
            <a:r>
              <a:rPr lang="hu-HU" dirty="0" smtClean="0">
                <a:latin typeface="NimbusRomNo9L-Regu"/>
              </a:rPr>
              <a:t>őket </a:t>
            </a:r>
            <a:r>
              <a:rPr lang="hu-HU" dirty="0">
                <a:latin typeface="NimbusRomNo9L-Regu"/>
              </a:rPr>
              <a:t>(az </a:t>
            </a:r>
            <a:r>
              <a:rPr lang="hu-HU" dirty="0" smtClean="0">
                <a:latin typeface="NimbusMonL-Regu"/>
              </a:rPr>
              <a:t>import </a:t>
            </a:r>
            <a:r>
              <a:rPr lang="hu-HU" dirty="0" smtClean="0">
                <a:latin typeface="NimbusRomNo9L-Regu"/>
              </a:rPr>
              <a:t>utasítások </a:t>
            </a:r>
            <a:r>
              <a:rPr lang="hu-HU" dirty="0">
                <a:latin typeface="NimbusRomNo9L-Regu"/>
              </a:rPr>
              <a:t>után), de a programozók és a programnyelvek egy része is az osztályok külön modulba való </a:t>
            </a:r>
            <a:r>
              <a:rPr lang="hu-HU" dirty="0" smtClean="0">
                <a:latin typeface="NimbusRomNo9L-Regu"/>
              </a:rPr>
              <a:t>elhelyezését támogatja </a:t>
            </a:r>
            <a:r>
              <a:rPr lang="hu-HU" dirty="0">
                <a:latin typeface="NimbusRomNo9L-Regu"/>
              </a:rPr>
              <a:t>inkább. (A </a:t>
            </a:r>
            <a:r>
              <a:rPr lang="hu-HU" dirty="0" err="1">
                <a:latin typeface="NimbusRomNo9L-Regu"/>
              </a:rPr>
              <a:t>könyvbeli</a:t>
            </a:r>
            <a:r>
              <a:rPr lang="hu-HU" dirty="0">
                <a:latin typeface="NimbusRomNo9L-Regu"/>
              </a:rPr>
              <a:t> példáknál nem fogunk külön modult használni.) Az osztályokra vonatkozó </a:t>
            </a:r>
            <a:r>
              <a:rPr lang="hu-HU" dirty="0" smtClean="0">
                <a:latin typeface="NimbusRomNo9L-Regu"/>
              </a:rPr>
              <a:t>szintaktikai szabályok </a:t>
            </a:r>
            <a:r>
              <a:rPr lang="hu-HU" dirty="0">
                <a:latin typeface="NimbusRomNo9L-Regu"/>
              </a:rPr>
              <a:t>ugyanazok, mint a többi összetett utasításnál. Van egy, a </a:t>
            </a:r>
            <a:r>
              <a:rPr lang="hu-HU" dirty="0" err="1">
                <a:latin typeface="NimbusMonL-Regu"/>
              </a:rPr>
              <a:t>class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kulcsszóval </a:t>
            </a:r>
            <a:r>
              <a:rPr lang="hu-HU" dirty="0" smtClean="0">
                <a:latin typeface="NimbusRomNo9L-Regu"/>
              </a:rPr>
              <a:t>kezdődő </a:t>
            </a:r>
            <a:r>
              <a:rPr lang="hu-HU" dirty="0">
                <a:latin typeface="NimbusRomNo9L-Regu"/>
              </a:rPr>
              <a:t>fejléc, amelyet </a:t>
            </a:r>
            <a:r>
              <a:rPr lang="hu-HU" dirty="0" smtClean="0">
                <a:latin typeface="NimbusRomNo9L-Regu"/>
              </a:rPr>
              <a:t>az osztály </a:t>
            </a:r>
            <a:r>
              <a:rPr lang="hu-HU" dirty="0">
                <a:latin typeface="NimbusRomNo9L-Regu"/>
              </a:rPr>
              <a:t>neve követ, és </a:t>
            </a:r>
            <a:r>
              <a:rPr lang="hu-HU" dirty="0" smtClean="0">
                <a:latin typeface="NimbusRomNo9L-Regu"/>
              </a:rPr>
              <a:t>kettősponttal </a:t>
            </a:r>
            <a:r>
              <a:rPr lang="hu-HU" dirty="0">
                <a:latin typeface="NimbusRomNo9L-Regu"/>
              </a:rPr>
              <a:t>zárul. Az utasítások behúzása, vagyis az </a:t>
            </a:r>
            <a:r>
              <a:rPr lang="hu-HU" dirty="0" err="1">
                <a:latin typeface="NimbusRomNo9L-Regu"/>
              </a:rPr>
              <a:t>indentálási</a:t>
            </a:r>
            <a:r>
              <a:rPr lang="hu-HU" dirty="0">
                <a:latin typeface="NimbusRomNo9L-Regu"/>
              </a:rPr>
              <a:t> szintek határozzák meg, </a:t>
            </a:r>
            <a:r>
              <a:rPr lang="hu-HU" dirty="0" smtClean="0">
                <a:latin typeface="NimbusRomNo9L-Regu"/>
              </a:rPr>
              <a:t>hol ér </a:t>
            </a:r>
            <a:r>
              <a:rPr lang="hu-HU" dirty="0">
                <a:latin typeface="NimbusRomNo9L-Regu"/>
              </a:rPr>
              <a:t>véget az osztály.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8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és objektumok – alapok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Saját, összetett adattípusok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690688"/>
            <a:ext cx="1096191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class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1" dirty="0">
                <a:solidFill>
                  <a:srgbClr val="0D85B6"/>
                </a:solidFill>
                <a:latin typeface="NimbusMonL-Bold"/>
              </a:rPr>
              <a:t>Pont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A Pont osztály (x, y) koordinátáinak reprezentálására 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és manipulálására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16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sz="1600" dirty="0" err="1">
                <a:solidFill>
                  <a:srgbClr val="05297D"/>
                </a:solidFill>
                <a:latin typeface="NimbusMonL-Regu"/>
              </a:rPr>
              <a:t>init</a:t>
            </a:r>
            <a:r>
              <a:rPr lang="hu-HU" sz="1600" dirty="0">
                <a:solidFill>
                  <a:srgbClr val="05297D"/>
                </a:solidFill>
                <a:latin typeface="NimbusMonL-Regu"/>
              </a:rPr>
              <a:t>__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sz="1600" dirty="0">
                <a:solidFill>
                  <a:srgbClr val="4071A1"/>
                </a:solidFill>
                <a:latin typeface="NimbusMonL-ReguObli"/>
              </a:rPr>
              <a:t>Egy új, origóban álló pont létrehozása. """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hu-HU" sz="1600" dirty="0" err="1" smtClean="0">
                <a:solidFill>
                  <a:srgbClr val="007121"/>
                </a:solidFill>
                <a:latin typeface="NimbusMonL-Regu"/>
              </a:rPr>
              <a:t>self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0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3499400"/>
            <a:ext cx="10798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Ha az osztály fejlécét </a:t>
            </a:r>
            <a:r>
              <a:rPr lang="hu-HU" dirty="0" smtClean="0">
                <a:latin typeface="NimbusRomNo9L-Regu"/>
              </a:rPr>
              <a:t>követő első </a:t>
            </a:r>
            <a:r>
              <a:rPr lang="hu-HU" dirty="0">
                <a:latin typeface="NimbusRomNo9L-Regu"/>
              </a:rPr>
              <a:t>sor egy </a:t>
            </a:r>
            <a:r>
              <a:rPr lang="hu-HU" dirty="0" err="1">
                <a:latin typeface="NimbusRomNo9L-Regu"/>
              </a:rPr>
              <a:t>sztring</a:t>
            </a:r>
            <a:r>
              <a:rPr lang="hu-HU" dirty="0">
                <a:latin typeface="NimbusRomNo9L-Regu"/>
              </a:rPr>
              <a:t> konstans, akkor dokumentációs megjegyzéseként lesz kezelve, </a:t>
            </a:r>
            <a:r>
              <a:rPr lang="hu-HU" dirty="0" smtClean="0">
                <a:latin typeface="NimbusRomNo9L-Regu"/>
              </a:rPr>
              <a:t>számos eszköz </a:t>
            </a:r>
            <a:r>
              <a:rPr lang="hu-HU" dirty="0">
                <a:latin typeface="NimbusRomNo9L-Regu"/>
              </a:rPr>
              <a:t>fel fogja ismerni. (A függvényeknél is így </a:t>
            </a:r>
            <a:r>
              <a:rPr lang="hu-HU" dirty="0" smtClean="0">
                <a:latin typeface="NimbusRomNo9L-Regu"/>
              </a:rPr>
              <a:t>működik </a:t>
            </a:r>
            <a:r>
              <a:rPr lang="hu-HU" dirty="0">
                <a:latin typeface="NimbusRomNo9L-Regu"/>
              </a:rPr>
              <a:t>a dokumentációs </a:t>
            </a:r>
            <a:r>
              <a:rPr lang="hu-HU" dirty="0" err="1">
                <a:latin typeface="NimbusRomNo9L-Regu"/>
              </a:rPr>
              <a:t>sztring</a:t>
            </a:r>
            <a:r>
              <a:rPr lang="hu-HU" dirty="0">
                <a:latin typeface="NimbusRomNo9L-Regu"/>
              </a:rPr>
              <a:t>.)</a:t>
            </a:r>
          </a:p>
          <a:p>
            <a:r>
              <a:rPr lang="hu-HU" dirty="0">
                <a:latin typeface="NimbusRomNo9L-Regu"/>
              </a:rPr>
              <a:t>Minden osztályban </a:t>
            </a:r>
            <a:r>
              <a:rPr lang="hu-HU" dirty="0" smtClean="0">
                <a:latin typeface="NimbusRomNo9L-Regu"/>
              </a:rPr>
              <a:t>kötelező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>
                <a:latin typeface="NimbusMonL-Regu"/>
              </a:rPr>
              <a:t>__</a:t>
            </a:r>
            <a:r>
              <a:rPr lang="hu-HU" dirty="0" err="1">
                <a:latin typeface="NimbusMonL-Regu"/>
              </a:rPr>
              <a:t>init</a:t>
            </a:r>
            <a:r>
              <a:rPr lang="hu-HU" dirty="0">
                <a:latin typeface="NimbusMonL-Regu"/>
              </a:rPr>
              <a:t>__ </a:t>
            </a:r>
            <a:r>
              <a:rPr lang="hu-HU" dirty="0" smtClean="0">
                <a:latin typeface="NimbusRomNo9L-Regu"/>
              </a:rPr>
              <a:t>nevű, </a:t>
            </a:r>
            <a:r>
              <a:rPr lang="hu-HU" dirty="0">
                <a:latin typeface="NimbusRomNo9L-Medi"/>
              </a:rPr>
              <a:t>inicializáló metódus </a:t>
            </a:r>
            <a:r>
              <a:rPr lang="hu-HU" dirty="0">
                <a:latin typeface="NimbusRomNo9L-Regu"/>
              </a:rPr>
              <a:t>szerepeltetése, amely automatikusan </a:t>
            </a:r>
            <a:r>
              <a:rPr lang="hu-HU" dirty="0" smtClean="0">
                <a:latin typeface="NimbusRomNo9L-Regu"/>
              </a:rPr>
              <a:t>meghívásra kerül</a:t>
            </a:r>
            <a:r>
              <a:rPr lang="hu-HU" dirty="0">
                <a:latin typeface="NimbusRomNo9L-Regu"/>
              </a:rPr>
              <a:t>, minden alkalommal, amikor egy új példány jön létre az osztályból (most a </a:t>
            </a:r>
            <a:r>
              <a:rPr lang="hu-HU" dirty="0">
                <a:latin typeface="NimbusMonL-Regu"/>
              </a:rPr>
              <a:t>Pont</a:t>
            </a:r>
            <a:r>
              <a:rPr lang="hu-HU" dirty="0">
                <a:latin typeface="NimbusRomNo9L-Regu"/>
              </a:rPr>
              <a:t>-</a:t>
            </a:r>
            <a:r>
              <a:rPr lang="hu-HU" dirty="0" err="1">
                <a:latin typeface="NimbusRomNo9L-Regu"/>
              </a:rPr>
              <a:t>ból</a:t>
            </a:r>
            <a:r>
              <a:rPr lang="hu-HU" dirty="0">
                <a:latin typeface="NimbusRomNo9L-Regu"/>
              </a:rPr>
              <a:t>). Az </a:t>
            </a:r>
            <a:r>
              <a:rPr lang="hu-HU" dirty="0" smtClean="0">
                <a:latin typeface="NimbusRomNo9L-Regu"/>
              </a:rPr>
              <a:t>inicializáló metódusban </a:t>
            </a:r>
            <a:r>
              <a:rPr lang="hu-HU" dirty="0">
                <a:latin typeface="NimbusRomNo9L-Regu"/>
              </a:rPr>
              <a:t>a programozók </a:t>
            </a:r>
            <a:r>
              <a:rPr lang="hu-HU" dirty="0" smtClean="0">
                <a:latin typeface="NimbusRomNo9L-Regu"/>
              </a:rPr>
              <a:t>kezdőértékek </a:t>
            </a:r>
            <a:r>
              <a:rPr lang="hu-HU" dirty="0">
                <a:latin typeface="NimbusRomNo9L-Regu"/>
              </a:rPr>
              <a:t>/ </a:t>
            </a:r>
            <a:r>
              <a:rPr lang="hu-HU" dirty="0" smtClean="0">
                <a:latin typeface="NimbusRomNo9L-Regu"/>
              </a:rPr>
              <a:t>kezdőállapotok </a:t>
            </a:r>
            <a:r>
              <a:rPr lang="hu-HU" dirty="0">
                <a:latin typeface="NimbusRomNo9L-Regu"/>
              </a:rPr>
              <a:t>megadásával beállíthatják az új példánynál szükséges attribútumokat.</a:t>
            </a: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self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(igazából bármilyen nevet választhatnánk, de ez a konvenció) paraméter értéke automatikusan</a:t>
            </a:r>
          </a:p>
          <a:p>
            <a:r>
              <a:rPr lang="hu-HU" dirty="0">
                <a:latin typeface="NimbusRomNo9L-Regu"/>
              </a:rPr>
              <a:t>az újonnan létrehozott, inicializálandó példány referenciája 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51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Saját, összetett adattípusok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544285" y="1690688"/>
            <a:ext cx="112884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rgbClr val="000000"/>
                </a:solidFill>
                <a:latin typeface="NimbusRomNo9L-Regu"/>
              </a:rPr>
              <a:t>Használjuk is fel az új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osztályunkat: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Pont osztály egy objektumának létrehozása (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példányosítás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második Pont objektum készítése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Minden Pont objektum saját x és y attribútumokkal rendelkezik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endParaRPr lang="hu-HU" sz="200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sz="2000" dirty="0">
                <a:solidFill>
                  <a:srgbClr val="000000"/>
                </a:solidFill>
                <a:latin typeface="NimbusRomNo9L-Regu"/>
              </a:rPr>
              <a:t>U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gyanis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az inicializálás során két attribútumot hoztunk létre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2000" dirty="0" err="1">
                <a:solidFill>
                  <a:srgbClr val="000000"/>
                </a:solidFill>
                <a:latin typeface="NimbusRomNo9L-Regu"/>
              </a:rPr>
              <a:t>-et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 és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-t,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mindkettőt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0 értékkel.</a:t>
            </a:r>
          </a:p>
          <a:p>
            <a:r>
              <a:rPr lang="hu-HU" sz="2000" dirty="0">
                <a:solidFill>
                  <a:srgbClr val="000000"/>
                </a:solidFill>
                <a:latin typeface="NimbusRomNo9L-Regu"/>
              </a:rPr>
              <a:t>Ennek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ismerősnek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kell lennie, hiszen már használtunk korábban osztályokat több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teknőcpéldány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létrehozásához is:</a:t>
            </a:r>
          </a:p>
          <a:p>
            <a:r>
              <a:rPr lang="en-US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from </a:t>
            </a:r>
            <a:r>
              <a:rPr lang="en-US" b="1" dirty="0">
                <a:solidFill>
                  <a:srgbClr val="0D85B6"/>
                </a:solidFill>
                <a:latin typeface="NimbusMonL-Bold"/>
              </a:rPr>
              <a:t>turtle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Turtle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Teknőc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objektumok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példányosítása</a:t>
            </a:r>
            <a:endParaRPr lang="hu-HU" dirty="0">
              <a:solidFill>
                <a:srgbClr val="40808F"/>
              </a:solidFill>
              <a:latin typeface="NimbusMonL-ReguObli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Sanyi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2000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és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változók egy-egy új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objektum referenciáját tartalmazzák. A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sz="2000" dirty="0" err="1">
                <a:solidFill>
                  <a:srgbClr val="000000"/>
                </a:solidFill>
                <a:latin typeface="NimbusRomNo9L-Regu"/>
              </a:rPr>
              <a:t>-höz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 vagy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Pont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-hoz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hasonló, új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objektum példányt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előállító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függvényeket </a:t>
            </a:r>
            <a:r>
              <a:rPr lang="hu-HU" sz="2000" dirty="0">
                <a:solidFill>
                  <a:srgbClr val="000000"/>
                </a:solidFill>
                <a:latin typeface="NimbusRomNo9L-Medi"/>
              </a:rPr>
              <a:t>konstruktoroknak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nevezzük. Az osztályok automatikusan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biztosítanak egy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, az osztályéval azonos </a:t>
            </a:r>
            <a:r>
              <a:rPr lang="hu-HU" sz="2000" dirty="0" smtClean="0">
                <a:solidFill>
                  <a:srgbClr val="000000"/>
                </a:solidFill>
                <a:latin typeface="NimbusRomNo9L-Regu"/>
              </a:rPr>
              <a:t>nevű,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konstruktort.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109859" y="2544280"/>
            <a:ext cx="2503714" cy="6155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program kimenete</a:t>
            </a:r>
          </a:p>
          <a:p>
            <a:r>
              <a:rPr lang="hu-HU" sz="1600" dirty="0">
                <a:solidFill>
                  <a:srgbClr val="21804F"/>
                </a:solidFill>
                <a:latin typeface="NimbusMonL-Regu"/>
              </a:rPr>
              <a:t>0 0 0 0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253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Saját, összetett adattípusok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544285" y="1690688"/>
            <a:ext cx="112884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rgbClr val="000000"/>
                </a:solidFill>
                <a:latin typeface="NimbusRomNo9L-Regu"/>
              </a:rPr>
              <a:t>Használjuk is fel az új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sz="2000" dirty="0">
                <a:solidFill>
                  <a:srgbClr val="000000"/>
                </a:solidFill>
                <a:latin typeface="NimbusRomNo9L-Regu"/>
              </a:rPr>
              <a:t>osztályunkat: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Pont osztály egy objektumának létrehozása (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példányosítás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q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második Pont objektum készítése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Minden Pont objektum saját x és y attribútumokkal rendelkezik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q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8109859" y="2544280"/>
            <a:ext cx="2503714" cy="6155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program kimenete</a:t>
            </a:r>
          </a:p>
          <a:p>
            <a:r>
              <a:rPr lang="hu-HU" sz="1600" dirty="0">
                <a:solidFill>
                  <a:srgbClr val="21804F"/>
                </a:solidFill>
                <a:latin typeface="NimbusMonL-Regu"/>
              </a:rPr>
              <a:t>0 0 0 0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44285" y="3492704"/>
            <a:ext cx="11288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p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q </a:t>
            </a:r>
            <a:r>
              <a:rPr lang="hu-HU" dirty="0">
                <a:latin typeface="NimbusRomNo9L-Regu"/>
              </a:rPr>
              <a:t>változók egy-egy új </a:t>
            </a:r>
            <a:r>
              <a:rPr lang="hu-HU" dirty="0">
                <a:latin typeface="NimbusMonL-Regu"/>
              </a:rPr>
              <a:t>Pont </a:t>
            </a:r>
            <a:r>
              <a:rPr lang="hu-HU" dirty="0">
                <a:latin typeface="NimbusRomNo9L-Regu"/>
              </a:rPr>
              <a:t>objektum referenciáját tartalmazzák. A </a:t>
            </a:r>
            <a:r>
              <a:rPr lang="hu-HU" dirty="0" err="1">
                <a:latin typeface="NimbusMonL-Regu"/>
              </a:rPr>
              <a:t>Turtle</a:t>
            </a:r>
            <a:r>
              <a:rPr lang="hu-HU" dirty="0" err="1">
                <a:latin typeface="NimbusRomNo9L-Regu"/>
              </a:rPr>
              <a:t>-höz</a:t>
            </a:r>
            <a:r>
              <a:rPr lang="hu-HU" dirty="0">
                <a:latin typeface="NimbusRomNo9L-Regu"/>
              </a:rPr>
              <a:t> vagy </a:t>
            </a:r>
            <a:r>
              <a:rPr lang="hu-HU" dirty="0">
                <a:latin typeface="NimbusMonL-Regu"/>
              </a:rPr>
              <a:t>Pont</a:t>
            </a:r>
            <a:r>
              <a:rPr lang="hu-HU" dirty="0">
                <a:latin typeface="NimbusRomNo9L-Regu"/>
              </a:rPr>
              <a:t>-hoz hasonló,</a:t>
            </a:r>
          </a:p>
          <a:p>
            <a:r>
              <a:rPr lang="hu-HU" dirty="0">
                <a:latin typeface="NimbusRomNo9L-Regu"/>
              </a:rPr>
              <a:t>új objektum példányt </a:t>
            </a:r>
            <a:r>
              <a:rPr lang="hu-HU" dirty="0" smtClean="0">
                <a:latin typeface="NimbusRomNo9L-Regu"/>
              </a:rPr>
              <a:t>előállító </a:t>
            </a:r>
            <a:r>
              <a:rPr lang="hu-HU" dirty="0">
                <a:latin typeface="NimbusRomNo9L-Regu"/>
              </a:rPr>
              <a:t>függvényeket </a:t>
            </a:r>
            <a:r>
              <a:rPr lang="hu-HU" dirty="0">
                <a:latin typeface="NimbusRomNo9L-Medi"/>
              </a:rPr>
              <a:t>konstruktoroknak </a:t>
            </a:r>
            <a:r>
              <a:rPr lang="hu-HU" dirty="0">
                <a:latin typeface="NimbusRomNo9L-Regu"/>
              </a:rPr>
              <a:t>nevezzük. Az osztályok automatikusan </a:t>
            </a:r>
            <a:r>
              <a:rPr lang="hu-HU" dirty="0" smtClean="0">
                <a:latin typeface="NimbusRomNo9L-Regu"/>
              </a:rPr>
              <a:t>biztosítanak egy</a:t>
            </a:r>
            <a:r>
              <a:rPr lang="hu-HU" dirty="0">
                <a:latin typeface="NimbusRomNo9L-Regu"/>
              </a:rPr>
              <a:t>, az osztályéval azonos </a:t>
            </a:r>
            <a:r>
              <a:rPr lang="hu-HU" dirty="0" smtClean="0">
                <a:latin typeface="NimbusRomNo9L-Regu"/>
              </a:rPr>
              <a:t>nevű, </a:t>
            </a:r>
            <a:r>
              <a:rPr lang="hu-HU" dirty="0">
                <a:latin typeface="NimbusRomNo9L-Regu"/>
              </a:rPr>
              <a:t>konstruktort.</a:t>
            </a:r>
          </a:p>
          <a:p>
            <a:r>
              <a:rPr lang="hu-HU" dirty="0">
                <a:latin typeface="NimbusRomNo9L-Regu"/>
              </a:rPr>
              <a:t>Talán segíthet, ha az osztályt úgy képzeljük el, mint egy objektum </a:t>
            </a:r>
            <a:r>
              <a:rPr lang="hu-HU" dirty="0" smtClean="0">
                <a:latin typeface="NimbusRomNo9L-Regu"/>
              </a:rPr>
              <a:t>készítő </a:t>
            </a:r>
            <a:r>
              <a:rPr lang="hu-HU" dirty="0">
                <a:latin typeface="NimbusRomNo9L-ReguItal"/>
              </a:rPr>
              <a:t>gyárat</a:t>
            </a:r>
            <a:r>
              <a:rPr lang="hu-HU" dirty="0">
                <a:latin typeface="NimbusRomNo9L-Regu"/>
              </a:rPr>
              <a:t>. Az osztály maga nem egy </a:t>
            </a:r>
            <a:r>
              <a:rPr lang="hu-HU" dirty="0" smtClean="0">
                <a:latin typeface="NimbusRomNo9L-Regu"/>
              </a:rPr>
              <a:t>Pont példány</a:t>
            </a:r>
            <a:r>
              <a:rPr lang="hu-HU" dirty="0">
                <a:latin typeface="NimbusRomNo9L-Regu"/>
              </a:rPr>
              <a:t>, de tartalmazza a Pont példányok </a:t>
            </a:r>
            <a:r>
              <a:rPr lang="hu-HU" dirty="0" smtClean="0">
                <a:latin typeface="NimbusRomNo9L-Regu"/>
              </a:rPr>
              <a:t>előállításához </a:t>
            </a:r>
            <a:r>
              <a:rPr lang="hu-HU" dirty="0">
                <a:latin typeface="NimbusRomNo9L-Regu"/>
              </a:rPr>
              <a:t>szükséges eszközöket. Minden egyes konstruktor hívással </a:t>
            </a:r>
            <a:r>
              <a:rPr lang="hu-HU" dirty="0" smtClean="0">
                <a:latin typeface="NimbusRomNo9L-Regu"/>
              </a:rPr>
              <a:t>arra kérjük </a:t>
            </a:r>
            <a:r>
              <a:rPr lang="hu-HU" dirty="0">
                <a:latin typeface="NimbusRomNo9L-Regu"/>
              </a:rPr>
              <a:t>a gyárat, hogy készítsen nekünk egy új objektumot. Amint legördül az objektum a gyártósorról, </a:t>
            </a:r>
            <a:r>
              <a:rPr lang="hu-HU" dirty="0" err="1" smtClean="0">
                <a:latin typeface="NimbusRomNo9L-Regu"/>
              </a:rPr>
              <a:t>végrehajtódik</a:t>
            </a:r>
            <a:r>
              <a:rPr lang="hu-HU" dirty="0" smtClean="0">
                <a:latin typeface="NimbusRomNo9L-Regu"/>
              </a:rPr>
              <a:t> az </a:t>
            </a:r>
            <a:r>
              <a:rPr lang="hu-HU" dirty="0">
                <a:latin typeface="NimbusRomNo9L-Regu"/>
              </a:rPr>
              <a:t>inicializáló metódusa, ami beállítja az objektum tulajdonságait a gyári alapbeállításoknak </a:t>
            </a:r>
            <a:r>
              <a:rPr lang="hu-HU" dirty="0" smtClean="0">
                <a:latin typeface="NimbusRomNo9L-Regu"/>
              </a:rPr>
              <a:t>megfelelően.</a:t>
            </a:r>
          </a:p>
          <a:p>
            <a:r>
              <a:rPr lang="hu-HU" dirty="0" smtClean="0">
                <a:latin typeface="NimbusRomNo9L-Regu"/>
              </a:rPr>
              <a:t>Az </a:t>
            </a:r>
            <a:r>
              <a:rPr lang="hu-HU" dirty="0">
                <a:latin typeface="NimbusRomNo9L-Regu"/>
              </a:rPr>
              <a:t>„új objektum készítése” és a „gyári beállítások elvégzése” tevékenységek kombinálásával nyert folyamatot </a:t>
            </a:r>
            <a:r>
              <a:rPr lang="hu-HU" dirty="0" err="1" smtClean="0">
                <a:latin typeface="NimbusRomNo9L-Medi"/>
              </a:rPr>
              <a:t>példányosításnak</a:t>
            </a:r>
            <a:r>
              <a:rPr lang="hu-HU" dirty="0" smtClean="0">
                <a:latin typeface="NimbusRomNo9L-Medi"/>
              </a:rPr>
              <a:t> </a:t>
            </a:r>
            <a:r>
              <a:rPr lang="hu-HU" dirty="0" smtClean="0">
                <a:latin typeface="NimbusRomNo9L-Regu"/>
              </a:rPr>
              <a:t>nevezzük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5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14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Attribútumok</a:t>
            </a:r>
          </a:p>
        </p:txBody>
      </p:sp>
      <p:sp>
        <p:nvSpPr>
          <p:cNvPr id="6" name="Téglalap 5"/>
          <p:cNvSpPr/>
          <p:nvPr/>
        </p:nvSpPr>
        <p:spPr>
          <a:xfrm>
            <a:off x="729343" y="1716644"/>
            <a:ext cx="108857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objektumoknak, akár a valós világbeli objektumoknak, vannak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attribútumai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(tulajdonságai) és metódusai is.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attribútumokat a pont operátor segítségével módosíthatjuk: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3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>
                <a:solidFill>
                  <a:srgbClr val="21804F"/>
                </a:solidFill>
                <a:latin typeface="NimbusMonL-Regu"/>
              </a:rPr>
              <a:t>4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modulok és az osztályok is saját névteret alkotnak. A bennük álló nevek, az úgynevezett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attribútumok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azonos szintaktikával érhetők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el. Ebben az esetben a kiválasztott attribútum a példány adateleme.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következő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állapotdiagram mutatja az értékadások eredményét: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változó egy 2 attribútumot tartalmazó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Pont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objektumra hivatkozik. Az objektum attribútumai egy-egy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számot tartalmaznak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631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Osztályok és objektumok – alapok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14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Attribútumok</a:t>
            </a:r>
          </a:p>
        </p:txBody>
      </p:sp>
      <p:sp>
        <p:nvSpPr>
          <p:cNvPr id="4" name="Téglalap 3"/>
          <p:cNvSpPr/>
          <p:nvPr/>
        </p:nvSpPr>
        <p:spPr>
          <a:xfrm>
            <a:off x="696686" y="1908989"/>
            <a:ext cx="1114697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attribútumok értékeit ugyanazzal a szintaktikával érhetjük el: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# 4-et ír ki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endParaRPr lang="hu-HU" sz="1600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(x) </a:t>
            </a:r>
            <a:r>
              <a:rPr lang="hu-HU" sz="1600" dirty="0">
                <a:solidFill>
                  <a:srgbClr val="40808F"/>
                </a:solidFill>
                <a:latin typeface="NimbusMonL-ReguObli"/>
              </a:rPr>
              <a:t># 3-at ír ki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p.x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kifejezés jelentése: „Menj el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p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által hivatkozott objektumhoz, és kérd le 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értéket.” A fenti példában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változóhoz rendeltük hozzá az értéket. 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változó (itt a globális névtérben áll), és 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attribútum (a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példány névteréhez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tartozik) közt nem lép fel névütközés.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minősített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nevek használatának célja éppen az, hogy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egyértelműen meghatározhassuk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melyik változóra, melyik programozási eszközre hivatkozunk.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pont operátor kifejezésekben is alkalmazható, így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következő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kifejezések is szabályosak: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"(x=</a:t>
            </a:r>
            <a:r>
              <a:rPr lang="hu-HU" sz="1600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, y=</a:t>
            </a:r>
            <a:r>
              <a:rPr lang="hu-HU" sz="1600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sz="1600" dirty="0">
                <a:solidFill>
                  <a:srgbClr val="4071A1"/>
                </a:solidFill>
                <a:latin typeface="NimbusMonL-Regu"/>
              </a:rPr>
              <a:t>)"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))</a:t>
            </a:r>
          </a:p>
          <a:p>
            <a:r>
              <a:rPr lang="hu-HU" sz="800" dirty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origotol_mert_tavolsag_negyzete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NimbusMonL-Regu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p</a:t>
            </a:r>
            <a:r>
              <a:rPr lang="hu-HU" sz="16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dirty="0" err="1" smtClean="0">
                <a:solidFill>
                  <a:srgbClr val="000000"/>
                </a:solidFill>
                <a:latin typeface="NimbusMonL-Regu"/>
              </a:rPr>
              <a:t>y</a:t>
            </a:r>
            <a:endParaRPr lang="hu-HU" sz="1600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hu-HU" sz="1600" dirty="0">
                <a:solidFill>
                  <a:srgbClr val="000000"/>
                </a:solidFill>
                <a:latin typeface="NimbusMonL-Regu"/>
              </a:rPr>
              <a:t>	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első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sor kimenete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(x=3, y=4)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A második sor 25-ös értéket számít ki.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509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4404</Words>
  <Application>Microsoft Office PowerPoint</Application>
  <PresentationFormat>Szélesvásznú</PresentationFormat>
  <Paragraphs>405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Office-téma</vt:lpstr>
      <vt:lpstr>Python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  <vt:lpstr>Osztályok és objektumok – alapok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istvan.vegh84@gmail.com</dc:creator>
  <cp:lastModifiedBy>istvan.vegh84@gmail.com</cp:lastModifiedBy>
  <cp:revision>16</cp:revision>
  <dcterms:created xsi:type="dcterms:W3CDTF">2022-12-05T13:36:49Z</dcterms:created>
  <dcterms:modified xsi:type="dcterms:W3CDTF">2023-01-18T07:02:56Z</dcterms:modified>
</cp:coreProperties>
</file>