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9" r:id="rId3"/>
    <p:sldId id="260" r:id="rId4"/>
    <p:sldId id="263" r:id="rId5"/>
    <p:sldId id="261" r:id="rId6"/>
    <p:sldId id="262" r:id="rId7"/>
    <p:sldId id="264" r:id="rId8"/>
    <p:sldId id="265" r:id="rId9"/>
    <p:sldId id="270" r:id="rId10"/>
    <p:sldId id="266" r:id="rId11"/>
    <p:sldId id="267" r:id="rId12"/>
    <p:sldId id="277" r:id="rId13"/>
    <p:sldId id="269" r:id="rId14"/>
    <p:sldId id="274" r:id="rId15"/>
    <p:sldId id="275" r:id="rId16"/>
    <p:sldId id="276" r:id="rId17"/>
    <p:sldId id="271" r:id="rId18"/>
    <p:sldId id="272" r:id="rId19"/>
    <p:sldId id="268" r:id="rId20"/>
    <p:sldId id="279" r:id="rId21"/>
    <p:sldId id="281" r:id="rId22"/>
    <p:sldId id="288" r:id="rId23"/>
    <p:sldId id="278" r:id="rId24"/>
    <p:sldId id="282" r:id="rId25"/>
    <p:sldId id="283" r:id="rId26"/>
    <p:sldId id="284" r:id="rId27"/>
    <p:sldId id="285" r:id="rId28"/>
    <p:sldId id="287" r:id="rId29"/>
    <p:sldId id="273" r:id="rId30"/>
    <p:sldId id="289" r:id="rId31"/>
    <p:sldId id="290" r:id="rId32"/>
    <p:sldId id="291" r:id="rId33"/>
    <p:sldId id="292" r:id="rId34"/>
    <p:sldId id="280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6" r:id="rId43"/>
    <p:sldId id="300" r:id="rId44"/>
    <p:sldId id="301" r:id="rId45"/>
    <p:sldId id="302" r:id="rId46"/>
    <p:sldId id="303" r:id="rId47"/>
    <p:sldId id="304" r:id="rId48"/>
    <p:sldId id="305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E8D41A-6717-44A3-8A0A-9D09C9E0358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DA485FB-7967-4CD2-9786-5FE85E7F1C2B}">
      <dgm:prSet/>
      <dgm:spPr/>
      <dgm:t>
        <a:bodyPr/>
        <a:lstStyle/>
        <a:p>
          <a:r>
            <a:rPr lang="hu-HU"/>
            <a:t>OOP Basics</a:t>
          </a:r>
          <a:endParaRPr lang="en-US"/>
        </a:p>
      </dgm:t>
    </dgm:pt>
    <dgm:pt modelId="{9A098CAB-DD39-4307-840F-7A99B6826774}" type="parTrans" cxnId="{0F1F465E-6708-4AFE-B24D-E691C11FFD4F}">
      <dgm:prSet/>
      <dgm:spPr/>
      <dgm:t>
        <a:bodyPr/>
        <a:lstStyle/>
        <a:p>
          <a:endParaRPr lang="en-US"/>
        </a:p>
      </dgm:t>
    </dgm:pt>
    <dgm:pt modelId="{C8707F7A-754F-49A4-8B15-05DD1444E702}" type="sibTrans" cxnId="{0F1F465E-6708-4AFE-B24D-E691C11FFD4F}">
      <dgm:prSet/>
      <dgm:spPr/>
      <dgm:t>
        <a:bodyPr/>
        <a:lstStyle/>
        <a:p>
          <a:endParaRPr lang="en-US"/>
        </a:p>
      </dgm:t>
    </dgm:pt>
    <dgm:pt modelId="{37F8E29A-7FEB-42D7-A883-814D3AA90D06}">
      <dgm:prSet/>
      <dgm:spPr/>
      <dgm:t>
        <a:bodyPr/>
        <a:lstStyle/>
        <a:p>
          <a:r>
            <a:rPr lang="hu-HU"/>
            <a:t>Create own classes</a:t>
          </a:r>
          <a:endParaRPr lang="en-US"/>
        </a:p>
      </dgm:t>
    </dgm:pt>
    <dgm:pt modelId="{52743006-92AD-459D-B9C5-AA1AC18E557A}" type="parTrans" cxnId="{80415B42-2291-40CA-A8B6-7FB68B9898D1}">
      <dgm:prSet/>
      <dgm:spPr/>
      <dgm:t>
        <a:bodyPr/>
        <a:lstStyle/>
        <a:p>
          <a:endParaRPr lang="en-US"/>
        </a:p>
      </dgm:t>
    </dgm:pt>
    <dgm:pt modelId="{C6FD925B-B6A2-4851-87F9-CE00F9BAA6DB}" type="sibTrans" cxnId="{80415B42-2291-40CA-A8B6-7FB68B9898D1}">
      <dgm:prSet/>
      <dgm:spPr/>
      <dgm:t>
        <a:bodyPr/>
        <a:lstStyle/>
        <a:p>
          <a:endParaRPr lang="en-US"/>
        </a:p>
      </dgm:t>
    </dgm:pt>
    <dgm:pt modelId="{2D5A42A3-E617-4130-B7CA-4712F4D5B694}">
      <dgm:prSet/>
      <dgm:spPr/>
      <dgm:t>
        <a:bodyPr/>
        <a:lstStyle/>
        <a:p>
          <a:r>
            <a:rPr lang="hu-HU"/>
            <a:t>Static variable</a:t>
          </a:r>
          <a:endParaRPr lang="en-US"/>
        </a:p>
      </dgm:t>
    </dgm:pt>
    <dgm:pt modelId="{27C1D51E-4EF5-4869-AC38-01AF02CBE4C5}" type="parTrans" cxnId="{A26364DA-D916-478E-BD8D-1AC657E50698}">
      <dgm:prSet/>
      <dgm:spPr/>
      <dgm:t>
        <a:bodyPr/>
        <a:lstStyle/>
        <a:p>
          <a:endParaRPr lang="en-US"/>
        </a:p>
      </dgm:t>
    </dgm:pt>
    <dgm:pt modelId="{5A1A69C3-69DE-4C1F-868B-3E5E8CEA9B3D}" type="sibTrans" cxnId="{A26364DA-D916-478E-BD8D-1AC657E50698}">
      <dgm:prSet/>
      <dgm:spPr/>
      <dgm:t>
        <a:bodyPr/>
        <a:lstStyle/>
        <a:p>
          <a:endParaRPr lang="en-US"/>
        </a:p>
      </dgm:t>
    </dgm:pt>
    <dgm:pt modelId="{40790BCC-BAAF-475B-B401-AD2511A6EA73}">
      <dgm:prSet/>
      <dgm:spPr/>
      <dgm:t>
        <a:bodyPr/>
        <a:lstStyle/>
        <a:p>
          <a:r>
            <a:rPr lang="hu-HU"/>
            <a:t>Static and dinamic functions</a:t>
          </a:r>
          <a:endParaRPr lang="en-US"/>
        </a:p>
      </dgm:t>
    </dgm:pt>
    <dgm:pt modelId="{83DE0E64-CA05-4870-8F84-D2367A0B5AEA}" type="parTrans" cxnId="{AE31B87F-AC6A-4BA3-BF80-C33C6043AF9E}">
      <dgm:prSet/>
      <dgm:spPr/>
      <dgm:t>
        <a:bodyPr/>
        <a:lstStyle/>
        <a:p>
          <a:endParaRPr lang="en-US"/>
        </a:p>
      </dgm:t>
    </dgm:pt>
    <dgm:pt modelId="{23409A93-C712-4085-B360-0BE66CDFEB26}" type="sibTrans" cxnId="{AE31B87F-AC6A-4BA3-BF80-C33C6043AF9E}">
      <dgm:prSet/>
      <dgm:spPr/>
      <dgm:t>
        <a:bodyPr/>
        <a:lstStyle/>
        <a:p>
          <a:endParaRPr lang="en-US"/>
        </a:p>
      </dgm:t>
    </dgm:pt>
    <dgm:pt modelId="{99006999-C033-435C-956E-A0F404A4F67F}">
      <dgm:prSet/>
      <dgm:spPr/>
      <dgm:t>
        <a:bodyPr/>
        <a:lstStyle/>
        <a:p>
          <a:r>
            <a:rPr lang="hu-HU"/>
            <a:t>Extends</a:t>
          </a:r>
          <a:endParaRPr lang="en-US"/>
        </a:p>
      </dgm:t>
    </dgm:pt>
    <dgm:pt modelId="{F6C69259-63B6-40B1-B6E5-0770ED24A106}" type="parTrans" cxnId="{FE2A0635-EA10-45C6-BD79-296D719983D6}">
      <dgm:prSet/>
      <dgm:spPr/>
      <dgm:t>
        <a:bodyPr/>
        <a:lstStyle/>
        <a:p>
          <a:endParaRPr lang="en-US"/>
        </a:p>
      </dgm:t>
    </dgm:pt>
    <dgm:pt modelId="{053C023C-192D-49C2-A3BA-EB9BCDB44B51}" type="sibTrans" cxnId="{FE2A0635-EA10-45C6-BD79-296D719983D6}">
      <dgm:prSet/>
      <dgm:spPr/>
      <dgm:t>
        <a:bodyPr/>
        <a:lstStyle/>
        <a:p>
          <a:endParaRPr lang="en-US"/>
        </a:p>
      </dgm:t>
    </dgm:pt>
    <dgm:pt modelId="{079B15B5-C9B4-47D9-BDD6-B17E86E6009A}" type="pres">
      <dgm:prSet presAssocID="{39E8D41A-6717-44A3-8A0A-9D09C9E03581}" presName="vert0" presStyleCnt="0">
        <dgm:presLayoutVars>
          <dgm:dir/>
          <dgm:animOne val="branch"/>
          <dgm:animLvl val="lvl"/>
        </dgm:presLayoutVars>
      </dgm:prSet>
      <dgm:spPr/>
    </dgm:pt>
    <dgm:pt modelId="{BC013593-68AC-4239-B462-503BD5B8B4D2}" type="pres">
      <dgm:prSet presAssocID="{8DA485FB-7967-4CD2-9786-5FE85E7F1C2B}" presName="thickLine" presStyleLbl="alignNode1" presStyleIdx="0" presStyleCnt="5"/>
      <dgm:spPr/>
    </dgm:pt>
    <dgm:pt modelId="{6620304F-91B1-43A2-8DA7-B5977A9AB9DF}" type="pres">
      <dgm:prSet presAssocID="{8DA485FB-7967-4CD2-9786-5FE85E7F1C2B}" presName="horz1" presStyleCnt="0"/>
      <dgm:spPr/>
    </dgm:pt>
    <dgm:pt modelId="{872490DF-97FD-423D-ABF7-8C10F87DC343}" type="pres">
      <dgm:prSet presAssocID="{8DA485FB-7967-4CD2-9786-5FE85E7F1C2B}" presName="tx1" presStyleLbl="revTx" presStyleIdx="0" presStyleCnt="5"/>
      <dgm:spPr/>
    </dgm:pt>
    <dgm:pt modelId="{4C5CF12D-DB5F-4A61-ACA3-81F7945F3445}" type="pres">
      <dgm:prSet presAssocID="{8DA485FB-7967-4CD2-9786-5FE85E7F1C2B}" presName="vert1" presStyleCnt="0"/>
      <dgm:spPr/>
    </dgm:pt>
    <dgm:pt modelId="{364395F1-AE88-4D6A-82D8-F0A25E287C7A}" type="pres">
      <dgm:prSet presAssocID="{37F8E29A-7FEB-42D7-A883-814D3AA90D06}" presName="thickLine" presStyleLbl="alignNode1" presStyleIdx="1" presStyleCnt="5"/>
      <dgm:spPr/>
    </dgm:pt>
    <dgm:pt modelId="{4ED265DE-7304-4693-8C04-C9E7184A45B6}" type="pres">
      <dgm:prSet presAssocID="{37F8E29A-7FEB-42D7-A883-814D3AA90D06}" presName="horz1" presStyleCnt="0"/>
      <dgm:spPr/>
    </dgm:pt>
    <dgm:pt modelId="{C136D5B9-C29C-4736-AB54-16D6436F827E}" type="pres">
      <dgm:prSet presAssocID="{37F8E29A-7FEB-42D7-A883-814D3AA90D06}" presName="tx1" presStyleLbl="revTx" presStyleIdx="1" presStyleCnt="5"/>
      <dgm:spPr/>
    </dgm:pt>
    <dgm:pt modelId="{E7AF4D27-BBC6-4098-AE18-44FDAE3AEEB4}" type="pres">
      <dgm:prSet presAssocID="{37F8E29A-7FEB-42D7-A883-814D3AA90D06}" presName="vert1" presStyleCnt="0"/>
      <dgm:spPr/>
    </dgm:pt>
    <dgm:pt modelId="{D50934CD-C253-4951-AABA-D651F25ADBDB}" type="pres">
      <dgm:prSet presAssocID="{2D5A42A3-E617-4130-B7CA-4712F4D5B694}" presName="thickLine" presStyleLbl="alignNode1" presStyleIdx="2" presStyleCnt="5"/>
      <dgm:spPr/>
    </dgm:pt>
    <dgm:pt modelId="{67B7F119-AA6B-4B0C-81CC-62404FD1D6EA}" type="pres">
      <dgm:prSet presAssocID="{2D5A42A3-E617-4130-B7CA-4712F4D5B694}" presName="horz1" presStyleCnt="0"/>
      <dgm:spPr/>
    </dgm:pt>
    <dgm:pt modelId="{BC73B468-C358-4B02-BA04-16172A283880}" type="pres">
      <dgm:prSet presAssocID="{2D5A42A3-E617-4130-B7CA-4712F4D5B694}" presName="tx1" presStyleLbl="revTx" presStyleIdx="2" presStyleCnt="5"/>
      <dgm:spPr/>
    </dgm:pt>
    <dgm:pt modelId="{7A1CA911-40F9-49A5-A883-B929364096FE}" type="pres">
      <dgm:prSet presAssocID="{2D5A42A3-E617-4130-B7CA-4712F4D5B694}" presName="vert1" presStyleCnt="0"/>
      <dgm:spPr/>
    </dgm:pt>
    <dgm:pt modelId="{AE0B4E48-5F05-4A78-AD3D-B3ED5057765D}" type="pres">
      <dgm:prSet presAssocID="{40790BCC-BAAF-475B-B401-AD2511A6EA73}" presName="thickLine" presStyleLbl="alignNode1" presStyleIdx="3" presStyleCnt="5"/>
      <dgm:spPr/>
    </dgm:pt>
    <dgm:pt modelId="{D2702B8B-8716-44CF-91AE-BDF5BE690C63}" type="pres">
      <dgm:prSet presAssocID="{40790BCC-BAAF-475B-B401-AD2511A6EA73}" presName="horz1" presStyleCnt="0"/>
      <dgm:spPr/>
    </dgm:pt>
    <dgm:pt modelId="{36903685-DF9C-401A-A202-9165310CD875}" type="pres">
      <dgm:prSet presAssocID="{40790BCC-BAAF-475B-B401-AD2511A6EA73}" presName="tx1" presStyleLbl="revTx" presStyleIdx="3" presStyleCnt="5"/>
      <dgm:spPr/>
    </dgm:pt>
    <dgm:pt modelId="{ADFB0766-3253-4061-A247-568B731B4B75}" type="pres">
      <dgm:prSet presAssocID="{40790BCC-BAAF-475B-B401-AD2511A6EA73}" presName="vert1" presStyleCnt="0"/>
      <dgm:spPr/>
    </dgm:pt>
    <dgm:pt modelId="{D464EBA1-5151-4D95-8C38-01D77E086B9D}" type="pres">
      <dgm:prSet presAssocID="{99006999-C033-435C-956E-A0F404A4F67F}" presName="thickLine" presStyleLbl="alignNode1" presStyleIdx="4" presStyleCnt="5"/>
      <dgm:spPr/>
    </dgm:pt>
    <dgm:pt modelId="{A02AAEAE-34F9-474E-AC33-D6F430AD68A2}" type="pres">
      <dgm:prSet presAssocID="{99006999-C033-435C-956E-A0F404A4F67F}" presName="horz1" presStyleCnt="0"/>
      <dgm:spPr/>
    </dgm:pt>
    <dgm:pt modelId="{83399BC0-5F99-479A-9B98-414CD7D41682}" type="pres">
      <dgm:prSet presAssocID="{99006999-C033-435C-956E-A0F404A4F67F}" presName="tx1" presStyleLbl="revTx" presStyleIdx="4" presStyleCnt="5"/>
      <dgm:spPr/>
    </dgm:pt>
    <dgm:pt modelId="{EE42E4A8-7392-410D-95EF-CB0B8E17A3CC}" type="pres">
      <dgm:prSet presAssocID="{99006999-C033-435C-956E-A0F404A4F67F}" presName="vert1" presStyleCnt="0"/>
      <dgm:spPr/>
    </dgm:pt>
  </dgm:ptLst>
  <dgm:cxnLst>
    <dgm:cxn modelId="{FE2A0635-EA10-45C6-BD79-296D719983D6}" srcId="{39E8D41A-6717-44A3-8A0A-9D09C9E03581}" destId="{99006999-C033-435C-956E-A0F404A4F67F}" srcOrd="4" destOrd="0" parTransId="{F6C69259-63B6-40B1-B6E5-0770ED24A106}" sibTransId="{053C023C-192D-49C2-A3BA-EB9BCDB44B51}"/>
    <dgm:cxn modelId="{E49DFE41-CC45-4D7F-8EE9-7CA7F077A093}" type="presOf" srcId="{39E8D41A-6717-44A3-8A0A-9D09C9E03581}" destId="{079B15B5-C9B4-47D9-BDD6-B17E86E6009A}" srcOrd="0" destOrd="0" presId="urn:microsoft.com/office/officeart/2008/layout/LinedList"/>
    <dgm:cxn modelId="{80415B42-2291-40CA-A8B6-7FB68B9898D1}" srcId="{39E8D41A-6717-44A3-8A0A-9D09C9E03581}" destId="{37F8E29A-7FEB-42D7-A883-814D3AA90D06}" srcOrd="1" destOrd="0" parTransId="{52743006-92AD-459D-B9C5-AA1AC18E557A}" sibTransId="{C6FD925B-B6A2-4851-87F9-CE00F9BAA6DB}"/>
    <dgm:cxn modelId="{16A30C4D-3C8D-4885-9BA2-C533A522328B}" type="presOf" srcId="{2D5A42A3-E617-4130-B7CA-4712F4D5B694}" destId="{BC73B468-C358-4B02-BA04-16172A283880}" srcOrd="0" destOrd="0" presId="urn:microsoft.com/office/officeart/2008/layout/LinedList"/>
    <dgm:cxn modelId="{0F1F465E-6708-4AFE-B24D-E691C11FFD4F}" srcId="{39E8D41A-6717-44A3-8A0A-9D09C9E03581}" destId="{8DA485FB-7967-4CD2-9786-5FE85E7F1C2B}" srcOrd="0" destOrd="0" parTransId="{9A098CAB-DD39-4307-840F-7A99B6826774}" sibTransId="{C8707F7A-754F-49A4-8B15-05DD1444E702}"/>
    <dgm:cxn modelId="{AE31B87F-AC6A-4BA3-BF80-C33C6043AF9E}" srcId="{39E8D41A-6717-44A3-8A0A-9D09C9E03581}" destId="{40790BCC-BAAF-475B-B401-AD2511A6EA73}" srcOrd="3" destOrd="0" parTransId="{83DE0E64-CA05-4870-8F84-D2367A0B5AEA}" sibTransId="{23409A93-C712-4085-B360-0BE66CDFEB26}"/>
    <dgm:cxn modelId="{213D9D86-35AA-4E73-A526-113E84F29A64}" type="presOf" srcId="{37F8E29A-7FEB-42D7-A883-814D3AA90D06}" destId="{C136D5B9-C29C-4736-AB54-16D6436F827E}" srcOrd="0" destOrd="0" presId="urn:microsoft.com/office/officeart/2008/layout/LinedList"/>
    <dgm:cxn modelId="{68DCBCAE-6BEA-4F66-9EAF-669B2C64675A}" type="presOf" srcId="{40790BCC-BAAF-475B-B401-AD2511A6EA73}" destId="{36903685-DF9C-401A-A202-9165310CD875}" srcOrd="0" destOrd="0" presId="urn:microsoft.com/office/officeart/2008/layout/LinedList"/>
    <dgm:cxn modelId="{6F4202BE-03F7-4AA9-86DC-5E6BF69B0646}" type="presOf" srcId="{8DA485FB-7967-4CD2-9786-5FE85E7F1C2B}" destId="{872490DF-97FD-423D-ABF7-8C10F87DC343}" srcOrd="0" destOrd="0" presId="urn:microsoft.com/office/officeart/2008/layout/LinedList"/>
    <dgm:cxn modelId="{A26364DA-D916-478E-BD8D-1AC657E50698}" srcId="{39E8D41A-6717-44A3-8A0A-9D09C9E03581}" destId="{2D5A42A3-E617-4130-B7CA-4712F4D5B694}" srcOrd="2" destOrd="0" parTransId="{27C1D51E-4EF5-4869-AC38-01AF02CBE4C5}" sibTransId="{5A1A69C3-69DE-4C1F-868B-3E5E8CEA9B3D}"/>
    <dgm:cxn modelId="{8B83A5F3-124B-4DE1-902F-957EB569ADB1}" type="presOf" srcId="{99006999-C033-435C-956E-A0F404A4F67F}" destId="{83399BC0-5F99-479A-9B98-414CD7D41682}" srcOrd="0" destOrd="0" presId="urn:microsoft.com/office/officeart/2008/layout/LinedList"/>
    <dgm:cxn modelId="{23FBF213-FE91-4583-A8B2-159041BDD6C7}" type="presParOf" srcId="{079B15B5-C9B4-47D9-BDD6-B17E86E6009A}" destId="{BC013593-68AC-4239-B462-503BD5B8B4D2}" srcOrd="0" destOrd="0" presId="urn:microsoft.com/office/officeart/2008/layout/LinedList"/>
    <dgm:cxn modelId="{95D35FB1-A113-4863-A17E-8EF34451A807}" type="presParOf" srcId="{079B15B5-C9B4-47D9-BDD6-B17E86E6009A}" destId="{6620304F-91B1-43A2-8DA7-B5977A9AB9DF}" srcOrd="1" destOrd="0" presId="urn:microsoft.com/office/officeart/2008/layout/LinedList"/>
    <dgm:cxn modelId="{6FD296DB-DED6-4E8A-BF05-95FBC2E83039}" type="presParOf" srcId="{6620304F-91B1-43A2-8DA7-B5977A9AB9DF}" destId="{872490DF-97FD-423D-ABF7-8C10F87DC343}" srcOrd="0" destOrd="0" presId="urn:microsoft.com/office/officeart/2008/layout/LinedList"/>
    <dgm:cxn modelId="{026752C4-462C-490F-AD62-C92720B3078E}" type="presParOf" srcId="{6620304F-91B1-43A2-8DA7-B5977A9AB9DF}" destId="{4C5CF12D-DB5F-4A61-ACA3-81F7945F3445}" srcOrd="1" destOrd="0" presId="urn:microsoft.com/office/officeart/2008/layout/LinedList"/>
    <dgm:cxn modelId="{F6982BE6-BA37-4FBC-96CA-9BD2B029B151}" type="presParOf" srcId="{079B15B5-C9B4-47D9-BDD6-B17E86E6009A}" destId="{364395F1-AE88-4D6A-82D8-F0A25E287C7A}" srcOrd="2" destOrd="0" presId="urn:microsoft.com/office/officeart/2008/layout/LinedList"/>
    <dgm:cxn modelId="{B4063188-6A2B-46B9-A6F3-3D9390DB090E}" type="presParOf" srcId="{079B15B5-C9B4-47D9-BDD6-B17E86E6009A}" destId="{4ED265DE-7304-4693-8C04-C9E7184A45B6}" srcOrd="3" destOrd="0" presId="urn:microsoft.com/office/officeart/2008/layout/LinedList"/>
    <dgm:cxn modelId="{A2C4FD68-2350-4B7A-AE54-E3A0E42EA556}" type="presParOf" srcId="{4ED265DE-7304-4693-8C04-C9E7184A45B6}" destId="{C136D5B9-C29C-4736-AB54-16D6436F827E}" srcOrd="0" destOrd="0" presId="urn:microsoft.com/office/officeart/2008/layout/LinedList"/>
    <dgm:cxn modelId="{8913CC01-3B17-4903-AD08-E4A82F994DD2}" type="presParOf" srcId="{4ED265DE-7304-4693-8C04-C9E7184A45B6}" destId="{E7AF4D27-BBC6-4098-AE18-44FDAE3AEEB4}" srcOrd="1" destOrd="0" presId="urn:microsoft.com/office/officeart/2008/layout/LinedList"/>
    <dgm:cxn modelId="{7EFA7C49-A906-4473-8E6C-F1B9A29309AB}" type="presParOf" srcId="{079B15B5-C9B4-47D9-BDD6-B17E86E6009A}" destId="{D50934CD-C253-4951-AABA-D651F25ADBDB}" srcOrd="4" destOrd="0" presId="urn:microsoft.com/office/officeart/2008/layout/LinedList"/>
    <dgm:cxn modelId="{A53094FB-26EC-448D-B6A8-07276F60A7DF}" type="presParOf" srcId="{079B15B5-C9B4-47D9-BDD6-B17E86E6009A}" destId="{67B7F119-AA6B-4B0C-81CC-62404FD1D6EA}" srcOrd="5" destOrd="0" presId="urn:microsoft.com/office/officeart/2008/layout/LinedList"/>
    <dgm:cxn modelId="{0FF9071B-A2E2-4414-9E39-992F2AB1878B}" type="presParOf" srcId="{67B7F119-AA6B-4B0C-81CC-62404FD1D6EA}" destId="{BC73B468-C358-4B02-BA04-16172A283880}" srcOrd="0" destOrd="0" presId="urn:microsoft.com/office/officeart/2008/layout/LinedList"/>
    <dgm:cxn modelId="{12C34A80-14A6-4F54-83CA-77A2F910194B}" type="presParOf" srcId="{67B7F119-AA6B-4B0C-81CC-62404FD1D6EA}" destId="{7A1CA911-40F9-49A5-A883-B929364096FE}" srcOrd="1" destOrd="0" presId="urn:microsoft.com/office/officeart/2008/layout/LinedList"/>
    <dgm:cxn modelId="{1BA29DB2-28E8-490D-AF6C-713DC193226A}" type="presParOf" srcId="{079B15B5-C9B4-47D9-BDD6-B17E86E6009A}" destId="{AE0B4E48-5F05-4A78-AD3D-B3ED5057765D}" srcOrd="6" destOrd="0" presId="urn:microsoft.com/office/officeart/2008/layout/LinedList"/>
    <dgm:cxn modelId="{05CF1089-E104-4411-92F8-D43792533CC1}" type="presParOf" srcId="{079B15B5-C9B4-47D9-BDD6-B17E86E6009A}" destId="{D2702B8B-8716-44CF-91AE-BDF5BE690C63}" srcOrd="7" destOrd="0" presId="urn:microsoft.com/office/officeart/2008/layout/LinedList"/>
    <dgm:cxn modelId="{D2658EBC-A1C9-4526-A5C8-529F95CB59F3}" type="presParOf" srcId="{D2702B8B-8716-44CF-91AE-BDF5BE690C63}" destId="{36903685-DF9C-401A-A202-9165310CD875}" srcOrd="0" destOrd="0" presId="urn:microsoft.com/office/officeart/2008/layout/LinedList"/>
    <dgm:cxn modelId="{D90669F2-8989-45B4-9E03-C1397AA58672}" type="presParOf" srcId="{D2702B8B-8716-44CF-91AE-BDF5BE690C63}" destId="{ADFB0766-3253-4061-A247-568B731B4B75}" srcOrd="1" destOrd="0" presId="urn:microsoft.com/office/officeart/2008/layout/LinedList"/>
    <dgm:cxn modelId="{49E47AD7-4B5A-4943-B6F1-C0999E0E66D4}" type="presParOf" srcId="{079B15B5-C9B4-47D9-BDD6-B17E86E6009A}" destId="{D464EBA1-5151-4D95-8C38-01D77E086B9D}" srcOrd="8" destOrd="0" presId="urn:microsoft.com/office/officeart/2008/layout/LinedList"/>
    <dgm:cxn modelId="{0BF0F634-CE18-4075-B80B-D0549E1118D3}" type="presParOf" srcId="{079B15B5-C9B4-47D9-BDD6-B17E86E6009A}" destId="{A02AAEAE-34F9-474E-AC33-D6F430AD68A2}" srcOrd="9" destOrd="0" presId="urn:microsoft.com/office/officeart/2008/layout/LinedList"/>
    <dgm:cxn modelId="{6B43F314-9E15-4241-AF41-D68E935DAEA5}" type="presParOf" srcId="{A02AAEAE-34F9-474E-AC33-D6F430AD68A2}" destId="{83399BC0-5F99-479A-9B98-414CD7D41682}" srcOrd="0" destOrd="0" presId="urn:microsoft.com/office/officeart/2008/layout/LinedList"/>
    <dgm:cxn modelId="{E097ECA5-FD08-4CB8-88C7-D7F047ACF482}" type="presParOf" srcId="{A02AAEAE-34F9-474E-AC33-D6F430AD68A2}" destId="{EE42E4A8-7392-410D-95EF-CB0B8E17A3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E0AD9D-153A-4CF7-8374-CEB7CC51187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96604EC-E91D-405B-A2F4-EAFE6DEBE1A6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hu-HU"/>
            <a:t>Object</a:t>
          </a:r>
          <a:endParaRPr lang="en-US"/>
        </a:p>
      </dgm:t>
    </dgm:pt>
    <dgm:pt modelId="{A368343B-D44F-4DAE-8585-8FF7F6FAD882}" type="parTrans" cxnId="{60026BE7-8B74-40D1-80E8-262EA521FDD9}">
      <dgm:prSet/>
      <dgm:spPr/>
      <dgm:t>
        <a:bodyPr/>
        <a:lstStyle/>
        <a:p>
          <a:endParaRPr lang="en-US"/>
        </a:p>
      </dgm:t>
    </dgm:pt>
    <dgm:pt modelId="{1F2D101E-1BC8-4A6F-99E3-63EB73E460B5}" type="sibTrans" cxnId="{60026BE7-8B74-40D1-80E8-262EA521FDD9}">
      <dgm:prSet/>
      <dgm:spPr/>
      <dgm:t>
        <a:bodyPr/>
        <a:lstStyle/>
        <a:p>
          <a:endParaRPr lang="en-US"/>
        </a:p>
      </dgm:t>
    </dgm:pt>
    <dgm:pt modelId="{B70F75A1-0EA4-4B42-9B52-0DD9BF51E1D6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hu-HU"/>
            <a:t>Class</a:t>
          </a:r>
          <a:endParaRPr lang="en-US"/>
        </a:p>
      </dgm:t>
    </dgm:pt>
    <dgm:pt modelId="{B5F94021-25A2-4198-AE85-E43E8CA1571E}" type="parTrans" cxnId="{314B12FF-687C-490C-B314-5794B5D35C9C}">
      <dgm:prSet/>
      <dgm:spPr/>
      <dgm:t>
        <a:bodyPr/>
        <a:lstStyle/>
        <a:p>
          <a:endParaRPr lang="en-US"/>
        </a:p>
      </dgm:t>
    </dgm:pt>
    <dgm:pt modelId="{4305DC4B-BAC0-4351-8BAB-235F375E85B6}" type="sibTrans" cxnId="{314B12FF-687C-490C-B314-5794B5D35C9C}">
      <dgm:prSet/>
      <dgm:spPr/>
      <dgm:t>
        <a:bodyPr/>
        <a:lstStyle/>
        <a:p>
          <a:endParaRPr lang="en-US"/>
        </a:p>
      </dgm:t>
    </dgm:pt>
    <dgm:pt modelId="{F28350F8-EB96-40D3-AB37-9629F44A1CCB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hu-HU"/>
            <a:t>Visibility</a:t>
          </a:r>
          <a:endParaRPr lang="en-US"/>
        </a:p>
      </dgm:t>
    </dgm:pt>
    <dgm:pt modelId="{7E35E99F-C36A-49F1-9BD4-8D1B9D7229FF}" type="parTrans" cxnId="{746315DE-DED0-4E2B-902B-0DB2C25795C9}">
      <dgm:prSet/>
      <dgm:spPr/>
      <dgm:t>
        <a:bodyPr/>
        <a:lstStyle/>
        <a:p>
          <a:endParaRPr lang="en-US"/>
        </a:p>
      </dgm:t>
    </dgm:pt>
    <dgm:pt modelId="{1B8BB293-0ED0-4F3C-81F0-E37E5AFB4CC8}" type="sibTrans" cxnId="{746315DE-DED0-4E2B-902B-0DB2C25795C9}">
      <dgm:prSet/>
      <dgm:spPr/>
      <dgm:t>
        <a:bodyPr/>
        <a:lstStyle/>
        <a:p>
          <a:endParaRPr lang="en-US"/>
        </a:p>
      </dgm:t>
    </dgm:pt>
    <dgm:pt modelId="{50B24168-1A1F-472A-B6C0-3022B54EAED2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hu-HU"/>
            <a:t>Property</a:t>
          </a:r>
          <a:endParaRPr lang="en-US"/>
        </a:p>
      </dgm:t>
    </dgm:pt>
    <dgm:pt modelId="{18508BA7-A1E1-439B-8147-496BDB5432CC}" type="parTrans" cxnId="{F3811EF2-6150-422C-84D6-75B257463896}">
      <dgm:prSet/>
      <dgm:spPr/>
      <dgm:t>
        <a:bodyPr/>
        <a:lstStyle/>
        <a:p>
          <a:endParaRPr lang="en-US"/>
        </a:p>
      </dgm:t>
    </dgm:pt>
    <dgm:pt modelId="{1D16CF4F-F76E-49CA-A347-DB89CD0F9E51}" type="sibTrans" cxnId="{F3811EF2-6150-422C-84D6-75B257463896}">
      <dgm:prSet/>
      <dgm:spPr/>
      <dgm:t>
        <a:bodyPr/>
        <a:lstStyle/>
        <a:p>
          <a:endParaRPr lang="en-US"/>
        </a:p>
      </dgm:t>
    </dgm:pt>
    <dgm:pt modelId="{312E9944-7DD4-4E25-9CAA-A524FC9F9CEC}" type="pres">
      <dgm:prSet presAssocID="{20E0AD9D-153A-4CF7-8374-CEB7CC511879}" presName="linear" presStyleCnt="0">
        <dgm:presLayoutVars>
          <dgm:animLvl val="lvl"/>
          <dgm:resizeHandles val="exact"/>
        </dgm:presLayoutVars>
      </dgm:prSet>
      <dgm:spPr/>
    </dgm:pt>
    <dgm:pt modelId="{6620D910-54FC-4636-8D2E-B28A64083201}" type="pres">
      <dgm:prSet presAssocID="{296604EC-E91D-405B-A2F4-EAFE6DEBE1A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31ED9B5-74C3-4441-A9EF-9813A168F77E}" type="pres">
      <dgm:prSet presAssocID="{1F2D101E-1BC8-4A6F-99E3-63EB73E460B5}" presName="spacer" presStyleCnt="0"/>
      <dgm:spPr/>
    </dgm:pt>
    <dgm:pt modelId="{D890E8D9-0C4F-4434-A921-D6FBDBF0183F}" type="pres">
      <dgm:prSet presAssocID="{B70F75A1-0EA4-4B42-9B52-0DD9BF51E1D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F008779-1DFC-443A-8EBF-7CE377F4EAA8}" type="pres">
      <dgm:prSet presAssocID="{4305DC4B-BAC0-4351-8BAB-235F375E85B6}" presName="spacer" presStyleCnt="0"/>
      <dgm:spPr/>
    </dgm:pt>
    <dgm:pt modelId="{0C639029-2174-41B2-B02D-BC780285E9F0}" type="pres">
      <dgm:prSet presAssocID="{F28350F8-EB96-40D3-AB37-9629F44A1CC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6246368-B79E-4BFE-8AF9-A5CDE95B11F8}" type="pres">
      <dgm:prSet presAssocID="{1B8BB293-0ED0-4F3C-81F0-E37E5AFB4CC8}" presName="spacer" presStyleCnt="0"/>
      <dgm:spPr/>
    </dgm:pt>
    <dgm:pt modelId="{CB4FCC6E-BCBA-4FCA-A764-50948123487D}" type="pres">
      <dgm:prSet presAssocID="{50B24168-1A1F-472A-B6C0-3022B54EAED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E5F4815-26A2-40D3-83A9-626DC8EFCCF2}" type="presOf" srcId="{50B24168-1A1F-472A-B6C0-3022B54EAED2}" destId="{CB4FCC6E-BCBA-4FCA-A764-50948123487D}" srcOrd="0" destOrd="0" presId="urn:microsoft.com/office/officeart/2005/8/layout/vList2"/>
    <dgm:cxn modelId="{02962119-C9DD-492D-B36F-E3DB2F040351}" type="presOf" srcId="{296604EC-E91D-405B-A2F4-EAFE6DEBE1A6}" destId="{6620D910-54FC-4636-8D2E-B28A64083201}" srcOrd="0" destOrd="0" presId="urn:microsoft.com/office/officeart/2005/8/layout/vList2"/>
    <dgm:cxn modelId="{D4878A98-CC3F-48CF-A639-3EDA5F286C7A}" type="presOf" srcId="{20E0AD9D-153A-4CF7-8374-CEB7CC511879}" destId="{312E9944-7DD4-4E25-9CAA-A524FC9F9CEC}" srcOrd="0" destOrd="0" presId="urn:microsoft.com/office/officeart/2005/8/layout/vList2"/>
    <dgm:cxn modelId="{5C519AA7-4002-4913-B5E6-5F7AD8F46676}" type="presOf" srcId="{B70F75A1-0EA4-4B42-9B52-0DD9BF51E1D6}" destId="{D890E8D9-0C4F-4434-A921-D6FBDBF0183F}" srcOrd="0" destOrd="0" presId="urn:microsoft.com/office/officeart/2005/8/layout/vList2"/>
    <dgm:cxn modelId="{746315DE-DED0-4E2B-902B-0DB2C25795C9}" srcId="{20E0AD9D-153A-4CF7-8374-CEB7CC511879}" destId="{F28350F8-EB96-40D3-AB37-9629F44A1CCB}" srcOrd="2" destOrd="0" parTransId="{7E35E99F-C36A-49F1-9BD4-8D1B9D7229FF}" sibTransId="{1B8BB293-0ED0-4F3C-81F0-E37E5AFB4CC8}"/>
    <dgm:cxn modelId="{60026BE7-8B74-40D1-80E8-262EA521FDD9}" srcId="{20E0AD9D-153A-4CF7-8374-CEB7CC511879}" destId="{296604EC-E91D-405B-A2F4-EAFE6DEBE1A6}" srcOrd="0" destOrd="0" parTransId="{A368343B-D44F-4DAE-8585-8FF7F6FAD882}" sibTransId="{1F2D101E-1BC8-4A6F-99E3-63EB73E460B5}"/>
    <dgm:cxn modelId="{ECFA83F0-8855-4436-BE3B-966B614796DC}" type="presOf" srcId="{F28350F8-EB96-40D3-AB37-9629F44A1CCB}" destId="{0C639029-2174-41B2-B02D-BC780285E9F0}" srcOrd="0" destOrd="0" presId="urn:microsoft.com/office/officeart/2005/8/layout/vList2"/>
    <dgm:cxn modelId="{F3811EF2-6150-422C-84D6-75B257463896}" srcId="{20E0AD9D-153A-4CF7-8374-CEB7CC511879}" destId="{50B24168-1A1F-472A-B6C0-3022B54EAED2}" srcOrd="3" destOrd="0" parTransId="{18508BA7-A1E1-439B-8147-496BDB5432CC}" sibTransId="{1D16CF4F-F76E-49CA-A347-DB89CD0F9E51}"/>
    <dgm:cxn modelId="{314B12FF-687C-490C-B314-5794B5D35C9C}" srcId="{20E0AD9D-153A-4CF7-8374-CEB7CC511879}" destId="{B70F75A1-0EA4-4B42-9B52-0DD9BF51E1D6}" srcOrd="1" destOrd="0" parTransId="{B5F94021-25A2-4198-AE85-E43E8CA1571E}" sibTransId="{4305DC4B-BAC0-4351-8BAB-235F375E85B6}"/>
    <dgm:cxn modelId="{88906B3A-643F-4417-A143-EEA0408D9682}" type="presParOf" srcId="{312E9944-7DD4-4E25-9CAA-A524FC9F9CEC}" destId="{6620D910-54FC-4636-8D2E-B28A64083201}" srcOrd="0" destOrd="0" presId="urn:microsoft.com/office/officeart/2005/8/layout/vList2"/>
    <dgm:cxn modelId="{3B434F82-AC84-4917-A4E0-439A8C193AB5}" type="presParOf" srcId="{312E9944-7DD4-4E25-9CAA-A524FC9F9CEC}" destId="{631ED9B5-74C3-4441-A9EF-9813A168F77E}" srcOrd="1" destOrd="0" presId="urn:microsoft.com/office/officeart/2005/8/layout/vList2"/>
    <dgm:cxn modelId="{939800A4-722F-44C0-AA29-74584E64B904}" type="presParOf" srcId="{312E9944-7DD4-4E25-9CAA-A524FC9F9CEC}" destId="{D890E8D9-0C4F-4434-A921-D6FBDBF0183F}" srcOrd="2" destOrd="0" presId="urn:microsoft.com/office/officeart/2005/8/layout/vList2"/>
    <dgm:cxn modelId="{424EFADA-7489-4308-B6E7-8F4C5BB464B3}" type="presParOf" srcId="{312E9944-7DD4-4E25-9CAA-A524FC9F9CEC}" destId="{CF008779-1DFC-443A-8EBF-7CE377F4EAA8}" srcOrd="3" destOrd="0" presId="urn:microsoft.com/office/officeart/2005/8/layout/vList2"/>
    <dgm:cxn modelId="{F05F7D92-6868-435E-9C28-94DF01A7109C}" type="presParOf" srcId="{312E9944-7DD4-4E25-9CAA-A524FC9F9CEC}" destId="{0C639029-2174-41B2-B02D-BC780285E9F0}" srcOrd="4" destOrd="0" presId="urn:microsoft.com/office/officeart/2005/8/layout/vList2"/>
    <dgm:cxn modelId="{C5EAAC78-A337-40CC-9744-76F03506A7F5}" type="presParOf" srcId="{312E9944-7DD4-4E25-9CAA-A524FC9F9CEC}" destId="{D6246368-B79E-4BFE-8AF9-A5CDE95B11F8}" srcOrd="5" destOrd="0" presId="urn:microsoft.com/office/officeart/2005/8/layout/vList2"/>
    <dgm:cxn modelId="{2A65897A-FB2D-401C-AADC-2829A781A5BD}" type="presParOf" srcId="{312E9944-7DD4-4E25-9CAA-A524FC9F9CEC}" destId="{CB4FCC6E-BCBA-4FCA-A764-50948123487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2B86C6-B143-4A3B-A800-67A509E3A3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4C744C0-10CF-410A-92B5-61E47CC7CD02}">
      <dgm:prSet/>
      <dgm:spPr/>
      <dgm:t>
        <a:bodyPr/>
        <a:lstStyle/>
        <a:p>
          <a:r>
            <a:rPr lang="hu-HU"/>
            <a:t>Unvisible</a:t>
          </a:r>
          <a:endParaRPr lang="en-US"/>
        </a:p>
      </dgm:t>
    </dgm:pt>
    <dgm:pt modelId="{85A0A567-3DFA-4B03-955F-D47B2FA026CB}" type="parTrans" cxnId="{1E10706A-C69F-437F-8D27-AC28BDB1D5BD}">
      <dgm:prSet/>
      <dgm:spPr/>
      <dgm:t>
        <a:bodyPr/>
        <a:lstStyle/>
        <a:p>
          <a:endParaRPr lang="en-US"/>
        </a:p>
      </dgm:t>
    </dgm:pt>
    <dgm:pt modelId="{94D73B5B-8404-4456-8875-E91672686671}" type="sibTrans" cxnId="{1E10706A-C69F-437F-8D27-AC28BDB1D5BD}">
      <dgm:prSet/>
      <dgm:spPr/>
      <dgm:t>
        <a:bodyPr/>
        <a:lstStyle/>
        <a:p>
          <a:endParaRPr lang="en-US"/>
        </a:p>
      </dgm:t>
    </dgm:pt>
    <dgm:pt modelId="{894AA6FD-EFE2-4306-86AD-C98366315EB0}">
      <dgm:prSet/>
      <dgm:spPr/>
      <dgm:t>
        <a:bodyPr/>
        <a:lstStyle/>
        <a:p>
          <a:r>
            <a:rPr lang="hu-HU" dirty="0" err="1"/>
            <a:t>Visible</a:t>
          </a:r>
          <a:r>
            <a:rPr lang="hu-HU" dirty="0"/>
            <a:t>, </a:t>
          </a:r>
          <a:r>
            <a:rPr lang="hu-HU" dirty="0" err="1"/>
            <a:t>but</a:t>
          </a:r>
          <a:r>
            <a:rPr lang="hu-HU" dirty="0"/>
            <a:t> </a:t>
          </a:r>
          <a:r>
            <a:rPr lang="hu-HU" dirty="0" err="1"/>
            <a:t>unable</a:t>
          </a:r>
          <a:r>
            <a:rPr lang="hu-HU" dirty="0"/>
            <a:t> </a:t>
          </a:r>
          <a:r>
            <a:rPr lang="hu-HU" dirty="0" err="1"/>
            <a:t>to</a:t>
          </a:r>
          <a:r>
            <a:rPr lang="hu-HU" dirty="0"/>
            <a:t> </a:t>
          </a:r>
          <a:r>
            <a:rPr lang="hu-HU" dirty="0" err="1"/>
            <a:t>change</a:t>
          </a:r>
          <a:endParaRPr lang="en-US" dirty="0"/>
        </a:p>
      </dgm:t>
    </dgm:pt>
    <dgm:pt modelId="{D9A045A2-3F83-4F94-8504-26E9C9B66915}" type="parTrans" cxnId="{B0F2050F-9CC7-434D-9D67-A5BBFB04EC42}">
      <dgm:prSet/>
      <dgm:spPr/>
      <dgm:t>
        <a:bodyPr/>
        <a:lstStyle/>
        <a:p>
          <a:endParaRPr lang="en-US"/>
        </a:p>
      </dgm:t>
    </dgm:pt>
    <dgm:pt modelId="{030828D0-6866-4053-B4BB-F87C92D7C41D}" type="sibTrans" cxnId="{B0F2050F-9CC7-434D-9D67-A5BBFB04EC42}">
      <dgm:prSet/>
      <dgm:spPr/>
      <dgm:t>
        <a:bodyPr/>
        <a:lstStyle/>
        <a:p>
          <a:endParaRPr lang="en-US"/>
        </a:p>
      </dgm:t>
    </dgm:pt>
    <dgm:pt modelId="{CECC9B9F-DF2C-4629-8481-63BC2D0B1213}">
      <dgm:prSet/>
      <dgm:spPr/>
      <dgm:t>
        <a:bodyPr/>
        <a:lstStyle/>
        <a:p>
          <a:r>
            <a:rPr lang="hu-HU" dirty="0" err="1"/>
            <a:t>Changeable</a:t>
          </a:r>
          <a:endParaRPr lang="en-US" dirty="0"/>
        </a:p>
      </dgm:t>
    </dgm:pt>
    <dgm:pt modelId="{AE71384E-396D-441E-BE1D-06367E61A733}" type="parTrans" cxnId="{B55AB003-CEAE-4040-BE7D-CAECF04C73D7}">
      <dgm:prSet/>
      <dgm:spPr/>
      <dgm:t>
        <a:bodyPr/>
        <a:lstStyle/>
        <a:p>
          <a:endParaRPr lang="en-US"/>
        </a:p>
      </dgm:t>
    </dgm:pt>
    <dgm:pt modelId="{A0AE117D-A27B-4B25-955D-BFBD6E5F61D3}" type="sibTrans" cxnId="{B55AB003-CEAE-4040-BE7D-CAECF04C73D7}">
      <dgm:prSet/>
      <dgm:spPr/>
      <dgm:t>
        <a:bodyPr/>
        <a:lstStyle/>
        <a:p>
          <a:endParaRPr lang="en-US"/>
        </a:p>
      </dgm:t>
    </dgm:pt>
    <dgm:pt modelId="{1C2B569A-4B21-47F6-851C-6EB8A1B2D8ED}">
      <dgm:prSet/>
      <dgm:spPr/>
      <dgm:t>
        <a:bodyPr/>
        <a:lstStyle/>
        <a:p>
          <a:r>
            <a:rPr lang="hu-HU" dirty="0"/>
            <a:t>Limited </a:t>
          </a:r>
          <a:r>
            <a:rPr lang="hu-HU" dirty="0" err="1"/>
            <a:t>change</a:t>
          </a:r>
          <a:endParaRPr lang="en-US" dirty="0"/>
        </a:p>
      </dgm:t>
    </dgm:pt>
    <dgm:pt modelId="{853F9737-8F4D-427D-93D6-BA8E871409E8}" type="parTrans" cxnId="{43177EE9-FB18-4EB2-9173-F467C1B9A482}">
      <dgm:prSet/>
      <dgm:spPr/>
      <dgm:t>
        <a:bodyPr/>
        <a:lstStyle/>
        <a:p>
          <a:endParaRPr lang="en-US"/>
        </a:p>
      </dgm:t>
    </dgm:pt>
    <dgm:pt modelId="{E49570C9-6B53-4354-B437-1D717340BC00}" type="sibTrans" cxnId="{43177EE9-FB18-4EB2-9173-F467C1B9A482}">
      <dgm:prSet/>
      <dgm:spPr/>
      <dgm:t>
        <a:bodyPr/>
        <a:lstStyle/>
        <a:p>
          <a:endParaRPr lang="en-US"/>
        </a:p>
      </dgm:t>
    </dgm:pt>
    <dgm:pt modelId="{C70FD295-C7DC-49B9-9CCF-8DF41A1F6F1A}" type="pres">
      <dgm:prSet presAssocID="{B32B86C6-B143-4A3B-A800-67A509E3A3DB}" presName="linear" presStyleCnt="0">
        <dgm:presLayoutVars>
          <dgm:animLvl val="lvl"/>
          <dgm:resizeHandles val="exact"/>
        </dgm:presLayoutVars>
      </dgm:prSet>
      <dgm:spPr/>
    </dgm:pt>
    <dgm:pt modelId="{08272434-DA15-459D-8E60-AE40BA4DE2BD}" type="pres">
      <dgm:prSet presAssocID="{64C744C0-10CF-410A-92B5-61E47CC7CD02}" presName="parentText" presStyleLbl="node1" presStyleIdx="0" presStyleCnt="4" custLinFactY="-12087" custLinFactNeighborX="292" custLinFactNeighborY="-100000">
        <dgm:presLayoutVars>
          <dgm:chMax val="0"/>
          <dgm:bulletEnabled val="1"/>
        </dgm:presLayoutVars>
      </dgm:prSet>
      <dgm:spPr/>
    </dgm:pt>
    <dgm:pt modelId="{4F3CE5FF-2509-42BA-A3FE-894C27F88A59}" type="pres">
      <dgm:prSet presAssocID="{94D73B5B-8404-4456-8875-E91672686671}" presName="spacer" presStyleCnt="0"/>
      <dgm:spPr/>
    </dgm:pt>
    <dgm:pt modelId="{8B4F706B-281B-494D-AEDF-BA94F880FE1D}" type="pres">
      <dgm:prSet presAssocID="{894AA6FD-EFE2-4306-86AD-C98366315EB0}" presName="parentText" presStyleLbl="node1" presStyleIdx="1" presStyleCnt="4" custLinFactNeighborX="583" custLinFactNeighborY="-67974">
        <dgm:presLayoutVars>
          <dgm:chMax val="0"/>
          <dgm:bulletEnabled val="1"/>
        </dgm:presLayoutVars>
      </dgm:prSet>
      <dgm:spPr/>
    </dgm:pt>
    <dgm:pt modelId="{B8DA3E25-69C6-4786-9112-740E4E60DB41}" type="pres">
      <dgm:prSet presAssocID="{030828D0-6866-4053-B4BB-F87C92D7C41D}" presName="spacer" presStyleCnt="0"/>
      <dgm:spPr/>
    </dgm:pt>
    <dgm:pt modelId="{4A48930B-73DF-4657-8851-8F96FA8B40A2}" type="pres">
      <dgm:prSet presAssocID="{CECC9B9F-DF2C-4629-8481-63BC2D0B1213}" presName="parentText" presStyleLbl="node1" presStyleIdx="2" presStyleCnt="4" custLinFactNeighborX="0" custLinFactNeighborY="62962">
        <dgm:presLayoutVars>
          <dgm:chMax val="0"/>
          <dgm:bulletEnabled val="1"/>
        </dgm:presLayoutVars>
      </dgm:prSet>
      <dgm:spPr/>
    </dgm:pt>
    <dgm:pt modelId="{02E55625-E181-48E3-B23F-77FEA1D875DF}" type="pres">
      <dgm:prSet presAssocID="{A0AE117D-A27B-4B25-955D-BFBD6E5F61D3}" presName="spacer" presStyleCnt="0"/>
      <dgm:spPr/>
    </dgm:pt>
    <dgm:pt modelId="{6DEC3F0E-42A4-4756-B72B-2E791CDD5855}" type="pres">
      <dgm:prSet presAssocID="{1C2B569A-4B21-47F6-851C-6EB8A1B2D8ED}" presName="parentText" presStyleLbl="node1" presStyleIdx="3" presStyleCnt="4" custLinFactY="8567" custLinFactNeighborX="292" custLinFactNeighborY="100000">
        <dgm:presLayoutVars>
          <dgm:chMax val="0"/>
          <dgm:bulletEnabled val="1"/>
        </dgm:presLayoutVars>
      </dgm:prSet>
      <dgm:spPr/>
    </dgm:pt>
  </dgm:ptLst>
  <dgm:cxnLst>
    <dgm:cxn modelId="{B55AB003-CEAE-4040-BE7D-CAECF04C73D7}" srcId="{B32B86C6-B143-4A3B-A800-67A509E3A3DB}" destId="{CECC9B9F-DF2C-4629-8481-63BC2D0B1213}" srcOrd="2" destOrd="0" parTransId="{AE71384E-396D-441E-BE1D-06367E61A733}" sibTransId="{A0AE117D-A27B-4B25-955D-BFBD6E5F61D3}"/>
    <dgm:cxn modelId="{B0F2050F-9CC7-434D-9D67-A5BBFB04EC42}" srcId="{B32B86C6-B143-4A3B-A800-67A509E3A3DB}" destId="{894AA6FD-EFE2-4306-86AD-C98366315EB0}" srcOrd="1" destOrd="0" parTransId="{D9A045A2-3F83-4F94-8504-26E9C9B66915}" sibTransId="{030828D0-6866-4053-B4BB-F87C92D7C41D}"/>
    <dgm:cxn modelId="{A1DF9957-B427-4CE6-A546-293FD0FA0A63}" type="presOf" srcId="{CECC9B9F-DF2C-4629-8481-63BC2D0B1213}" destId="{4A48930B-73DF-4657-8851-8F96FA8B40A2}" srcOrd="0" destOrd="0" presId="urn:microsoft.com/office/officeart/2005/8/layout/vList2"/>
    <dgm:cxn modelId="{1E10706A-C69F-437F-8D27-AC28BDB1D5BD}" srcId="{B32B86C6-B143-4A3B-A800-67A509E3A3DB}" destId="{64C744C0-10CF-410A-92B5-61E47CC7CD02}" srcOrd="0" destOrd="0" parTransId="{85A0A567-3DFA-4B03-955F-D47B2FA026CB}" sibTransId="{94D73B5B-8404-4456-8875-E91672686671}"/>
    <dgm:cxn modelId="{3535117E-8A3E-4101-9FFB-5EE0C07A11C3}" type="presOf" srcId="{B32B86C6-B143-4A3B-A800-67A509E3A3DB}" destId="{C70FD295-C7DC-49B9-9CCF-8DF41A1F6F1A}" srcOrd="0" destOrd="0" presId="urn:microsoft.com/office/officeart/2005/8/layout/vList2"/>
    <dgm:cxn modelId="{2EB9FDA1-4CC0-4984-8E05-CA7AE2376FC0}" type="presOf" srcId="{894AA6FD-EFE2-4306-86AD-C98366315EB0}" destId="{8B4F706B-281B-494D-AEDF-BA94F880FE1D}" srcOrd="0" destOrd="0" presId="urn:microsoft.com/office/officeart/2005/8/layout/vList2"/>
    <dgm:cxn modelId="{F2E354B5-FDDD-4962-A04F-18D31A631B02}" type="presOf" srcId="{64C744C0-10CF-410A-92B5-61E47CC7CD02}" destId="{08272434-DA15-459D-8E60-AE40BA4DE2BD}" srcOrd="0" destOrd="0" presId="urn:microsoft.com/office/officeart/2005/8/layout/vList2"/>
    <dgm:cxn modelId="{F3303BD4-C860-4001-930F-22978116F033}" type="presOf" srcId="{1C2B569A-4B21-47F6-851C-6EB8A1B2D8ED}" destId="{6DEC3F0E-42A4-4756-B72B-2E791CDD5855}" srcOrd="0" destOrd="0" presId="urn:microsoft.com/office/officeart/2005/8/layout/vList2"/>
    <dgm:cxn modelId="{43177EE9-FB18-4EB2-9173-F467C1B9A482}" srcId="{B32B86C6-B143-4A3B-A800-67A509E3A3DB}" destId="{1C2B569A-4B21-47F6-851C-6EB8A1B2D8ED}" srcOrd="3" destOrd="0" parTransId="{853F9737-8F4D-427D-93D6-BA8E871409E8}" sibTransId="{E49570C9-6B53-4354-B437-1D717340BC00}"/>
    <dgm:cxn modelId="{1EA162D7-E712-4575-A1D9-482589733A13}" type="presParOf" srcId="{C70FD295-C7DC-49B9-9CCF-8DF41A1F6F1A}" destId="{08272434-DA15-459D-8E60-AE40BA4DE2BD}" srcOrd="0" destOrd="0" presId="urn:microsoft.com/office/officeart/2005/8/layout/vList2"/>
    <dgm:cxn modelId="{15ED22E0-51C8-485A-99B3-BA99492F2525}" type="presParOf" srcId="{C70FD295-C7DC-49B9-9CCF-8DF41A1F6F1A}" destId="{4F3CE5FF-2509-42BA-A3FE-894C27F88A59}" srcOrd="1" destOrd="0" presId="urn:microsoft.com/office/officeart/2005/8/layout/vList2"/>
    <dgm:cxn modelId="{254C7A18-801B-4E12-AC19-2A7DA0D4583B}" type="presParOf" srcId="{C70FD295-C7DC-49B9-9CCF-8DF41A1F6F1A}" destId="{8B4F706B-281B-494D-AEDF-BA94F880FE1D}" srcOrd="2" destOrd="0" presId="urn:microsoft.com/office/officeart/2005/8/layout/vList2"/>
    <dgm:cxn modelId="{3E70A54C-43BD-4F8B-9D41-7EB7C4A7E893}" type="presParOf" srcId="{C70FD295-C7DC-49B9-9CCF-8DF41A1F6F1A}" destId="{B8DA3E25-69C6-4786-9112-740E4E60DB41}" srcOrd="3" destOrd="0" presId="urn:microsoft.com/office/officeart/2005/8/layout/vList2"/>
    <dgm:cxn modelId="{B4DED336-E2DE-40E0-B109-97243396F33E}" type="presParOf" srcId="{C70FD295-C7DC-49B9-9CCF-8DF41A1F6F1A}" destId="{4A48930B-73DF-4657-8851-8F96FA8B40A2}" srcOrd="4" destOrd="0" presId="urn:microsoft.com/office/officeart/2005/8/layout/vList2"/>
    <dgm:cxn modelId="{2287A852-DA34-49A5-80A7-C9678F307CA2}" type="presParOf" srcId="{C70FD295-C7DC-49B9-9CCF-8DF41A1F6F1A}" destId="{02E55625-E181-48E3-B23F-77FEA1D875DF}" srcOrd="5" destOrd="0" presId="urn:microsoft.com/office/officeart/2005/8/layout/vList2"/>
    <dgm:cxn modelId="{3B569784-4E78-461B-A755-17D77C880246}" type="presParOf" srcId="{C70FD295-C7DC-49B9-9CCF-8DF41A1F6F1A}" destId="{6DEC3F0E-42A4-4756-B72B-2E791CDD585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CBA67E-AD11-4B8C-A0BE-E40F973418E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4D8498-028B-43C2-9D19-64C78823FAF6}">
      <dgm:prSet/>
      <dgm:spPr/>
      <dgm:t>
        <a:bodyPr/>
        <a:lstStyle/>
        <a:p>
          <a:r>
            <a:rPr lang="hu-HU" dirty="0" err="1"/>
            <a:t>Enum</a:t>
          </a:r>
          <a:r>
            <a:rPr lang="hu-HU" dirty="0"/>
            <a:t> is a </a:t>
          </a:r>
          <a:r>
            <a:rPr lang="hu-HU" dirty="0" err="1"/>
            <a:t>special</a:t>
          </a:r>
          <a:r>
            <a:rPr lang="hu-HU" dirty="0"/>
            <a:t> </a:t>
          </a:r>
          <a:r>
            <a:rPr lang="hu-HU" dirty="0" err="1"/>
            <a:t>collection</a:t>
          </a:r>
          <a:r>
            <a:rPr lang="hu-HU" dirty="0"/>
            <a:t> </a:t>
          </a:r>
          <a:r>
            <a:rPr lang="hu-HU" dirty="0" err="1"/>
            <a:t>that</a:t>
          </a:r>
          <a:r>
            <a:rPr lang="hu-HU" dirty="0"/>
            <a:t> </a:t>
          </a:r>
          <a:r>
            <a:rPr lang="hu-HU" dirty="0" err="1"/>
            <a:t>represents</a:t>
          </a:r>
          <a:r>
            <a:rPr lang="hu-HU" dirty="0"/>
            <a:t> a </a:t>
          </a:r>
          <a:r>
            <a:rPr lang="hu-HU" dirty="0" err="1"/>
            <a:t>group</a:t>
          </a:r>
          <a:r>
            <a:rPr lang="hu-HU" dirty="0"/>
            <a:t> of </a:t>
          </a:r>
          <a:r>
            <a:rPr lang="hu-HU" dirty="0" err="1"/>
            <a:t>constants</a:t>
          </a:r>
          <a:r>
            <a:rPr lang="hu-HU" dirty="0"/>
            <a:t> </a:t>
          </a:r>
          <a:r>
            <a:rPr lang="hu-HU" dirty="0" err="1"/>
            <a:t>values</a:t>
          </a:r>
          <a:r>
            <a:rPr lang="hu-HU" dirty="0"/>
            <a:t>.</a:t>
          </a:r>
          <a:endParaRPr lang="en-US" dirty="0"/>
        </a:p>
      </dgm:t>
    </dgm:pt>
    <dgm:pt modelId="{4204273B-98AA-48AC-AEEB-24ED7478DA1D}" type="parTrans" cxnId="{F2149ACD-13C1-44B0-9C93-D56FAAAF0A43}">
      <dgm:prSet/>
      <dgm:spPr/>
      <dgm:t>
        <a:bodyPr/>
        <a:lstStyle/>
        <a:p>
          <a:endParaRPr lang="en-US"/>
        </a:p>
      </dgm:t>
    </dgm:pt>
    <dgm:pt modelId="{E9A4E566-7242-4CFF-89E5-8DC0FE243000}" type="sibTrans" cxnId="{F2149ACD-13C1-44B0-9C93-D56FAAAF0A43}">
      <dgm:prSet/>
      <dgm:spPr/>
      <dgm:t>
        <a:bodyPr/>
        <a:lstStyle/>
        <a:p>
          <a:endParaRPr lang="en-US"/>
        </a:p>
      </dgm:t>
    </dgm:pt>
    <dgm:pt modelId="{24AFED2E-F8D1-4498-A47D-17BEB514B555}">
      <dgm:prSet/>
      <dgm:spPr/>
      <dgm:t>
        <a:bodyPr/>
        <a:lstStyle/>
        <a:p>
          <a:r>
            <a:rPr lang="hu-HU"/>
            <a:t>Creatable by the enum keyword</a:t>
          </a:r>
          <a:endParaRPr lang="en-US"/>
        </a:p>
      </dgm:t>
    </dgm:pt>
    <dgm:pt modelId="{FA558F90-5965-42AB-A50A-2FD52647DFC5}" type="parTrans" cxnId="{0338A467-F72F-4C56-A5C3-7A6DF398827B}">
      <dgm:prSet/>
      <dgm:spPr/>
      <dgm:t>
        <a:bodyPr/>
        <a:lstStyle/>
        <a:p>
          <a:endParaRPr lang="en-US"/>
        </a:p>
      </dgm:t>
    </dgm:pt>
    <dgm:pt modelId="{D87B803B-7366-462D-B17C-2FF3C9D76CFB}" type="sibTrans" cxnId="{0338A467-F72F-4C56-A5C3-7A6DF398827B}">
      <dgm:prSet/>
      <dgm:spPr/>
      <dgm:t>
        <a:bodyPr/>
        <a:lstStyle/>
        <a:p>
          <a:endParaRPr lang="en-US"/>
        </a:p>
      </dgm:t>
    </dgm:pt>
    <dgm:pt modelId="{ED6884A8-4E5D-43AF-BA28-E1E45987C13D}">
      <dgm:prSet/>
      <dgm:spPr/>
      <dgm:t>
        <a:bodyPr/>
        <a:lstStyle/>
        <a:p>
          <a:r>
            <a:rPr lang="hu-HU" dirty="0" err="1"/>
            <a:t>Named</a:t>
          </a:r>
          <a:r>
            <a:rPr lang="hu-HU" dirty="0"/>
            <a:t> </a:t>
          </a:r>
          <a:r>
            <a:rPr lang="hu-HU" dirty="0" err="1"/>
            <a:t>after</a:t>
          </a:r>
          <a:r>
            <a:rPr lang="hu-HU" dirty="0"/>
            <a:t> </a:t>
          </a:r>
          <a:r>
            <a:rPr lang="hu-HU" dirty="0" err="1"/>
            <a:t>enumerations</a:t>
          </a:r>
          <a:endParaRPr lang="en-US" dirty="0"/>
        </a:p>
      </dgm:t>
    </dgm:pt>
    <dgm:pt modelId="{22FB382A-0BDC-44A4-8897-64B836198E89}" type="parTrans" cxnId="{D28242A3-8C20-464E-9177-A0B15770BFF5}">
      <dgm:prSet/>
      <dgm:spPr/>
      <dgm:t>
        <a:bodyPr/>
        <a:lstStyle/>
        <a:p>
          <a:endParaRPr lang="en-US"/>
        </a:p>
      </dgm:t>
    </dgm:pt>
    <dgm:pt modelId="{F094766B-6B78-466D-AA04-D4CACDEEF76A}" type="sibTrans" cxnId="{D28242A3-8C20-464E-9177-A0B15770BFF5}">
      <dgm:prSet/>
      <dgm:spPr/>
      <dgm:t>
        <a:bodyPr/>
        <a:lstStyle/>
        <a:p>
          <a:endParaRPr lang="en-US"/>
        </a:p>
      </dgm:t>
    </dgm:pt>
    <dgm:pt modelId="{C69C4448-D42A-4C77-A3E3-AA853533F1F8}">
      <dgm:prSet/>
      <dgm:spPr/>
      <dgm:t>
        <a:bodyPr/>
        <a:lstStyle/>
        <a:p>
          <a:r>
            <a:rPr lang="hu-HU" dirty="0" err="1"/>
            <a:t>Can</a:t>
          </a:r>
          <a:r>
            <a:rPr lang="hu-HU" dirty="0"/>
            <a:t> </a:t>
          </a:r>
          <a:r>
            <a:rPr lang="hu-HU" dirty="0" err="1"/>
            <a:t>have</a:t>
          </a:r>
          <a:r>
            <a:rPr lang="hu-HU" dirty="0"/>
            <a:t> </a:t>
          </a:r>
          <a:r>
            <a:rPr lang="hu-HU" dirty="0" err="1"/>
            <a:t>attributes</a:t>
          </a:r>
          <a:r>
            <a:rPr lang="hu-HU" dirty="0"/>
            <a:t> and </a:t>
          </a:r>
          <a:r>
            <a:rPr lang="hu-HU" dirty="0" err="1"/>
            <a:t>methods</a:t>
          </a:r>
          <a:r>
            <a:rPr lang="hu-HU" dirty="0"/>
            <a:t> </a:t>
          </a:r>
          <a:r>
            <a:rPr lang="hu-HU" dirty="0" err="1"/>
            <a:t>just</a:t>
          </a:r>
          <a:r>
            <a:rPr lang="hu-HU" dirty="0"/>
            <a:t> like </a:t>
          </a:r>
          <a:r>
            <a:rPr lang="hu-HU" dirty="0" err="1"/>
            <a:t>classes</a:t>
          </a:r>
          <a:r>
            <a:rPr lang="hu-HU" dirty="0"/>
            <a:t>, </a:t>
          </a:r>
          <a:r>
            <a:rPr lang="hu-HU" dirty="0" err="1"/>
            <a:t>but</a:t>
          </a:r>
          <a:r>
            <a:rPr lang="hu-HU" dirty="0"/>
            <a:t> in </a:t>
          </a:r>
          <a:r>
            <a:rPr lang="hu-HU" dirty="0" err="1"/>
            <a:t>the</a:t>
          </a:r>
          <a:r>
            <a:rPr lang="hu-HU" dirty="0"/>
            <a:t> </a:t>
          </a:r>
          <a:r>
            <a:rPr lang="hu-HU" dirty="0" err="1"/>
            <a:t>enums</a:t>
          </a:r>
          <a:r>
            <a:rPr lang="hu-HU" dirty="0"/>
            <a:t>, </a:t>
          </a:r>
          <a:r>
            <a:rPr lang="hu-HU" dirty="0" err="1"/>
            <a:t>everything</a:t>
          </a:r>
          <a:r>
            <a:rPr lang="hu-HU" dirty="0"/>
            <a:t> is </a:t>
          </a:r>
          <a:r>
            <a:rPr lang="hu-HU" dirty="0" err="1"/>
            <a:t>public</a:t>
          </a:r>
          <a:r>
            <a:rPr lang="hu-HU" dirty="0"/>
            <a:t> </a:t>
          </a:r>
          <a:r>
            <a:rPr lang="hu-HU" dirty="0" err="1"/>
            <a:t>static</a:t>
          </a:r>
          <a:r>
            <a:rPr lang="hu-HU" dirty="0"/>
            <a:t> and </a:t>
          </a:r>
          <a:r>
            <a:rPr lang="hu-HU" dirty="0" err="1"/>
            <a:t>final</a:t>
          </a:r>
          <a:r>
            <a:rPr lang="hu-HU" dirty="0"/>
            <a:t>.</a:t>
          </a:r>
          <a:endParaRPr lang="en-US" dirty="0"/>
        </a:p>
      </dgm:t>
    </dgm:pt>
    <dgm:pt modelId="{B9FB8E8C-6F99-4506-AB92-DCC94A6C56A1}" type="parTrans" cxnId="{8C727D64-2B10-409A-8B62-1B91C2415273}">
      <dgm:prSet/>
      <dgm:spPr/>
      <dgm:t>
        <a:bodyPr/>
        <a:lstStyle/>
        <a:p>
          <a:endParaRPr lang="en-US"/>
        </a:p>
      </dgm:t>
    </dgm:pt>
    <dgm:pt modelId="{2130C925-6FD7-4C9E-8710-9CD8325BF973}" type="sibTrans" cxnId="{8C727D64-2B10-409A-8B62-1B91C2415273}">
      <dgm:prSet/>
      <dgm:spPr/>
      <dgm:t>
        <a:bodyPr/>
        <a:lstStyle/>
        <a:p>
          <a:endParaRPr lang="en-US"/>
        </a:p>
      </dgm:t>
    </dgm:pt>
    <dgm:pt modelId="{5DC836E2-8D4E-44AF-B1DB-E08B84CE9E05}">
      <dgm:prSet/>
      <dgm:spPr/>
      <dgm:t>
        <a:bodyPr/>
        <a:lstStyle/>
        <a:p>
          <a:r>
            <a:rPr lang="hu-HU" dirty="0" err="1"/>
            <a:t>Can</a:t>
          </a:r>
          <a:r>
            <a:rPr lang="hu-HU" dirty="0"/>
            <a:t> be </a:t>
          </a:r>
          <a:r>
            <a:rPr lang="hu-HU" dirty="0" err="1"/>
            <a:t>placed</a:t>
          </a:r>
          <a:r>
            <a:rPr lang="hu-HU" dirty="0"/>
            <a:t> </a:t>
          </a:r>
          <a:r>
            <a:rPr lang="hu-HU" dirty="0" err="1"/>
            <a:t>both</a:t>
          </a:r>
          <a:r>
            <a:rPr lang="hu-HU" dirty="0"/>
            <a:t> </a:t>
          </a:r>
          <a:r>
            <a:rPr lang="hu-HU" dirty="0" err="1"/>
            <a:t>inside</a:t>
          </a:r>
          <a:r>
            <a:rPr lang="hu-HU" dirty="0"/>
            <a:t> and </a:t>
          </a:r>
          <a:r>
            <a:rPr lang="hu-HU" dirty="0" err="1"/>
            <a:t>outside</a:t>
          </a:r>
          <a:r>
            <a:rPr lang="hu-HU" dirty="0"/>
            <a:t> a </a:t>
          </a:r>
          <a:r>
            <a:rPr lang="hu-HU" dirty="0" err="1"/>
            <a:t>class</a:t>
          </a:r>
          <a:r>
            <a:rPr lang="hu-HU" dirty="0"/>
            <a:t> </a:t>
          </a:r>
          <a:endParaRPr lang="en-US" dirty="0"/>
        </a:p>
      </dgm:t>
    </dgm:pt>
    <dgm:pt modelId="{FCD01045-A326-4474-86FA-94A44D864731}" type="parTrans" cxnId="{922A7260-1FB2-41A7-955B-CF945BE00B28}">
      <dgm:prSet/>
      <dgm:spPr/>
      <dgm:t>
        <a:bodyPr/>
        <a:lstStyle/>
        <a:p>
          <a:endParaRPr lang="hu-HU"/>
        </a:p>
      </dgm:t>
    </dgm:pt>
    <dgm:pt modelId="{B564DD4B-1B5D-4E94-9287-D4ECA2A241CE}" type="sibTrans" cxnId="{922A7260-1FB2-41A7-955B-CF945BE00B28}">
      <dgm:prSet/>
      <dgm:spPr/>
      <dgm:t>
        <a:bodyPr/>
        <a:lstStyle/>
        <a:p>
          <a:endParaRPr lang="hu-HU"/>
        </a:p>
      </dgm:t>
    </dgm:pt>
    <dgm:pt modelId="{13359F1D-EDEB-4826-9BFA-B22CC67972CC}" type="pres">
      <dgm:prSet presAssocID="{E3CBA67E-AD11-4B8C-A0BE-E40F973418ED}" presName="linear" presStyleCnt="0">
        <dgm:presLayoutVars>
          <dgm:animLvl val="lvl"/>
          <dgm:resizeHandles val="exact"/>
        </dgm:presLayoutVars>
      </dgm:prSet>
      <dgm:spPr/>
    </dgm:pt>
    <dgm:pt modelId="{6F46D061-BD9D-4850-A76B-C6BA20E7574B}" type="pres">
      <dgm:prSet presAssocID="{824D8498-028B-43C2-9D19-64C78823FAF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6B7FC22-357E-43BE-8DC8-F1B9A31F87A1}" type="pres">
      <dgm:prSet presAssocID="{E9A4E566-7242-4CFF-89E5-8DC0FE243000}" presName="spacer" presStyleCnt="0"/>
      <dgm:spPr/>
    </dgm:pt>
    <dgm:pt modelId="{7A7ED0F4-B5A5-43E8-A99D-26163CCF0C2D}" type="pres">
      <dgm:prSet presAssocID="{5DC836E2-8D4E-44AF-B1DB-E08B84CE9E0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A757326-CA68-4F92-9CCD-C2B575ABC14F}" type="pres">
      <dgm:prSet presAssocID="{B564DD4B-1B5D-4E94-9287-D4ECA2A241CE}" presName="spacer" presStyleCnt="0"/>
      <dgm:spPr/>
    </dgm:pt>
    <dgm:pt modelId="{5E1EF402-CAFA-489F-BDAB-2344CCBC2417}" type="pres">
      <dgm:prSet presAssocID="{24AFED2E-F8D1-4498-A47D-17BEB514B55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808D2E2-E580-4D76-96A6-1C2872F351DF}" type="pres">
      <dgm:prSet presAssocID="{D87B803B-7366-462D-B17C-2FF3C9D76CFB}" presName="spacer" presStyleCnt="0"/>
      <dgm:spPr/>
    </dgm:pt>
    <dgm:pt modelId="{9A82C9D8-3F55-4FC9-B173-D3D6345BFFB6}" type="pres">
      <dgm:prSet presAssocID="{ED6884A8-4E5D-43AF-BA28-E1E45987C13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063A68F-39C0-420E-A97B-62C8BDDFF7B4}" type="pres">
      <dgm:prSet presAssocID="{F094766B-6B78-466D-AA04-D4CACDEEF76A}" presName="spacer" presStyleCnt="0"/>
      <dgm:spPr/>
    </dgm:pt>
    <dgm:pt modelId="{3395507F-A056-4509-936C-F64411C4EA22}" type="pres">
      <dgm:prSet presAssocID="{C69C4448-D42A-4C77-A3E3-AA853533F1F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25D1818-D0CA-4362-9660-10BE88EBBF8E}" type="presOf" srcId="{24AFED2E-F8D1-4498-A47D-17BEB514B555}" destId="{5E1EF402-CAFA-489F-BDAB-2344CCBC2417}" srcOrd="0" destOrd="0" presId="urn:microsoft.com/office/officeart/2005/8/layout/vList2"/>
    <dgm:cxn modelId="{B0694148-CEDF-441F-A284-56A10B4C9620}" type="presOf" srcId="{E3CBA67E-AD11-4B8C-A0BE-E40F973418ED}" destId="{13359F1D-EDEB-4826-9BFA-B22CC67972CC}" srcOrd="0" destOrd="0" presId="urn:microsoft.com/office/officeart/2005/8/layout/vList2"/>
    <dgm:cxn modelId="{922A7260-1FB2-41A7-955B-CF945BE00B28}" srcId="{E3CBA67E-AD11-4B8C-A0BE-E40F973418ED}" destId="{5DC836E2-8D4E-44AF-B1DB-E08B84CE9E05}" srcOrd="1" destOrd="0" parTransId="{FCD01045-A326-4474-86FA-94A44D864731}" sibTransId="{B564DD4B-1B5D-4E94-9287-D4ECA2A241CE}"/>
    <dgm:cxn modelId="{8C727D64-2B10-409A-8B62-1B91C2415273}" srcId="{E3CBA67E-AD11-4B8C-A0BE-E40F973418ED}" destId="{C69C4448-D42A-4C77-A3E3-AA853533F1F8}" srcOrd="4" destOrd="0" parTransId="{B9FB8E8C-6F99-4506-AB92-DCC94A6C56A1}" sibTransId="{2130C925-6FD7-4C9E-8710-9CD8325BF973}"/>
    <dgm:cxn modelId="{0338A467-F72F-4C56-A5C3-7A6DF398827B}" srcId="{E3CBA67E-AD11-4B8C-A0BE-E40F973418ED}" destId="{24AFED2E-F8D1-4498-A47D-17BEB514B555}" srcOrd="2" destOrd="0" parTransId="{FA558F90-5965-42AB-A50A-2FD52647DFC5}" sibTransId="{D87B803B-7366-462D-B17C-2FF3C9D76CFB}"/>
    <dgm:cxn modelId="{3B2B9392-A96A-44A5-B890-E8F844B770EC}" type="presOf" srcId="{824D8498-028B-43C2-9D19-64C78823FAF6}" destId="{6F46D061-BD9D-4850-A76B-C6BA20E7574B}" srcOrd="0" destOrd="0" presId="urn:microsoft.com/office/officeart/2005/8/layout/vList2"/>
    <dgm:cxn modelId="{D28242A3-8C20-464E-9177-A0B15770BFF5}" srcId="{E3CBA67E-AD11-4B8C-A0BE-E40F973418ED}" destId="{ED6884A8-4E5D-43AF-BA28-E1E45987C13D}" srcOrd="3" destOrd="0" parTransId="{22FB382A-0BDC-44A4-8897-64B836198E89}" sibTransId="{F094766B-6B78-466D-AA04-D4CACDEEF76A}"/>
    <dgm:cxn modelId="{458F9CAD-9BC8-445B-B2D8-CDC85739FBF9}" type="presOf" srcId="{ED6884A8-4E5D-43AF-BA28-E1E45987C13D}" destId="{9A82C9D8-3F55-4FC9-B173-D3D6345BFFB6}" srcOrd="0" destOrd="0" presId="urn:microsoft.com/office/officeart/2005/8/layout/vList2"/>
    <dgm:cxn modelId="{F2149ACD-13C1-44B0-9C93-D56FAAAF0A43}" srcId="{E3CBA67E-AD11-4B8C-A0BE-E40F973418ED}" destId="{824D8498-028B-43C2-9D19-64C78823FAF6}" srcOrd="0" destOrd="0" parTransId="{4204273B-98AA-48AC-AEEB-24ED7478DA1D}" sibTransId="{E9A4E566-7242-4CFF-89E5-8DC0FE243000}"/>
    <dgm:cxn modelId="{410E41F3-335B-4E9B-8FE5-E38D205F07E8}" type="presOf" srcId="{C69C4448-D42A-4C77-A3E3-AA853533F1F8}" destId="{3395507F-A056-4509-936C-F64411C4EA22}" srcOrd="0" destOrd="0" presId="urn:microsoft.com/office/officeart/2005/8/layout/vList2"/>
    <dgm:cxn modelId="{4C85DFF5-19DC-491C-8109-B863567A9A1D}" type="presOf" srcId="{5DC836E2-8D4E-44AF-B1DB-E08B84CE9E05}" destId="{7A7ED0F4-B5A5-43E8-A99D-26163CCF0C2D}" srcOrd="0" destOrd="0" presId="urn:microsoft.com/office/officeart/2005/8/layout/vList2"/>
    <dgm:cxn modelId="{40B64272-5F82-48D8-AD6D-299BD9915099}" type="presParOf" srcId="{13359F1D-EDEB-4826-9BFA-B22CC67972CC}" destId="{6F46D061-BD9D-4850-A76B-C6BA20E7574B}" srcOrd="0" destOrd="0" presId="urn:microsoft.com/office/officeart/2005/8/layout/vList2"/>
    <dgm:cxn modelId="{3A8EA092-BD39-4461-8752-3195876CCC2C}" type="presParOf" srcId="{13359F1D-EDEB-4826-9BFA-B22CC67972CC}" destId="{76B7FC22-357E-43BE-8DC8-F1B9A31F87A1}" srcOrd="1" destOrd="0" presId="urn:microsoft.com/office/officeart/2005/8/layout/vList2"/>
    <dgm:cxn modelId="{75AE1F4A-16A5-42AE-AB81-F984EAF6F49D}" type="presParOf" srcId="{13359F1D-EDEB-4826-9BFA-B22CC67972CC}" destId="{7A7ED0F4-B5A5-43E8-A99D-26163CCF0C2D}" srcOrd="2" destOrd="0" presId="urn:microsoft.com/office/officeart/2005/8/layout/vList2"/>
    <dgm:cxn modelId="{671C5AC6-50C8-40FA-8F5B-A6BE92EFEEB2}" type="presParOf" srcId="{13359F1D-EDEB-4826-9BFA-B22CC67972CC}" destId="{4A757326-CA68-4F92-9CCD-C2B575ABC14F}" srcOrd="3" destOrd="0" presId="urn:microsoft.com/office/officeart/2005/8/layout/vList2"/>
    <dgm:cxn modelId="{AA1D374C-ECD9-4F1B-89E3-CF5BA319149A}" type="presParOf" srcId="{13359F1D-EDEB-4826-9BFA-B22CC67972CC}" destId="{5E1EF402-CAFA-489F-BDAB-2344CCBC2417}" srcOrd="4" destOrd="0" presId="urn:microsoft.com/office/officeart/2005/8/layout/vList2"/>
    <dgm:cxn modelId="{D927C93E-FFD4-43C7-86DC-40F99EAEE5F8}" type="presParOf" srcId="{13359F1D-EDEB-4826-9BFA-B22CC67972CC}" destId="{1808D2E2-E580-4D76-96A6-1C2872F351DF}" srcOrd="5" destOrd="0" presId="urn:microsoft.com/office/officeart/2005/8/layout/vList2"/>
    <dgm:cxn modelId="{B60E8807-74F7-4908-97B4-78F9B870116A}" type="presParOf" srcId="{13359F1D-EDEB-4826-9BFA-B22CC67972CC}" destId="{9A82C9D8-3F55-4FC9-B173-D3D6345BFFB6}" srcOrd="6" destOrd="0" presId="urn:microsoft.com/office/officeart/2005/8/layout/vList2"/>
    <dgm:cxn modelId="{1E41D3C2-5562-401E-B293-F8475FE91317}" type="presParOf" srcId="{13359F1D-EDEB-4826-9BFA-B22CC67972CC}" destId="{D063A68F-39C0-420E-A97B-62C8BDDFF7B4}" srcOrd="7" destOrd="0" presId="urn:microsoft.com/office/officeart/2005/8/layout/vList2"/>
    <dgm:cxn modelId="{1E499FF4-32DC-4361-B647-1F7A2A44814E}" type="presParOf" srcId="{13359F1D-EDEB-4826-9BFA-B22CC67972CC}" destId="{3395507F-A056-4509-936C-F64411C4EA2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31BF19-89E8-4039-ACC2-4AEB5DC9A34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DAF446-614B-43FD-8168-B43E2597BF3D}">
      <dgm:prSet/>
      <dgm:spPr/>
      <dgm:t>
        <a:bodyPr/>
        <a:lstStyle/>
        <a:p>
          <a:r>
            <a:rPr lang="hu-HU"/>
            <a:t>Can be called on the class</a:t>
          </a:r>
          <a:endParaRPr lang="en-US"/>
        </a:p>
      </dgm:t>
    </dgm:pt>
    <dgm:pt modelId="{80390C75-B26B-40D6-B3D5-7314AF321398}" type="parTrans" cxnId="{C4E487B7-BD03-4078-A721-22FAF84D288B}">
      <dgm:prSet/>
      <dgm:spPr/>
      <dgm:t>
        <a:bodyPr/>
        <a:lstStyle/>
        <a:p>
          <a:endParaRPr lang="en-US"/>
        </a:p>
      </dgm:t>
    </dgm:pt>
    <dgm:pt modelId="{83A46150-79D8-46A3-918B-D6BC7EA4BC83}" type="sibTrans" cxnId="{C4E487B7-BD03-4078-A721-22FAF84D288B}">
      <dgm:prSet/>
      <dgm:spPr/>
      <dgm:t>
        <a:bodyPr/>
        <a:lstStyle/>
        <a:p>
          <a:endParaRPr lang="en-US"/>
        </a:p>
      </dgm:t>
    </dgm:pt>
    <dgm:pt modelId="{EE08E440-5D65-4001-B4CC-00253A86F40C}">
      <dgm:prSet/>
      <dgm:spPr/>
      <dgm:t>
        <a:bodyPr/>
        <a:lstStyle/>
        <a:p>
          <a:r>
            <a:rPr lang="hu-HU"/>
            <a:t>Can see input parameters only</a:t>
          </a:r>
          <a:endParaRPr lang="en-US"/>
        </a:p>
      </dgm:t>
    </dgm:pt>
    <dgm:pt modelId="{EA9D99F2-B7A5-4382-9604-4195E764EBFE}" type="parTrans" cxnId="{1E2A4332-683A-459E-864B-F4228AB2547D}">
      <dgm:prSet/>
      <dgm:spPr/>
      <dgm:t>
        <a:bodyPr/>
        <a:lstStyle/>
        <a:p>
          <a:endParaRPr lang="en-US"/>
        </a:p>
      </dgm:t>
    </dgm:pt>
    <dgm:pt modelId="{7C1F4340-DE55-461A-A2CF-A9B32050C217}" type="sibTrans" cxnId="{1E2A4332-683A-459E-864B-F4228AB2547D}">
      <dgm:prSet/>
      <dgm:spPr/>
      <dgm:t>
        <a:bodyPr/>
        <a:lstStyle/>
        <a:p>
          <a:endParaRPr lang="en-US"/>
        </a:p>
      </dgm:t>
    </dgm:pt>
    <dgm:pt modelId="{43BF5AB5-9BC2-4EEF-BD7E-3B3D6ADB81A4}" type="pres">
      <dgm:prSet presAssocID="{FC31BF19-89E8-4039-ACC2-4AEB5DC9A340}" presName="linear" presStyleCnt="0">
        <dgm:presLayoutVars>
          <dgm:animLvl val="lvl"/>
          <dgm:resizeHandles val="exact"/>
        </dgm:presLayoutVars>
      </dgm:prSet>
      <dgm:spPr/>
    </dgm:pt>
    <dgm:pt modelId="{662F9A56-26E0-466A-B240-853EADC7F68C}" type="pres">
      <dgm:prSet presAssocID="{64DAF446-614B-43FD-8168-B43E2597BF3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F4FAF9B-A5E1-4CA8-870D-50E32F051291}" type="pres">
      <dgm:prSet presAssocID="{83A46150-79D8-46A3-918B-D6BC7EA4BC83}" presName="spacer" presStyleCnt="0"/>
      <dgm:spPr/>
    </dgm:pt>
    <dgm:pt modelId="{9FB55F82-23E8-4A4C-A1E5-44E2701CEDEA}" type="pres">
      <dgm:prSet presAssocID="{EE08E440-5D65-4001-B4CC-00253A86F40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A9F6005-ACB6-4305-AAAB-1B321E996A15}" type="presOf" srcId="{FC31BF19-89E8-4039-ACC2-4AEB5DC9A340}" destId="{43BF5AB5-9BC2-4EEF-BD7E-3B3D6ADB81A4}" srcOrd="0" destOrd="0" presId="urn:microsoft.com/office/officeart/2005/8/layout/vList2"/>
    <dgm:cxn modelId="{1E2A4332-683A-459E-864B-F4228AB2547D}" srcId="{FC31BF19-89E8-4039-ACC2-4AEB5DC9A340}" destId="{EE08E440-5D65-4001-B4CC-00253A86F40C}" srcOrd="1" destOrd="0" parTransId="{EA9D99F2-B7A5-4382-9604-4195E764EBFE}" sibTransId="{7C1F4340-DE55-461A-A2CF-A9B32050C217}"/>
    <dgm:cxn modelId="{13F49BAB-BB3F-4CCF-A433-E0AFFEC2C1C2}" type="presOf" srcId="{EE08E440-5D65-4001-B4CC-00253A86F40C}" destId="{9FB55F82-23E8-4A4C-A1E5-44E2701CEDEA}" srcOrd="0" destOrd="0" presId="urn:microsoft.com/office/officeart/2005/8/layout/vList2"/>
    <dgm:cxn modelId="{C4E487B7-BD03-4078-A721-22FAF84D288B}" srcId="{FC31BF19-89E8-4039-ACC2-4AEB5DC9A340}" destId="{64DAF446-614B-43FD-8168-B43E2597BF3D}" srcOrd="0" destOrd="0" parTransId="{80390C75-B26B-40D6-B3D5-7314AF321398}" sibTransId="{83A46150-79D8-46A3-918B-D6BC7EA4BC83}"/>
    <dgm:cxn modelId="{06EF68BE-D6A1-4E9E-A6EE-F7313AEA58E3}" type="presOf" srcId="{64DAF446-614B-43FD-8168-B43E2597BF3D}" destId="{662F9A56-26E0-466A-B240-853EADC7F68C}" srcOrd="0" destOrd="0" presId="urn:microsoft.com/office/officeart/2005/8/layout/vList2"/>
    <dgm:cxn modelId="{79E11567-D1B4-4B7B-98ED-FB622DF38A6A}" type="presParOf" srcId="{43BF5AB5-9BC2-4EEF-BD7E-3B3D6ADB81A4}" destId="{662F9A56-26E0-466A-B240-853EADC7F68C}" srcOrd="0" destOrd="0" presId="urn:microsoft.com/office/officeart/2005/8/layout/vList2"/>
    <dgm:cxn modelId="{E016D455-33FE-473F-A6D3-366B47238E2D}" type="presParOf" srcId="{43BF5AB5-9BC2-4EEF-BD7E-3B3D6ADB81A4}" destId="{FF4FAF9B-A5E1-4CA8-870D-50E32F051291}" srcOrd="1" destOrd="0" presId="urn:microsoft.com/office/officeart/2005/8/layout/vList2"/>
    <dgm:cxn modelId="{24CFD1A4-5CCD-4936-BAC8-E590D0B10A58}" type="presParOf" srcId="{43BF5AB5-9BC2-4EEF-BD7E-3B3D6ADB81A4}" destId="{9FB55F82-23E8-4A4C-A1E5-44E2701CEDE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0769B8-933D-4DCA-99FF-5388C2E88C6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A09957F-7E15-4369-8EC2-0048C993B3D5}">
      <dgm:prSet/>
      <dgm:spPr/>
      <dgm:t>
        <a:bodyPr/>
        <a:lstStyle/>
        <a:p>
          <a:r>
            <a:rPr lang="hu-HU"/>
            <a:t>Every subclass can extend only one superclass</a:t>
          </a:r>
          <a:endParaRPr lang="en-US"/>
        </a:p>
      </dgm:t>
    </dgm:pt>
    <dgm:pt modelId="{794AB054-1728-4FAF-B18A-067CF64CF014}" type="parTrans" cxnId="{8D3423A0-0597-461B-97B0-A8A296C3A0E8}">
      <dgm:prSet/>
      <dgm:spPr/>
      <dgm:t>
        <a:bodyPr/>
        <a:lstStyle/>
        <a:p>
          <a:endParaRPr lang="en-US"/>
        </a:p>
      </dgm:t>
    </dgm:pt>
    <dgm:pt modelId="{7797DAD7-73CC-4ED7-8EB8-66AB443D7E5F}" type="sibTrans" cxnId="{8D3423A0-0597-461B-97B0-A8A296C3A0E8}">
      <dgm:prSet/>
      <dgm:spPr/>
      <dgm:t>
        <a:bodyPr/>
        <a:lstStyle/>
        <a:p>
          <a:endParaRPr lang="en-US"/>
        </a:p>
      </dgm:t>
    </dgm:pt>
    <dgm:pt modelId="{E981E63A-3BAC-4D58-A75A-87DA20F8B247}">
      <dgm:prSet/>
      <dgm:spPr/>
      <dgm:t>
        <a:bodyPr/>
        <a:lstStyle/>
        <a:p>
          <a:r>
            <a:rPr lang="hu-HU" dirty="0" err="1"/>
            <a:t>Superclass</a:t>
          </a:r>
          <a:r>
            <a:rPr lang="hu-HU" dirty="0"/>
            <a:t> </a:t>
          </a:r>
          <a:r>
            <a:rPr lang="hu-HU" dirty="0" err="1"/>
            <a:t>can</a:t>
          </a:r>
          <a:r>
            <a:rPr lang="hu-HU" dirty="0"/>
            <a:t> </a:t>
          </a:r>
          <a:r>
            <a:rPr lang="hu-HU" dirty="0" err="1"/>
            <a:t>extend</a:t>
          </a:r>
          <a:r>
            <a:rPr lang="hu-HU" dirty="0"/>
            <a:t> </a:t>
          </a:r>
          <a:r>
            <a:rPr lang="hu-HU" dirty="0" err="1"/>
            <a:t>another</a:t>
          </a:r>
          <a:r>
            <a:rPr lang="hu-HU" dirty="0"/>
            <a:t> </a:t>
          </a:r>
          <a:r>
            <a:rPr lang="hu-HU" dirty="0" err="1"/>
            <a:t>superclass</a:t>
          </a:r>
          <a:r>
            <a:rPr lang="hu-HU" dirty="0"/>
            <a:t> (</a:t>
          </a:r>
          <a:r>
            <a:rPr lang="hu-HU" dirty="0" err="1"/>
            <a:t>chain</a:t>
          </a:r>
          <a:r>
            <a:rPr lang="hu-HU" dirty="0"/>
            <a:t> of </a:t>
          </a:r>
          <a:r>
            <a:rPr lang="hu-HU" dirty="0" err="1"/>
            <a:t>inheritance</a:t>
          </a:r>
          <a:r>
            <a:rPr lang="hu-HU" dirty="0"/>
            <a:t>)</a:t>
          </a:r>
          <a:endParaRPr lang="en-US" dirty="0"/>
        </a:p>
      </dgm:t>
    </dgm:pt>
    <dgm:pt modelId="{3E355E20-3A0C-41BA-B8EE-D8F71347599C}" type="parTrans" cxnId="{CDEFF997-FCDF-4891-A21A-08675C402B5F}">
      <dgm:prSet/>
      <dgm:spPr/>
      <dgm:t>
        <a:bodyPr/>
        <a:lstStyle/>
        <a:p>
          <a:endParaRPr lang="en-US"/>
        </a:p>
      </dgm:t>
    </dgm:pt>
    <dgm:pt modelId="{5B8AEFAC-98D2-4FBB-9D24-2BEA791208F2}" type="sibTrans" cxnId="{CDEFF997-FCDF-4891-A21A-08675C402B5F}">
      <dgm:prSet/>
      <dgm:spPr/>
      <dgm:t>
        <a:bodyPr/>
        <a:lstStyle/>
        <a:p>
          <a:endParaRPr lang="en-US"/>
        </a:p>
      </dgm:t>
    </dgm:pt>
    <dgm:pt modelId="{E55346E4-C54D-4986-92D7-3D5CCB5F89E7}">
      <dgm:prSet/>
      <dgm:spPr/>
      <dgm:t>
        <a:bodyPr/>
        <a:lstStyle/>
        <a:p>
          <a:r>
            <a:rPr lang="hu-HU"/>
            <a:t>In superclass, you better use the protected visibility</a:t>
          </a:r>
          <a:endParaRPr lang="en-US"/>
        </a:p>
      </dgm:t>
    </dgm:pt>
    <dgm:pt modelId="{FAEF9A36-1954-47D9-9FCB-AEE1D82D17EC}" type="parTrans" cxnId="{784DAFD6-8446-461A-8EDD-B42E1DC3BDBA}">
      <dgm:prSet/>
      <dgm:spPr/>
      <dgm:t>
        <a:bodyPr/>
        <a:lstStyle/>
        <a:p>
          <a:endParaRPr lang="en-US"/>
        </a:p>
      </dgm:t>
    </dgm:pt>
    <dgm:pt modelId="{7604D9D9-9AD3-468B-B4E9-A444C4F05D26}" type="sibTrans" cxnId="{784DAFD6-8446-461A-8EDD-B42E1DC3BDBA}">
      <dgm:prSet/>
      <dgm:spPr/>
      <dgm:t>
        <a:bodyPr/>
        <a:lstStyle/>
        <a:p>
          <a:endParaRPr lang="en-US"/>
        </a:p>
      </dgm:t>
    </dgm:pt>
    <dgm:pt modelId="{36830E11-7A9D-4C7B-9AE2-45715D032A38}" type="pres">
      <dgm:prSet presAssocID="{0A0769B8-933D-4DCA-99FF-5388C2E88C6C}" presName="linear" presStyleCnt="0">
        <dgm:presLayoutVars>
          <dgm:animLvl val="lvl"/>
          <dgm:resizeHandles val="exact"/>
        </dgm:presLayoutVars>
      </dgm:prSet>
      <dgm:spPr/>
    </dgm:pt>
    <dgm:pt modelId="{88B68F84-FB07-41E8-8D30-C08B60BABA1E}" type="pres">
      <dgm:prSet presAssocID="{9A09957F-7E15-4369-8EC2-0048C993B3D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DCB25BA-7059-4A8C-A758-E46CE9B41268}" type="pres">
      <dgm:prSet presAssocID="{7797DAD7-73CC-4ED7-8EB8-66AB443D7E5F}" presName="spacer" presStyleCnt="0"/>
      <dgm:spPr/>
    </dgm:pt>
    <dgm:pt modelId="{D7795018-8C5D-4275-AD11-B64002B42127}" type="pres">
      <dgm:prSet presAssocID="{E981E63A-3BAC-4D58-A75A-87DA20F8B24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2B61FDF-1DF6-45BF-BBFC-8198164F481F}" type="pres">
      <dgm:prSet presAssocID="{5B8AEFAC-98D2-4FBB-9D24-2BEA791208F2}" presName="spacer" presStyleCnt="0"/>
      <dgm:spPr/>
    </dgm:pt>
    <dgm:pt modelId="{89D8D64D-B78B-4929-A2BA-67BC887C8E2D}" type="pres">
      <dgm:prSet presAssocID="{E55346E4-C54D-4986-92D7-3D5CCB5F89E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F54340F-C044-4A8F-B412-B3D0623A2044}" type="presOf" srcId="{9A09957F-7E15-4369-8EC2-0048C993B3D5}" destId="{88B68F84-FB07-41E8-8D30-C08B60BABA1E}" srcOrd="0" destOrd="0" presId="urn:microsoft.com/office/officeart/2005/8/layout/vList2"/>
    <dgm:cxn modelId="{A7ADAF11-0635-40F1-BF56-DA8192A3A5D9}" type="presOf" srcId="{0A0769B8-933D-4DCA-99FF-5388C2E88C6C}" destId="{36830E11-7A9D-4C7B-9AE2-45715D032A38}" srcOrd="0" destOrd="0" presId="urn:microsoft.com/office/officeart/2005/8/layout/vList2"/>
    <dgm:cxn modelId="{FE097482-ECED-4BAA-A632-15662B8BFDBC}" type="presOf" srcId="{E981E63A-3BAC-4D58-A75A-87DA20F8B247}" destId="{D7795018-8C5D-4275-AD11-B64002B42127}" srcOrd="0" destOrd="0" presId="urn:microsoft.com/office/officeart/2005/8/layout/vList2"/>
    <dgm:cxn modelId="{CDEFF997-FCDF-4891-A21A-08675C402B5F}" srcId="{0A0769B8-933D-4DCA-99FF-5388C2E88C6C}" destId="{E981E63A-3BAC-4D58-A75A-87DA20F8B247}" srcOrd="1" destOrd="0" parTransId="{3E355E20-3A0C-41BA-B8EE-D8F71347599C}" sibTransId="{5B8AEFAC-98D2-4FBB-9D24-2BEA791208F2}"/>
    <dgm:cxn modelId="{8D3423A0-0597-461B-97B0-A8A296C3A0E8}" srcId="{0A0769B8-933D-4DCA-99FF-5388C2E88C6C}" destId="{9A09957F-7E15-4369-8EC2-0048C993B3D5}" srcOrd="0" destOrd="0" parTransId="{794AB054-1728-4FAF-B18A-067CF64CF014}" sibTransId="{7797DAD7-73CC-4ED7-8EB8-66AB443D7E5F}"/>
    <dgm:cxn modelId="{784DAFD6-8446-461A-8EDD-B42E1DC3BDBA}" srcId="{0A0769B8-933D-4DCA-99FF-5388C2E88C6C}" destId="{E55346E4-C54D-4986-92D7-3D5CCB5F89E7}" srcOrd="2" destOrd="0" parTransId="{FAEF9A36-1954-47D9-9FCB-AEE1D82D17EC}" sibTransId="{7604D9D9-9AD3-468B-B4E9-A444C4F05D26}"/>
    <dgm:cxn modelId="{4C113CE8-FBEB-451E-BFFE-1CC801917319}" type="presOf" srcId="{E55346E4-C54D-4986-92D7-3D5CCB5F89E7}" destId="{89D8D64D-B78B-4929-A2BA-67BC887C8E2D}" srcOrd="0" destOrd="0" presId="urn:microsoft.com/office/officeart/2005/8/layout/vList2"/>
    <dgm:cxn modelId="{4542D215-FA0D-477C-A54E-485B903F909D}" type="presParOf" srcId="{36830E11-7A9D-4C7B-9AE2-45715D032A38}" destId="{88B68F84-FB07-41E8-8D30-C08B60BABA1E}" srcOrd="0" destOrd="0" presId="urn:microsoft.com/office/officeart/2005/8/layout/vList2"/>
    <dgm:cxn modelId="{D8ECFA57-5047-4B49-AEDC-29C56DD3AA72}" type="presParOf" srcId="{36830E11-7A9D-4C7B-9AE2-45715D032A38}" destId="{DDCB25BA-7059-4A8C-A758-E46CE9B41268}" srcOrd="1" destOrd="0" presId="urn:microsoft.com/office/officeart/2005/8/layout/vList2"/>
    <dgm:cxn modelId="{15F60112-3C36-4CD6-B34A-D26C192C6F0F}" type="presParOf" srcId="{36830E11-7A9D-4C7B-9AE2-45715D032A38}" destId="{D7795018-8C5D-4275-AD11-B64002B42127}" srcOrd="2" destOrd="0" presId="urn:microsoft.com/office/officeart/2005/8/layout/vList2"/>
    <dgm:cxn modelId="{93D815D8-DABC-4F38-9961-C3202E3BA7DF}" type="presParOf" srcId="{36830E11-7A9D-4C7B-9AE2-45715D032A38}" destId="{32B61FDF-1DF6-45BF-BBFC-8198164F481F}" srcOrd="3" destOrd="0" presId="urn:microsoft.com/office/officeart/2005/8/layout/vList2"/>
    <dgm:cxn modelId="{7766C656-F06E-4E33-8BBC-B37FBA8D179F}" type="presParOf" srcId="{36830E11-7A9D-4C7B-9AE2-45715D032A38}" destId="{89D8D64D-B78B-4929-A2BA-67BC887C8E2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13593-68AC-4239-B462-503BD5B8B4D2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490DF-97FD-423D-ABF7-8C10F87DC343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100" kern="1200"/>
            <a:t>OOP Basics</a:t>
          </a:r>
          <a:endParaRPr lang="en-US" sz="4100" kern="1200"/>
        </a:p>
      </dsp:txBody>
      <dsp:txXfrm>
        <a:off x="0" y="623"/>
        <a:ext cx="6492875" cy="1020830"/>
      </dsp:txXfrm>
    </dsp:sp>
    <dsp:sp modelId="{364395F1-AE88-4D6A-82D8-F0A25E287C7A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-898490"/>
            <a:satOff val="6181"/>
            <a:lumOff val="686"/>
            <a:alphaOff val="0"/>
          </a:schemeClr>
        </a:solidFill>
        <a:ln w="15875" cap="rnd" cmpd="sng" algn="ctr">
          <a:solidFill>
            <a:schemeClr val="accent2">
              <a:hueOff val="-898490"/>
              <a:satOff val="6181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6D5B9-C29C-4736-AB54-16D6436F827E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100" kern="1200"/>
            <a:t>Create own classes</a:t>
          </a:r>
          <a:endParaRPr lang="en-US" sz="4100" kern="1200"/>
        </a:p>
      </dsp:txBody>
      <dsp:txXfrm>
        <a:off x="0" y="1021453"/>
        <a:ext cx="6492875" cy="1020830"/>
      </dsp:txXfrm>
    </dsp:sp>
    <dsp:sp modelId="{D50934CD-C253-4951-AABA-D651F25ADBDB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accent2">
              <a:hueOff val="-1796981"/>
              <a:satOff val="12361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3B468-C358-4B02-BA04-16172A283880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100" kern="1200"/>
            <a:t>Static variable</a:t>
          </a:r>
          <a:endParaRPr lang="en-US" sz="4100" kern="1200"/>
        </a:p>
      </dsp:txBody>
      <dsp:txXfrm>
        <a:off x="0" y="2042284"/>
        <a:ext cx="6492875" cy="1020830"/>
      </dsp:txXfrm>
    </dsp:sp>
    <dsp:sp modelId="{AE0B4E48-5F05-4A78-AD3D-B3ED5057765D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-2695471"/>
            <a:satOff val="18542"/>
            <a:lumOff val="2058"/>
            <a:alphaOff val="0"/>
          </a:schemeClr>
        </a:solidFill>
        <a:ln w="15875" cap="rnd" cmpd="sng" algn="ctr">
          <a:solidFill>
            <a:schemeClr val="accent2">
              <a:hueOff val="-2695471"/>
              <a:satOff val="18542"/>
              <a:lumOff val="2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03685-DF9C-401A-A202-9165310CD875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100" kern="1200"/>
            <a:t>Static and dinamic functions</a:t>
          </a:r>
          <a:endParaRPr lang="en-US" sz="4100" kern="1200"/>
        </a:p>
      </dsp:txBody>
      <dsp:txXfrm>
        <a:off x="0" y="3063115"/>
        <a:ext cx="6492875" cy="1020830"/>
      </dsp:txXfrm>
    </dsp:sp>
    <dsp:sp modelId="{D464EBA1-5151-4D95-8C38-01D77E086B9D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99BC0-5F99-479A-9B98-414CD7D41682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100" kern="1200"/>
            <a:t>Extends</a:t>
          </a:r>
          <a:endParaRPr lang="en-US" sz="4100" kern="1200"/>
        </a:p>
      </dsp:txBody>
      <dsp:txXfrm>
        <a:off x="0" y="4083946"/>
        <a:ext cx="6492875" cy="1020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0D910-54FC-4636-8D2E-B28A64083201}">
      <dsp:nvSpPr>
        <dsp:cNvPr id="0" name=""/>
        <dsp:cNvSpPr/>
      </dsp:nvSpPr>
      <dsp:spPr>
        <a:xfrm>
          <a:off x="0" y="42780"/>
          <a:ext cx="6492875" cy="1151279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800" kern="1200"/>
            <a:t>Object</a:t>
          </a:r>
          <a:endParaRPr lang="en-US" sz="4800" kern="1200"/>
        </a:p>
      </dsp:txBody>
      <dsp:txXfrm>
        <a:off x="56201" y="98981"/>
        <a:ext cx="6380473" cy="1038877"/>
      </dsp:txXfrm>
    </dsp:sp>
    <dsp:sp modelId="{D890E8D9-0C4F-4434-A921-D6FBDBF0183F}">
      <dsp:nvSpPr>
        <dsp:cNvPr id="0" name=""/>
        <dsp:cNvSpPr/>
      </dsp:nvSpPr>
      <dsp:spPr>
        <a:xfrm>
          <a:off x="0" y="1332300"/>
          <a:ext cx="6492875" cy="1151279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800" kern="1200"/>
            <a:t>Class</a:t>
          </a:r>
          <a:endParaRPr lang="en-US" sz="4800" kern="1200"/>
        </a:p>
      </dsp:txBody>
      <dsp:txXfrm>
        <a:off x="56201" y="1388501"/>
        <a:ext cx="6380473" cy="1038877"/>
      </dsp:txXfrm>
    </dsp:sp>
    <dsp:sp modelId="{0C639029-2174-41B2-B02D-BC780285E9F0}">
      <dsp:nvSpPr>
        <dsp:cNvPr id="0" name=""/>
        <dsp:cNvSpPr/>
      </dsp:nvSpPr>
      <dsp:spPr>
        <a:xfrm>
          <a:off x="0" y="2621820"/>
          <a:ext cx="6492875" cy="1151279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800" kern="1200"/>
            <a:t>Visibility</a:t>
          </a:r>
          <a:endParaRPr lang="en-US" sz="4800" kern="1200"/>
        </a:p>
      </dsp:txBody>
      <dsp:txXfrm>
        <a:off x="56201" y="2678021"/>
        <a:ext cx="6380473" cy="1038877"/>
      </dsp:txXfrm>
    </dsp:sp>
    <dsp:sp modelId="{CB4FCC6E-BCBA-4FCA-A764-50948123487D}">
      <dsp:nvSpPr>
        <dsp:cNvPr id="0" name=""/>
        <dsp:cNvSpPr/>
      </dsp:nvSpPr>
      <dsp:spPr>
        <a:xfrm>
          <a:off x="0" y="3911340"/>
          <a:ext cx="6492875" cy="1151279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800" kern="1200"/>
            <a:t>Property</a:t>
          </a:r>
          <a:endParaRPr lang="en-US" sz="4800" kern="1200"/>
        </a:p>
      </dsp:txBody>
      <dsp:txXfrm>
        <a:off x="56201" y="3967541"/>
        <a:ext cx="6380473" cy="10388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72434-DA15-459D-8E60-AE40BA4DE2BD}">
      <dsp:nvSpPr>
        <dsp:cNvPr id="0" name=""/>
        <dsp:cNvSpPr/>
      </dsp:nvSpPr>
      <dsp:spPr>
        <a:xfrm>
          <a:off x="0" y="0"/>
          <a:ext cx="8709023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/>
            <a:t>Unvisible</a:t>
          </a:r>
          <a:endParaRPr lang="en-US" sz="2900" kern="1200"/>
        </a:p>
      </dsp:txBody>
      <dsp:txXfrm>
        <a:off x="33955" y="33955"/>
        <a:ext cx="8641113" cy="627655"/>
      </dsp:txXfrm>
    </dsp:sp>
    <dsp:sp modelId="{8B4F706B-281B-494D-AEDF-BA94F880FE1D}">
      <dsp:nvSpPr>
        <dsp:cNvPr id="0" name=""/>
        <dsp:cNvSpPr/>
      </dsp:nvSpPr>
      <dsp:spPr>
        <a:xfrm>
          <a:off x="0" y="768003"/>
          <a:ext cx="8709023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 dirty="0" err="1"/>
            <a:t>Visible</a:t>
          </a:r>
          <a:r>
            <a:rPr lang="hu-HU" sz="2900" kern="1200" dirty="0"/>
            <a:t>, </a:t>
          </a:r>
          <a:r>
            <a:rPr lang="hu-HU" sz="2900" kern="1200" dirty="0" err="1"/>
            <a:t>but</a:t>
          </a:r>
          <a:r>
            <a:rPr lang="hu-HU" sz="2900" kern="1200" dirty="0"/>
            <a:t> </a:t>
          </a:r>
          <a:r>
            <a:rPr lang="hu-HU" sz="2900" kern="1200" dirty="0" err="1"/>
            <a:t>unable</a:t>
          </a:r>
          <a:r>
            <a:rPr lang="hu-HU" sz="2900" kern="1200" dirty="0"/>
            <a:t> </a:t>
          </a:r>
          <a:r>
            <a:rPr lang="hu-HU" sz="2900" kern="1200" dirty="0" err="1"/>
            <a:t>to</a:t>
          </a:r>
          <a:r>
            <a:rPr lang="hu-HU" sz="2900" kern="1200" dirty="0"/>
            <a:t> </a:t>
          </a:r>
          <a:r>
            <a:rPr lang="hu-HU" sz="2900" kern="1200" dirty="0" err="1"/>
            <a:t>change</a:t>
          </a:r>
          <a:endParaRPr lang="en-US" sz="2900" kern="1200" dirty="0"/>
        </a:p>
      </dsp:txBody>
      <dsp:txXfrm>
        <a:off x="33955" y="801958"/>
        <a:ext cx="8641113" cy="627655"/>
      </dsp:txXfrm>
    </dsp:sp>
    <dsp:sp modelId="{4A48930B-73DF-4657-8851-8F96FA8B40A2}">
      <dsp:nvSpPr>
        <dsp:cNvPr id="0" name=""/>
        <dsp:cNvSpPr/>
      </dsp:nvSpPr>
      <dsp:spPr>
        <a:xfrm>
          <a:off x="0" y="1656446"/>
          <a:ext cx="8709023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 dirty="0" err="1"/>
            <a:t>Changeable</a:t>
          </a:r>
          <a:endParaRPr lang="en-US" sz="2900" kern="1200" dirty="0"/>
        </a:p>
      </dsp:txBody>
      <dsp:txXfrm>
        <a:off x="33955" y="1690401"/>
        <a:ext cx="8641113" cy="627655"/>
      </dsp:txXfrm>
    </dsp:sp>
    <dsp:sp modelId="{6DEC3F0E-42A4-4756-B72B-2E791CDD5855}">
      <dsp:nvSpPr>
        <dsp:cNvPr id="0" name=""/>
        <dsp:cNvSpPr/>
      </dsp:nvSpPr>
      <dsp:spPr>
        <a:xfrm>
          <a:off x="0" y="2428635"/>
          <a:ext cx="8709023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 dirty="0"/>
            <a:t>Limited </a:t>
          </a:r>
          <a:r>
            <a:rPr lang="hu-HU" sz="2900" kern="1200" dirty="0" err="1"/>
            <a:t>change</a:t>
          </a:r>
          <a:endParaRPr lang="en-US" sz="2900" kern="1200" dirty="0"/>
        </a:p>
      </dsp:txBody>
      <dsp:txXfrm>
        <a:off x="33955" y="2462590"/>
        <a:ext cx="8641113" cy="6276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6D061-BD9D-4850-A76B-C6BA20E7574B}">
      <dsp:nvSpPr>
        <dsp:cNvPr id="0" name=""/>
        <dsp:cNvSpPr/>
      </dsp:nvSpPr>
      <dsp:spPr>
        <a:xfrm>
          <a:off x="0" y="238079"/>
          <a:ext cx="6492875" cy="875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 err="1"/>
            <a:t>Enum</a:t>
          </a:r>
          <a:r>
            <a:rPr lang="hu-HU" sz="2200" kern="1200" dirty="0"/>
            <a:t> is a </a:t>
          </a:r>
          <a:r>
            <a:rPr lang="hu-HU" sz="2200" kern="1200" dirty="0" err="1"/>
            <a:t>special</a:t>
          </a:r>
          <a:r>
            <a:rPr lang="hu-HU" sz="2200" kern="1200" dirty="0"/>
            <a:t> </a:t>
          </a:r>
          <a:r>
            <a:rPr lang="hu-HU" sz="2200" kern="1200" dirty="0" err="1"/>
            <a:t>collection</a:t>
          </a:r>
          <a:r>
            <a:rPr lang="hu-HU" sz="2200" kern="1200" dirty="0"/>
            <a:t> </a:t>
          </a:r>
          <a:r>
            <a:rPr lang="hu-HU" sz="2200" kern="1200" dirty="0" err="1"/>
            <a:t>that</a:t>
          </a:r>
          <a:r>
            <a:rPr lang="hu-HU" sz="2200" kern="1200" dirty="0"/>
            <a:t> </a:t>
          </a:r>
          <a:r>
            <a:rPr lang="hu-HU" sz="2200" kern="1200" dirty="0" err="1"/>
            <a:t>represents</a:t>
          </a:r>
          <a:r>
            <a:rPr lang="hu-HU" sz="2200" kern="1200" dirty="0"/>
            <a:t> a </a:t>
          </a:r>
          <a:r>
            <a:rPr lang="hu-HU" sz="2200" kern="1200" dirty="0" err="1"/>
            <a:t>group</a:t>
          </a:r>
          <a:r>
            <a:rPr lang="hu-HU" sz="2200" kern="1200" dirty="0"/>
            <a:t> of </a:t>
          </a:r>
          <a:r>
            <a:rPr lang="hu-HU" sz="2200" kern="1200" dirty="0" err="1"/>
            <a:t>constants</a:t>
          </a:r>
          <a:r>
            <a:rPr lang="hu-HU" sz="2200" kern="1200" dirty="0"/>
            <a:t> </a:t>
          </a:r>
          <a:r>
            <a:rPr lang="hu-HU" sz="2200" kern="1200" dirty="0" err="1"/>
            <a:t>values</a:t>
          </a:r>
          <a:r>
            <a:rPr lang="hu-HU" sz="2200" kern="1200" dirty="0"/>
            <a:t>.</a:t>
          </a:r>
          <a:endParaRPr lang="en-US" sz="2200" kern="1200" dirty="0"/>
        </a:p>
      </dsp:txBody>
      <dsp:txXfrm>
        <a:off x="42722" y="280801"/>
        <a:ext cx="6407431" cy="789716"/>
      </dsp:txXfrm>
    </dsp:sp>
    <dsp:sp modelId="{7A7ED0F4-B5A5-43E8-A99D-26163CCF0C2D}">
      <dsp:nvSpPr>
        <dsp:cNvPr id="0" name=""/>
        <dsp:cNvSpPr/>
      </dsp:nvSpPr>
      <dsp:spPr>
        <a:xfrm>
          <a:off x="0" y="1176599"/>
          <a:ext cx="6492875" cy="875160"/>
        </a:xfrm>
        <a:prstGeom prst="roundRect">
          <a:avLst/>
        </a:prstGeom>
        <a:solidFill>
          <a:schemeClr val="accent2">
            <a:hueOff val="-898490"/>
            <a:satOff val="6181"/>
            <a:lumOff val="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 err="1"/>
            <a:t>Can</a:t>
          </a:r>
          <a:r>
            <a:rPr lang="hu-HU" sz="2200" kern="1200" dirty="0"/>
            <a:t> be </a:t>
          </a:r>
          <a:r>
            <a:rPr lang="hu-HU" sz="2200" kern="1200" dirty="0" err="1"/>
            <a:t>placed</a:t>
          </a:r>
          <a:r>
            <a:rPr lang="hu-HU" sz="2200" kern="1200" dirty="0"/>
            <a:t> </a:t>
          </a:r>
          <a:r>
            <a:rPr lang="hu-HU" sz="2200" kern="1200" dirty="0" err="1"/>
            <a:t>both</a:t>
          </a:r>
          <a:r>
            <a:rPr lang="hu-HU" sz="2200" kern="1200" dirty="0"/>
            <a:t> </a:t>
          </a:r>
          <a:r>
            <a:rPr lang="hu-HU" sz="2200" kern="1200" dirty="0" err="1"/>
            <a:t>inside</a:t>
          </a:r>
          <a:r>
            <a:rPr lang="hu-HU" sz="2200" kern="1200" dirty="0"/>
            <a:t> and </a:t>
          </a:r>
          <a:r>
            <a:rPr lang="hu-HU" sz="2200" kern="1200" dirty="0" err="1"/>
            <a:t>outside</a:t>
          </a:r>
          <a:r>
            <a:rPr lang="hu-HU" sz="2200" kern="1200" dirty="0"/>
            <a:t> a </a:t>
          </a:r>
          <a:r>
            <a:rPr lang="hu-HU" sz="2200" kern="1200" dirty="0" err="1"/>
            <a:t>class</a:t>
          </a:r>
          <a:r>
            <a:rPr lang="hu-HU" sz="2200" kern="1200" dirty="0"/>
            <a:t> </a:t>
          </a:r>
          <a:endParaRPr lang="en-US" sz="2200" kern="1200" dirty="0"/>
        </a:p>
      </dsp:txBody>
      <dsp:txXfrm>
        <a:off x="42722" y="1219321"/>
        <a:ext cx="6407431" cy="789716"/>
      </dsp:txXfrm>
    </dsp:sp>
    <dsp:sp modelId="{5E1EF402-CAFA-489F-BDAB-2344CCBC2417}">
      <dsp:nvSpPr>
        <dsp:cNvPr id="0" name=""/>
        <dsp:cNvSpPr/>
      </dsp:nvSpPr>
      <dsp:spPr>
        <a:xfrm>
          <a:off x="0" y="2115119"/>
          <a:ext cx="6492875" cy="875160"/>
        </a:xfrm>
        <a:prstGeom prst="round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Creatable by the enum keyword</a:t>
          </a:r>
          <a:endParaRPr lang="en-US" sz="2200" kern="1200"/>
        </a:p>
      </dsp:txBody>
      <dsp:txXfrm>
        <a:off x="42722" y="2157841"/>
        <a:ext cx="6407431" cy="789716"/>
      </dsp:txXfrm>
    </dsp:sp>
    <dsp:sp modelId="{9A82C9D8-3F55-4FC9-B173-D3D6345BFFB6}">
      <dsp:nvSpPr>
        <dsp:cNvPr id="0" name=""/>
        <dsp:cNvSpPr/>
      </dsp:nvSpPr>
      <dsp:spPr>
        <a:xfrm>
          <a:off x="0" y="3053640"/>
          <a:ext cx="6492875" cy="875160"/>
        </a:xfrm>
        <a:prstGeom prst="roundRect">
          <a:avLst/>
        </a:prstGeom>
        <a:solidFill>
          <a:schemeClr val="accent2">
            <a:hueOff val="-2695471"/>
            <a:satOff val="18542"/>
            <a:lumOff val="205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 err="1"/>
            <a:t>Named</a:t>
          </a:r>
          <a:r>
            <a:rPr lang="hu-HU" sz="2200" kern="1200" dirty="0"/>
            <a:t> </a:t>
          </a:r>
          <a:r>
            <a:rPr lang="hu-HU" sz="2200" kern="1200" dirty="0" err="1"/>
            <a:t>after</a:t>
          </a:r>
          <a:r>
            <a:rPr lang="hu-HU" sz="2200" kern="1200" dirty="0"/>
            <a:t> </a:t>
          </a:r>
          <a:r>
            <a:rPr lang="hu-HU" sz="2200" kern="1200" dirty="0" err="1"/>
            <a:t>enumerations</a:t>
          </a:r>
          <a:endParaRPr lang="en-US" sz="2200" kern="1200" dirty="0"/>
        </a:p>
      </dsp:txBody>
      <dsp:txXfrm>
        <a:off x="42722" y="3096362"/>
        <a:ext cx="6407431" cy="789716"/>
      </dsp:txXfrm>
    </dsp:sp>
    <dsp:sp modelId="{3395507F-A056-4509-936C-F64411C4EA22}">
      <dsp:nvSpPr>
        <dsp:cNvPr id="0" name=""/>
        <dsp:cNvSpPr/>
      </dsp:nvSpPr>
      <dsp:spPr>
        <a:xfrm>
          <a:off x="0" y="3992160"/>
          <a:ext cx="6492875" cy="875160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 err="1"/>
            <a:t>Can</a:t>
          </a:r>
          <a:r>
            <a:rPr lang="hu-HU" sz="2200" kern="1200" dirty="0"/>
            <a:t> </a:t>
          </a:r>
          <a:r>
            <a:rPr lang="hu-HU" sz="2200" kern="1200" dirty="0" err="1"/>
            <a:t>have</a:t>
          </a:r>
          <a:r>
            <a:rPr lang="hu-HU" sz="2200" kern="1200" dirty="0"/>
            <a:t> </a:t>
          </a:r>
          <a:r>
            <a:rPr lang="hu-HU" sz="2200" kern="1200" dirty="0" err="1"/>
            <a:t>attributes</a:t>
          </a:r>
          <a:r>
            <a:rPr lang="hu-HU" sz="2200" kern="1200" dirty="0"/>
            <a:t> and </a:t>
          </a:r>
          <a:r>
            <a:rPr lang="hu-HU" sz="2200" kern="1200" dirty="0" err="1"/>
            <a:t>methods</a:t>
          </a:r>
          <a:r>
            <a:rPr lang="hu-HU" sz="2200" kern="1200" dirty="0"/>
            <a:t> </a:t>
          </a:r>
          <a:r>
            <a:rPr lang="hu-HU" sz="2200" kern="1200" dirty="0" err="1"/>
            <a:t>just</a:t>
          </a:r>
          <a:r>
            <a:rPr lang="hu-HU" sz="2200" kern="1200" dirty="0"/>
            <a:t> like </a:t>
          </a:r>
          <a:r>
            <a:rPr lang="hu-HU" sz="2200" kern="1200" dirty="0" err="1"/>
            <a:t>classes</a:t>
          </a:r>
          <a:r>
            <a:rPr lang="hu-HU" sz="2200" kern="1200" dirty="0"/>
            <a:t>, </a:t>
          </a:r>
          <a:r>
            <a:rPr lang="hu-HU" sz="2200" kern="1200" dirty="0" err="1"/>
            <a:t>but</a:t>
          </a:r>
          <a:r>
            <a:rPr lang="hu-HU" sz="2200" kern="1200" dirty="0"/>
            <a:t> in </a:t>
          </a:r>
          <a:r>
            <a:rPr lang="hu-HU" sz="2200" kern="1200" dirty="0" err="1"/>
            <a:t>the</a:t>
          </a:r>
          <a:r>
            <a:rPr lang="hu-HU" sz="2200" kern="1200" dirty="0"/>
            <a:t> </a:t>
          </a:r>
          <a:r>
            <a:rPr lang="hu-HU" sz="2200" kern="1200" dirty="0" err="1"/>
            <a:t>enums</a:t>
          </a:r>
          <a:r>
            <a:rPr lang="hu-HU" sz="2200" kern="1200" dirty="0"/>
            <a:t>, </a:t>
          </a:r>
          <a:r>
            <a:rPr lang="hu-HU" sz="2200" kern="1200" dirty="0" err="1"/>
            <a:t>everything</a:t>
          </a:r>
          <a:r>
            <a:rPr lang="hu-HU" sz="2200" kern="1200" dirty="0"/>
            <a:t> is </a:t>
          </a:r>
          <a:r>
            <a:rPr lang="hu-HU" sz="2200" kern="1200" dirty="0" err="1"/>
            <a:t>public</a:t>
          </a:r>
          <a:r>
            <a:rPr lang="hu-HU" sz="2200" kern="1200" dirty="0"/>
            <a:t> </a:t>
          </a:r>
          <a:r>
            <a:rPr lang="hu-HU" sz="2200" kern="1200" dirty="0" err="1"/>
            <a:t>static</a:t>
          </a:r>
          <a:r>
            <a:rPr lang="hu-HU" sz="2200" kern="1200" dirty="0"/>
            <a:t> and </a:t>
          </a:r>
          <a:r>
            <a:rPr lang="hu-HU" sz="2200" kern="1200" dirty="0" err="1"/>
            <a:t>final</a:t>
          </a:r>
          <a:r>
            <a:rPr lang="hu-HU" sz="2200" kern="1200" dirty="0"/>
            <a:t>.</a:t>
          </a:r>
          <a:endParaRPr lang="en-US" sz="2200" kern="1200" dirty="0"/>
        </a:p>
      </dsp:txBody>
      <dsp:txXfrm>
        <a:off x="42722" y="4034882"/>
        <a:ext cx="6407431" cy="7897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F9A56-26E0-466A-B240-853EADC7F68C}">
      <dsp:nvSpPr>
        <dsp:cNvPr id="0" name=""/>
        <dsp:cNvSpPr/>
      </dsp:nvSpPr>
      <dsp:spPr>
        <a:xfrm>
          <a:off x="0" y="38279"/>
          <a:ext cx="6492875" cy="2426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6100" kern="1200"/>
            <a:t>Can be called on the class</a:t>
          </a:r>
          <a:endParaRPr lang="en-US" sz="6100" kern="1200"/>
        </a:p>
      </dsp:txBody>
      <dsp:txXfrm>
        <a:off x="118456" y="156735"/>
        <a:ext cx="6255963" cy="2189668"/>
      </dsp:txXfrm>
    </dsp:sp>
    <dsp:sp modelId="{9FB55F82-23E8-4A4C-A1E5-44E2701CEDEA}">
      <dsp:nvSpPr>
        <dsp:cNvPr id="0" name=""/>
        <dsp:cNvSpPr/>
      </dsp:nvSpPr>
      <dsp:spPr>
        <a:xfrm>
          <a:off x="0" y="2640540"/>
          <a:ext cx="6492875" cy="2426580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6100" kern="1200"/>
            <a:t>Can see input parameters only</a:t>
          </a:r>
          <a:endParaRPr lang="en-US" sz="6100" kern="1200"/>
        </a:p>
      </dsp:txBody>
      <dsp:txXfrm>
        <a:off x="118456" y="2758996"/>
        <a:ext cx="6255963" cy="21896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68F84-FB07-41E8-8D30-C08B60BABA1E}">
      <dsp:nvSpPr>
        <dsp:cNvPr id="0" name=""/>
        <dsp:cNvSpPr/>
      </dsp:nvSpPr>
      <dsp:spPr>
        <a:xfrm>
          <a:off x="0" y="300900"/>
          <a:ext cx="6492875" cy="1432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600" kern="1200"/>
            <a:t>Every subclass can extend only one superclass</a:t>
          </a:r>
          <a:endParaRPr lang="en-US" sz="3600" kern="1200"/>
        </a:p>
      </dsp:txBody>
      <dsp:txXfrm>
        <a:off x="69908" y="370808"/>
        <a:ext cx="6353059" cy="1292264"/>
      </dsp:txXfrm>
    </dsp:sp>
    <dsp:sp modelId="{D7795018-8C5D-4275-AD11-B64002B42127}">
      <dsp:nvSpPr>
        <dsp:cNvPr id="0" name=""/>
        <dsp:cNvSpPr/>
      </dsp:nvSpPr>
      <dsp:spPr>
        <a:xfrm>
          <a:off x="0" y="1836660"/>
          <a:ext cx="6492875" cy="1432080"/>
        </a:xfrm>
        <a:prstGeom prst="round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600" kern="1200" dirty="0" err="1"/>
            <a:t>Superclass</a:t>
          </a:r>
          <a:r>
            <a:rPr lang="hu-HU" sz="3600" kern="1200" dirty="0"/>
            <a:t> </a:t>
          </a:r>
          <a:r>
            <a:rPr lang="hu-HU" sz="3600" kern="1200" dirty="0" err="1"/>
            <a:t>can</a:t>
          </a:r>
          <a:r>
            <a:rPr lang="hu-HU" sz="3600" kern="1200" dirty="0"/>
            <a:t> </a:t>
          </a:r>
          <a:r>
            <a:rPr lang="hu-HU" sz="3600" kern="1200" dirty="0" err="1"/>
            <a:t>extend</a:t>
          </a:r>
          <a:r>
            <a:rPr lang="hu-HU" sz="3600" kern="1200" dirty="0"/>
            <a:t> </a:t>
          </a:r>
          <a:r>
            <a:rPr lang="hu-HU" sz="3600" kern="1200" dirty="0" err="1"/>
            <a:t>another</a:t>
          </a:r>
          <a:r>
            <a:rPr lang="hu-HU" sz="3600" kern="1200" dirty="0"/>
            <a:t> </a:t>
          </a:r>
          <a:r>
            <a:rPr lang="hu-HU" sz="3600" kern="1200" dirty="0" err="1"/>
            <a:t>superclass</a:t>
          </a:r>
          <a:r>
            <a:rPr lang="hu-HU" sz="3600" kern="1200" dirty="0"/>
            <a:t> (</a:t>
          </a:r>
          <a:r>
            <a:rPr lang="hu-HU" sz="3600" kern="1200" dirty="0" err="1"/>
            <a:t>chain</a:t>
          </a:r>
          <a:r>
            <a:rPr lang="hu-HU" sz="3600" kern="1200" dirty="0"/>
            <a:t> of </a:t>
          </a:r>
          <a:r>
            <a:rPr lang="hu-HU" sz="3600" kern="1200" dirty="0" err="1"/>
            <a:t>inheritance</a:t>
          </a:r>
          <a:r>
            <a:rPr lang="hu-HU" sz="3600" kern="1200" dirty="0"/>
            <a:t>)</a:t>
          </a:r>
          <a:endParaRPr lang="en-US" sz="3600" kern="1200" dirty="0"/>
        </a:p>
      </dsp:txBody>
      <dsp:txXfrm>
        <a:off x="69908" y="1906568"/>
        <a:ext cx="6353059" cy="1292264"/>
      </dsp:txXfrm>
    </dsp:sp>
    <dsp:sp modelId="{89D8D64D-B78B-4929-A2BA-67BC887C8E2D}">
      <dsp:nvSpPr>
        <dsp:cNvPr id="0" name=""/>
        <dsp:cNvSpPr/>
      </dsp:nvSpPr>
      <dsp:spPr>
        <a:xfrm>
          <a:off x="0" y="3372420"/>
          <a:ext cx="6492875" cy="1432080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600" kern="1200"/>
            <a:t>In superclass, you better use the protected visibility</a:t>
          </a:r>
          <a:endParaRPr lang="en-US" sz="3600" kern="1200"/>
        </a:p>
      </dsp:txBody>
      <dsp:txXfrm>
        <a:off x="69908" y="3442328"/>
        <a:ext cx="6353059" cy="1292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10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1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12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70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45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53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8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3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8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8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7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4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5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70F276-1833-4A75-9C1D-A56E2295A68D}" type="datetimeFigureOut">
              <a:rPr lang="en-US" smtClean="0"/>
              <a:pPr/>
              <a:t>10/14/22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1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4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18.svg"/><Relationship Id="rId10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18.svg"/><Relationship Id="rId10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3F5D6B-FC73-414C-94C4-F47B6CA2C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653" y="1545866"/>
            <a:ext cx="4800600" cy="3766268"/>
          </a:xfrm>
        </p:spPr>
        <p:txBody>
          <a:bodyPr anchor="t">
            <a:normAutofit/>
          </a:bodyPr>
          <a:lstStyle/>
          <a:p>
            <a:pPr algn="l"/>
            <a:r>
              <a:rPr lang="hu-HU" sz="7200" dirty="0">
                <a:solidFill>
                  <a:schemeClr val="tx1"/>
                </a:solidFill>
              </a:rPr>
              <a:t>Java - OOP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DF52740-0FC4-4F96-937C-EE34B9EDB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5500" y="6450435"/>
            <a:ext cx="3733101" cy="1066800"/>
          </a:xfrm>
        </p:spPr>
        <p:txBody>
          <a:bodyPr>
            <a:normAutofit/>
          </a:bodyPr>
          <a:lstStyle/>
          <a:p>
            <a:pPr algn="l"/>
            <a:r>
              <a:rPr lang="hu-HU" sz="1800" dirty="0" err="1">
                <a:solidFill>
                  <a:schemeClr val="tx1">
                    <a:alpha val="60000"/>
                  </a:schemeClr>
                </a:solidFill>
              </a:rPr>
              <a:t>Presentation</a:t>
            </a:r>
            <a:r>
              <a:rPr lang="hu-HU" sz="18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hu-HU" sz="1800" dirty="0" err="1">
                <a:solidFill>
                  <a:schemeClr val="tx1">
                    <a:alpha val="60000"/>
                  </a:schemeClr>
                </a:solidFill>
              </a:rPr>
              <a:t>by</a:t>
            </a:r>
            <a:r>
              <a:rPr lang="hu-HU" sz="1800" dirty="0">
                <a:solidFill>
                  <a:schemeClr val="tx1">
                    <a:alpha val="60000"/>
                  </a:schemeClr>
                </a:solidFill>
              </a:rPr>
              <a:t>: Norbert Paksi</a:t>
            </a:r>
          </a:p>
        </p:txBody>
      </p:sp>
      <p:pic>
        <p:nvPicPr>
          <p:cNvPr id="4" name="Picture 3" descr="A hálózat a csatlakoztatott vonalak és pontok számára készült">
            <a:extLst>
              <a:ext uri="{FF2B5EF4-FFF2-40B4-BE49-F238E27FC236}">
                <a16:creationId xmlns:a16="http://schemas.microsoft.com/office/drawing/2014/main" id="{16F11AB0-209E-4B99-9330-F8126B7615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11289"/>
          <a:stretch/>
        </p:blipFill>
        <p:spPr>
          <a:xfrm>
            <a:off x="6096000" y="10"/>
            <a:ext cx="6083807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6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8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CA58E30-2F48-4C65-8410-4D039F8B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807" y="190939"/>
            <a:ext cx="7413623" cy="835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dirty="0"/>
              <a:t>Visibility / </a:t>
            </a:r>
            <a:r>
              <a:rPr lang="en-US" sz="4400" dirty="0" err="1"/>
              <a:t>Acces</a:t>
            </a:r>
            <a:r>
              <a:rPr lang="en-US" sz="4400" dirty="0"/>
              <a:t> modifiers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F813D1-C72A-4541-9E8E-2C701C9A1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243" y="1617274"/>
            <a:ext cx="9307513" cy="99668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2800" dirty="0"/>
              <a:t>Access modifiers are keywords that set the accessibility of classes, methods, properties, etc.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2AD17F7-5836-4E67-A2E0-569FF64CC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69" r="1" b="12584"/>
          <a:stretch/>
        </p:blipFill>
        <p:spPr>
          <a:xfrm>
            <a:off x="4704445" y="3153008"/>
            <a:ext cx="7487555" cy="372843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65173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E3F04BC4-F76A-44F8-8B12-8A1FD4EE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682" y="-673525"/>
            <a:ext cx="2812385" cy="1752599"/>
          </a:xfrm>
        </p:spPr>
        <p:txBody>
          <a:bodyPr>
            <a:normAutofit/>
          </a:bodyPr>
          <a:lstStyle/>
          <a:p>
            <a:r>
              <a:rPr lang="hu-HU" sz="3200" dirty="0" err="1"/>
              <a:t>Property</a:t>
            </a:r>
            <a:endParaRPr lang="hu-HU" sz="32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4C02F8-6D65-460D-8C56-C0436634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047" y="1039586"/>
            <a:ext cx="3343950" cy="4175352"/>
          </a:xfrm>
        </p:spPr>
        <p:txBody>
          <a:bodyPr>
            <a:noAutofit/>
          </a:bodyPr>
          <a:lstStyle/>
          <a:p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properties</a:t>
            </a:r>
            <a:r>
              <a:rPr lang="hu-HU" dirty="0"/>
              <a:t>,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store</a:t>
            </a:r>
            <a:r>
              <a:rPr lang="hu-HU" dirty="0"/>
              <a:t> more </a:t>
            </a:r>
            <a:r>
              <a:rPr lang="hu-HU" dirty="0" err="1"/>
              <a:t>elementary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(Like </a:t>
            </a:r>
            <a:r>
              <a:rPr lang="hu-HU" dirty="0" err="1"/>
              <a:t>collections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) in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.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938E2D3-F3DE-4227-AFA6-90D34436D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901" y="1159329"/>
            <a:ext cx="6634383" cy="3765012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4D46F726-49DE-489B-B8E8-C9A09729DAEA}"/>
              </a:ext>
            </a:extLst>
          </p:cNvPr>
          <p:cNvSpPr txBox="1"/>
          <p:nvPr/>
        </p:nvSpPr>
        <p:spPr>
          <a:xfrm>
            <a:off x="2663049" y="6048375"/>
            <a:ext cx="893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err="1"/>
              <a:t>Syntax</a:t>
            </a:r>
            <a:r>
              <a:rPr lang="hu-HU" sz="2400" dirty="0"/>
              <a:t> of a </a:t>
            </a:r>
            <a:r>
              <a:rPr lang="hu-HU" sz="2400" dirty="0" err="1"/>
              <a:t>well</a:t>
            </a:r>
            <a:r>
              <a:rPr lang="hu-HU" sz="2400" dirty="0"/>
              <a:t> </a:t>
            </a:r>
            <a:r>
              <a:rPr lang="hu-HU" sz="2400" dirty="0" err="1"/>
              <a:t>defined</a:t>
            </a:r>
            <a:r>
              <a:rPr lang="hu-HU" sz="2400" dirty="0"/>
              <a:t> </a:t>
            </a:r>
            <a:r>
              <a:rPr lang="hu-HU" sz="2400" dirty="0" err="1"/>
              <a:t>property</a:t>
            </a:r>
            <a:r>
              <a:rPr lang="hu-HU" sz="2400" dirty="0"/>
              <a:t>: </a:t>
            </a:r>
            <a:r>
              <a:rPr lang="hu-HU" sz="2400" dirty="0" err="1"/>
              <a:t>Visibility</a:t>
            </a:r>
            <a:r>
              <a:rPr lang="hu-HU" sz="2400" dirty="0"/>
              <a:t> Data-</a:t>
            </a:r>
            <a:r>
              <a:rPr lang="hu-HU" sz="2400" dirty="0" err="1"/>
              <a:t>type</a:t>
            </a:r>
            <a:r>
              <a:rPr lang="hu-HU" sz="2400" dirty="0"/>
              <a:t> </a:t>
            </a:r>
            <a:r>
              <a:rPr lang="hu-HU" sz="2400" dirty="0" err="1"/>
              <a:t>Property-name</a:t>
            </a:r>
            <a:endParaRPr lang="hu-HU" sz="2400" dirty="0"/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626164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5FD9E4-575A-4585-82AE-2503A20E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Types</a:t>
            </a:r>
            <a:r>
              <a:rPr lang="hu-HU" dirty="0"/>
              <a:t> of </a:t>
            </a:r>
            <a:r>
              <a:rPr lang="hu-HU" dirty="0" err="1"/>
              <a:t>Property</a:t>
            </a:r>
            <a:endParaRPr lang="hu-HU" dirty="0"/>
          </a:p>
        </p:txBody>
      </p:sp>
      <p:graphicFrame>
        <p:nvGraphicFramePr>
          <p:cNvPr id="9" name="Tartalom helye 2">
            <a:extLst>
              <a:ext uri="{FF2B5EF4-FFF2-40B4-BE49-F238E27FC236}">
                <a16:creationId xmlns:a16="http://schemas.microsoft.com/office/drawing/2014/main" id="{F078B19E-E1E9-4141-AB9C-4884E89AA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034840"/>
              </p:ext>
            </p:extLst>
          </p:nvPr>
        </p:nvGraphicFramePr>
        <p:xfrm>
          <a:off x="2794000" y="2666999"/>
          <a:ext cx="870902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Ábra 13" descr="Vak">
            <a:extLst>
              <a:ext uri="{FF2B5EF4-FFF2-40B4-BE49-F238E27FC236}">
                <a16:creationId xmlns:a16="http://schemas.microsoft.com/office/drawing/2014/main" id="{62E7CBB4-3304-FC45-B8CF-8FD260EEC9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30400" y="2460169"/>
            <a:ext cx="914400" cy="914400"/>
          </a:xfrm>
          <a:prstGeom prst="rect">
            <a:avLst/>
          </a:prstGeom>
        </p:spPr>
      </p:pic>
      <p:pic>
        <p:nvPicPr>
          <p:cNvPr id="5" name="Ábra 10" descr="Szemüveg">
            <a:extLst>
              <a:ext uri="{FF2B5EF4-FFF2-40B4-BE49-F238E27FC236}">
                <a16:creationId xmlns:a16="http://schemas.microsoft.com/office/drawing/2014/main" id="{AF3FB90F-7B42-9E49-BBED-7377AA598B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5000" y="3325585"/>
            <a:ext cx="914400" cy="914400"/>
          </a:xfrm>
          <a:prstGeom prst="rect">
            <a:avLst/>
          </a:prstGeom>
        </p:spPr>
      </p:pic>
      <p:pic>
        <p:nvPicPr>
          <p:cNvPr id="6" name="Ábra 17" descr="Figyelmeztetés">
            <a:extLst>
              <a:ext uri="{FF2B5EF4-FFF2-40B4-BE49-F238E27FC236}">
                <a16:creationId xmlns:a16="http://schemas.microsoft.com/office/drawing/2014/main" id="{54DBDB8E-10FC-144C-A535-94C5320A77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30400" y="5040090"/>
            <a:ext cx="914400" cy="914400"/>
          </a:xfrm>
          <a:prstGeom prst="rect">
            <a:avLst/>
          </a:prstGeom>
        </p:spPr>
      </p:pic>
      <p:pic>
        <p:nvPicPr>
          <p:cNvPr id="7" name="Ábra 23" descr="Zárolás feloldása">
            <a:extLst>
              <a:ext uri="{FF2B5EF4-FFF2-40B4-BE49-F238E27FC236}">
                <a16:creationId xmlns:a16="http://schemas.microsoft.com/office/drawing/2014/main" id="{CC3243D7-BC54-0449-B6A6-EB2A7A62D5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30400" y="41256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01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24DFAAE7-061D-4086-99EC-872CB30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1857904-C419-4565-A5C0-1D6D352BF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1" y="685800"/>
            <a:ext cx="7648573" cy="1752599"/>
          </a:xfrm>
        </p:spPr>
        <p:txBody>
          <a:bodyPr>
            <a:normAutofit/>
          </a:bodyPr>
          <a:lstStyle/>
          <a:p>
            <a:r>
              <a:rPr lang="hu-HU"/>
              <a:t>Getters and Setters</a:t>
            </a:r>
            <a:endParaRPr lang="hu-HU" dirty="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E7570099-A243-48DD-9EAE-36F4AC09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BA816A-EE68-4A96-BA05-73303B2F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2690532"/>
            <a:ext cx="290432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2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732700-2064-4E60-A768-FD32C760E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451" y="2666999"/>
            <a:ext cx="7648572" cy="3124201"/>
          </a:xfrm>
        </p:spPr>
        <p:txBody>
          <a:bodyPr anchor="t">
            <a:normAutofit/>
          </a:bodyPr>
          <a:lstStyle/>
          <a:p>
            <a:r>
              <a:rPr lang="hu-HU" sz="2000" dirty="0" err="1"/>
              <a:t>Getter</a:t>
            </a:r>
            <a:r>
              <a:rPr lang="hu-HU" sz="2000" dirty="0"/>
              <a:t> and </a:t>
            </a:r>
            <a:r>
              <a:rPr lang="hu-HU" sz="2000" dirty="0" err="1"/>
              <a:t>Setter</a:t>
            </a:r>
            <a:r>
              <a:rPr lang="hu-HU" sz="2000" dirty="0"/>
              <a:t> </a:t>
            </a:r>
            <a:r>
              <a:rPr lang="hu-HU" sz="2000" dirty="0" err="1"/>
              <a:t>are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grouping</a:t>
            </a:r>
            <a:r>
              <a:rPr lang="hu-HU" sz="2000" dirty="0"/>
              <a:t> </a:t>
            </a:r>
            <a:r>
              <a:rPr lang="hu-HU" sz="2000" dirty="0" err="1"/>
              <a:t>name</a:t>
            </a:r>
            <a:r>
              <a:rPr lang="hu-HU" sz="2000" dirty="0"/>
              <a:t> of </a:t>
            </a:r>
            <a:r>
              <a:rPr lang="hu-HU" sz="2000" dirty="0" err="1"/>
              <a:t>functions</a:t>
            </a:r>
            <a:r>
              <a:rPr lang="hu-HU" sz="2000" dirty="0"/>
              <a:t> </a:t>
            </a: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define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create</a:t>
            </a:r>
            <a:r>
              <a:rPr lang="hu-HU" sz="2000" dirty="0"/>
              <a:t> </a:t>
            </a:r>
            <a:r>
              <a:rPr lang="hu-HU" sz="2000" dirty="0" err="1"/>
              <a:t>access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states</a:t>
            </a:r>
            <a:r>
              <a:rPr lang="hu-HU" sz="2000" dirty="0"/>
              <a:t>/</a:t>
            </a:r>
            <a:r>
              <a:rPr lang="hu-HU" sz="2000" dirty="0" err="1"/>
              <a:t>properties</a:t>
            </a:r>
            <a:r>
              <a:rPr lang="hu-HU" sz="2000" dirty="0"/>
              <a:t> </a:t>
            </a:r>
            <a:r>
              <a:rPr lang="hu-HU" sz="2000" dirty="0" err="1"/>
              <a:t>with</a:t>
            </a:r>
            <a:r>
              <a:rPr lang="hu-HU" sz="2000" dirty="0"/>
              <a:t> limited/</a:t>
            </a:r>
            <a:r>
              <a:rPr lang="hu-HU" sz="2000" dirty="0" err="1"/>
              <a:t>restricted</a:t>
            </a:r>
            <a:r>
              <a:rPr lang="hu-HU" sz="2000" dirty="0"/>
              <a:t>.</a:t>
            </a:r>
          </a:p>
          <a:p>
            <a:endParaRPr lang="hu-HU" sz="2000" dirty="0"/>
          </a:p>
          <a:p>
            <a:r>
              <a:rPr lang="hu-HU" sz="2000" dirty="0" err="1"/>
              <a:t>Getter</a:t>
            </a:r>
            <a:r>
              <a:rPr lang="hu-HU" sz="2000" dirty="0"/>
              <a:t> </a:t>
            </a:r>
            <a:r>
              <a:rPr lang="hu-HU" sz="2000" dirty="0" err="1"/>
              <a:t>will</a:t>
            </a:r>
            <a:r>
              <a:rPr lang="hu-HU" sz="2000" dirty="0"/>
              <a:t> </a:t>
            </a:r>
            <a:r>
              <a:rPr lang="hu-HU" sz="2000" dirty="0" err="1"/>
              <a:t>return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exact</a:t>
            </a:r>
            <a:r>
              <a:rPr lang="hu-HU" sz="2000" dirty="0"/>
              <a:t> </a:t>
            </a:r>
            <a:r>
              <a:rPr lang="hu-HU" sz="2000" dirty="0" err="1"/>
              <a:t>data</a:t>
            </a:r>
            <a:r>
              <a:rPr lang="hu-HU" sz="2000" dirty="0"/>
              <a:t> , like .</a:t>
            </a:r>
            <a:r>
              <a:rPr lang="hu-HU" sz="2000" dirty="0" err="1"/>
              <a:t>get</a:t>
            </a:r>
            <a:r>
              <a:rPr lang="hu-HU" sz="2000" dirty="0"/>
              <a:t>() in Lists.</a:t>
            </a:r>
          </a:p>
          <a:p>
            <a:r>
              <a:rPr lang="hu-HU" sz="2000" dirty="0" err="1"/>
              <a:t>Setter</a:t>
            </a:r>
            <a:r>
              <a:rPr lang="hu-HU" sz="2000" dirty="0"/>
              <a:t> </a:t>
            </a:r>
            <a:r>
              <a:rPr lang="hu-HU" sz="2000" dirty="0" err="1"/>
              <a:t>will</a:t>
            </a:r>
            <a:r>
              <a:rPr lang="hu-HU" sz="2000" dirty="0"/>
              <a:t> </a:t>
            </a:r>
            <a:r>
              <a:rPr lang="hu-HU" sz="2000" dirty="0" err="1"/>
              <a:t>change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stored</a:t>
            </a:r>
            <a:r>
              <a:rPr lang="hu-HU" sz="2000" dirty="0"/>
              <a:t> </a:t>
            </a:r>
            <a:r>
              <a:rPr lang="hu-HU" sz="2000" dirty="0" err="1"/>
              <a:t>value</a:t>
            </a:r>
            <a:r>
              <a:rPr lang="hu-HU" sz="2000" dirty="0"/>
              <a:t> in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current</a:t>
            </a:r>
            <a:r>
              <a:rPr lang="hu-HU" sz="2000" dirty="0"/>
              <a:t> </a:t>
            </a:r>
            <a:r>
              <a:rPr lang="hu-HU" sz="2000" dirty="0" err="1"/>
              <a:t>property</a:t>
            </a:r>
            <a:r>
              <a:rPr lang="hu-HU" sz="2000" dirty="0"/>
              <a:t>, like .</a:t>
            </a:r>
            <a:r>
              <a:rPr lang="hu-HU" sz="2000" dirty="0" err="1"/>
              <a:t>set</a:t>
            </a:r>
            <a:r>
              <a:rPr lang="hu-HU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48754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0D0373-F6FA-4F8D-A565-07016A3F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261" y="123825"/>
            <a:ext cx="10018713" cy="1752599"/>
          </a:xfrm>
        </p:spPr>
        <p:txBody>
          <a:bodyPr/>
          <a:lstStyle/>
          <a:p>
            <a:r>
              <a:rPr lang="hu-HU" dirty="0" err="1"/>
              <a:t>Get</a:t>
            </a:r>
            <a:r>
              <a:rPr lang="hu-HU" dirty="0"/>
              <a:t> </a:t>
            </a:r>
            <a:r>
              <a:rPr lang="hu-HU" dirty="0" err="1"/>
              <a:t>function</a:t>
            </a:r>
            <a:endParaRPr lang="hu-HU" dirty="0"/>
          </a:p>
        </p:txBody>
      </p:sp>
      <p:sp>
        <p:nvSpPr>
          <p:cNvPr id="4" name="Lekerekített téglalap 12">
            <a:extLst>
              <a:ext uri="{FF2B5EF4-FFF2-40B4-BE49-F238E27FC236}">
                <a16:creationId xmlns:a16="http://schemas.microsoft.com/office/drawing/2014/main" id="{4303EB6C-038E-8A47-B5D8-71CA89502677}"/>
              </a:ext>
            </a:extLst>
          </p:cNvPr>
          <p:cNvSpPr/>
          <p:nvPr/>
        </p:nvSpPr>
        <p:spPr>
          <a:xfrm>
            <a:off x="967468" y="2438399"/>
            <a:ext cx="5391150" cy="3486150"/>
          </a:xfrm>
          <a:prstGeom prst="roundRect">
            <a:avLst/>
          </a:prstGeom>
          <a:noFill/>
          <a:ln w="57150">
            <a:solidFill>
              <a:srgbClr val="0DD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5" name="Lekerekített téglalap 6">
            <a:extLst>
              <a:ext uri="{FF2B5EF4-FFF2-40B4-BE49-F238E27FC236}">
                <a16:creationId xmlns:a16="http://schemas.microsoft.com/office/drawing/2014/main" id="{5EE86216-04A7-7645-BA0B-03AE90E53E47}"/>
              </a:ext>
            </a:extLst>
          </p:cNvPr>
          <p:cNvSpPr/>
          <p:nvPr/>
        </p:nvSpPr>
        <p:spPr>
          <a:xfrm>
            <a:off x="1484311" y="3429000"/>
            <a:ext cx="2076450" cy="2038350"/>
          </a:xfrm>
          <a:prstGeom prst="roundRect">
            <a:avLst/>
          </a:prstGeom>
          <a:noFill/>
          <a:ln w="57150">
            <a:solidFill>
              <a:srgbClr val="0DD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6" name="Lekerekített téglalap 6">
            <a:extLst>
              <a:ext uri="{FF2B5EF4-FFF2-40B4-BE49-F238E27FC236}">
                <a16:creationId xmlns:a16="http://schemas.microsoft.com/office/drawing/2014/main" id="{5EE86216-04A7-7645-BA0B-03AE90E53E47}"/>
              </a:ext>
            </a:extLst>
          </p:cNvPr>
          <p:cNvSpPr/>
          <p:nvPr/>
        </p:nvSpPr>
        <p:spPr>
          <a:xfrm>
            <a:off x="3921464" y="3429000"/>
            <a:ext cx="2076450" cy="2038350"/>
          </a:xfrm>
          <a:prstGeom prst="roundRect">
            <a:avLst/>
          </a:prstGeom>
          <a:noFill/>
          <a:ln w="57150">
            <a:solidFill>
              <a:srgbClr val="0DD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pic>
        <p:nvPicPr>
          <p:cNvPr id="7" name="Ábra 9" descr="Zár">
            <a:extLst>
              <a:ext uri="{FF2B5EF4-FFF2-40B4-BE49-F238E27FC236}">
                <a16:creationId xmlns:a16="http://schemas.microsoft.com/office/drawing/2014/main" id="{7B7AAF9B-7C58-E64B-B8E7-60C667586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5336" y="2628899"/>
            <a:ext cx="914400" cy="914400"/>
          </a:xfrm>
          <a:prstGeom prst="rect">
            <a:avLst/>
          </a:prstGeom>
        </p:spPr>
      </p:pic>
      <p:pic>
        <p:nvPicPr>
          <p:cNvPr id="8" name="Ábra 11" descr="Zárolás feloldása">
            <a:extLst>
              <a:ext uri="{FF2B5EF4-FFF2-40B4-BE49-F238E27FC236}">
                <a16:creationId xmlns:a16="http://schemas.microsoft.com/office/drawing/2014/main" id="{E16A389E-DAD8-C944-8C67-D6FF968D4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2489" y="2645228"/>
            <a:ext cx="914400" cy="914400"/>
          </a:xfrm>
          <a:prstGeom prst="rect">
            <a:avLst/>
          </a:prstGeom>
        </p:spPr>
      </p:pic>
      <p:pic>
        <p:nvPicPr>
          <p:cNvPr id="9" name="Ábra 23" descr="Sör">
            <a:extLst>
              <a:ext uri="{FF2B5EF4-FFF2-40B4-BE49-F238E27FC236}">
                <a16:creationId xmlns:a16="http://schemas.microsoft.com/office/drawing/2014/main" id="{5B0EAFB7-1CDB-2A47-98F0-0E5E9B7AC8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65336" y="3990975"/>
            <a:ext cx="914400" cy="914400"/>
          </a:xfrm>
          <a:prstGeom prst="rect">
            <a:avLst/>
          </a:prstGeom>
        </p:spPr>
      </p:pic>
      <p:pic>
        <p:nvPicPr>
          <p:cNvPr id="10" name="Ábra 25" descr="Széf">
            <a:extLst>
              <a:ext uri="{FF2B5EF4-FFF2-40B4-BE49-F238E27FC236}">
                <a16:creationId xmlns:a16="http://schemas.microsoft.com/office/drawing/2014/main" id="{C1B49C0B-7851-AF4B-BB45-EDB4C88A53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02489" y="3996417"/>
            <a:ext cx="914400" cy="914400"/>
          </a:xfrm>
          <a:prstGeom prst="rect">
            <a:avLst/>
          </a:prstGeom>
        </p:spPr>
      </p:pic>
      <p:sp>
        <p:nvSpPr>
          <p:cNvPr id="11" name="Lekerekített téglalap 13">
            <a:extLst>
              <a:ext uri="{FF2B5EF4-FFF2-40B4-BE49-F238E27FC236}">
                <a16:creationId xmlns:a16="http://schemas.microsoft.com/office/drawing/2014/main" id="{162F6D7D-E4CD-E541-982E-06D157D959EB}"/>
              </a:ext>
            </a:extLst>
          </p:cNvPr>
          <p:cNvSpPr/>
          <p:nvPr/>
        </p:nvSpPr>
        <p:spPr>
          <a:xfrm>
            <a:off x="9450047" y="3559628"/>
            <a:ext cx="2076450" cy="2038350"/>
          </a:xfrm>
          <a:prstGeom prst="roundRect">
            <a:avLst/>
          </a:prstGeom>
          <a:noFill/>
          <a:ln w="57150">
            <a:solidFill>
              <a:srgbClr val="0DD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pic>
        <p:nvPicPr>
          <p:cNvPr id="12" name="Ábra 20" descr="Zár">
            <a:extLst>
              <a:ext uri="{FF2B5EF4-FFF2-40B4-BE49-F238E27FC236}">
                <a16:creationId xmlns:a16="http://schemas.microsoft.com/office/drawing/2014/main" id="{B3D1BE4A-25A1-234D-984E-4BDC7CF052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97914" y="5924549"/>
            <a:ext cx="914400" cy="914400"/>
          </a:xfrm>
          <a:prstGeom prst="rect">
            <a:avLst/>
          </a:prstGeom>
        </p:spPr>
      </p:pic>
      <p:cxnSp>
        <p:nvCxnSpPr>
          <p:cNvPr id="14" name="Összekötő: szögletes 13">
            <a:extLst>
              <a:ext uri="{FF2B5EF4-FFF2-40B4-BE49-F238E27FC236}">
                <a16:creationId xmlns:a16="http://schemas.microsoft.com/office/drawing/2014/main" id="{4E857949-11E5-4147-A293-178DDD5B18C3}"/>
              </a:ext>
            </a:extLst>
          </p:cNvPr>
          <p:cNvCxnSpPr>
            <a:cxnSpLocks/>
            <a:stCxn id="11" idx="2"/>
            <a:endCxn id="5" idx="2"/>
          </p:cNvCxnSpPr>
          <p:nvPr/>
        </p:nvCxnSpPr>
        <p:spPr>
          <a:xfrm rot="5400000" flipH="1">
            <a:off x="6440090" y="1549796"/>
            <a:ext cx="130628" cy="7965736"/>
          </a:xfrm>
          <a:prstGeom prst="bentConnector3">
            <a:avLst>
              <a:gd name="adj1" fmla="val -66111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B6DA263D-BA9D-4DBA-AF6A-2A178DB884EF}"/>
              </a:ext>
            </a:extLst>
          </p:cNvPr>
          <p:cNvCxnSpPr>
            <a:cxnSpLocks/>
          </p:cNvCxnSpPr>
          <p:nvPr/>
        </p:nvCxnSpPr>
        <p:spPr>
          <a:xfrm flipH="1">
            <a:off x="2979736" y="4273096"/>
            <a:ext cx="152275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id="{FC56DCA6-1EE3-4E49-A43B-B6F3F6A6133D}"/>
              </a:ext>
            </a:extLst>
          </p:cNvPr>
          <p:cNvCxnSpPr>
            <a:cxnSpLocks/>
          </p:cNvCxnSpPr>
          <p:nvPr/>
        </p:nvCxnSpPr>
        <p:spPr>
          <a:xfrm>
            <a:off x="2979736" y="4669064"/>
            <a:ext cx="152275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5CF58C98-26C1-46CB-B15F-058C8C51F479}"/>
              </a:ext>
            </a:extLst>
          </p:cNvPr>
          <p:cNvCxnSpPr>
            <a:cxnSpLocks/>
          </p:cNvCxnSpPr>
          <p:nvPr/>
        </p:nvCxnSpPr>
        <p:spPr>
          <a:xfrm flipH="1">
            <a:off x="5664200" y="4273096"/>
            <a:ext cx="3689352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>
            <a:extLst>
              <a:ext uri="{FF2B5EF4-FFF2-40B4-BE49-F238E27FC236}">
                <a16:creationId xmlns:a16="http://schemas.microsoft.com/office/drawing/2014/main" id="{350BE6D0-6E2F-4E1E-A7C1-E00404F04569}"/>
              </a:ext>
            </a:extLst>
          </p:cNvPr>
          <p:cNvCxnSpPr>
            <a:cxnSpLocks/>
          </p:cNvCxnSpPr>
          <p:nvPr/>
        </p:nvCxnSpPr>
        <p:spPr>
          <a:xfrm>
            <a:off x="5753100" y="4669064"/>
            <a:ext cx="3600451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FB42494B-ED57-41D3-B507-77FBEFB91FD4}"/>
              </a:ext>
            </a:extLst>
          </p:cNvPr>
          <p:cNvSpPr txBox="1"/>
          <p:nvPr/>
        </p:nvSpPr>
        <p:spPr>
          <a:xfrm>
            <a:off x="1714227" y="3448831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Private</a:t>
            </a:r>
            <a:r>
              <a:rPr lang="hu-HU" dirty="0"/>
              <a:t> </a:t>
            </a:r>
            <a:r>
              <a:rPr lang="hu-HU" dirty="0" err="1"/>
              <a:t>property</a:t>
            </a:r>
            <a:endParaRPr lang="hu-HU" dirty="0"/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CE973C6E-65AF-4B9F-9242-902F406FC9BA}"/>
              </a:ext>
            </a:extLst>
          </p:cNvPr>
          <p:cNvSpPr txBox="1"/>
          <p:nvPr/>
        </p:nvSpPr>
        <p:spPr>
          <a:xfrm>
            <a:off x="4282841" y="3448831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Public </a:t>
            </a:r>
            <a:r>
              <a:rPr lang="hu-HU" dirty="0" err="1"/>
              <a:t>getter</a:t>
            </a:r>
            <a:r>
              <a:rPr lang="hu-HU" dirty="0"/>
              <a:t>()</a:t>
            </a: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B7835AD3-9F26-472D-B0AD-F8D1E7023767}"/>
              </a:ext>
            </a:extLst>
          </p:cNvPr>
          <p:cNvSpPr txBox="1"/>
          <p:nvPr/>
        </p:nvSpPr>
        <p:spPr>
          <a:xfrm>
            <a:off x="9714224" y="3666154"/>
            <a:ext cx="154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class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3295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52F4A6-24B2-4FCB-BE0F-B4079B0D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261" y="244537"/>
            <a:ext cx="10018713" cy="1752599"/>
          </a:xfrm>
        </p:spPr>
        <p:txBody>
          <a:bodyPr/>
          <a:lstStyle/>
          <a:p>
            <a:r>
              <a:rPr lang="hu-HU" dirty="0" err="1"/>
              <a:t>Set</a:t>
            </a:r>
            <a:r>
              <a:rPr lang="hu-HU" dirty="0"/>
              <a:t> </a:t>
            </a:r>
            <a:r>
              <a:rPr lang="hu-HU" dirty="0" err="1"/>
              <a:t>function</a:t>
            </a:r>
            <a:endParaRPr lang="hu-HU" dirty="0"/>
          </a:p>
        </p:txBody>
      </p:sp>
      <p:sp>
        <p:nvSpPr>
          <p:cNvPr id="4" name="Lekerekített téglalap 12">
            <a:extLst>
              <a:ext uri="{FF2B5EF4-FFF2-40B4-BE49-F238E27FC236}">
                <a16:creationId xmlns:a16="http://schemas.microsoft.com/office/drawing/2014/main" id="{567AFB12-F9E4-416E-B189-D8E64F5ECD87}"/>
              </a:ext>
            </a:extLst>
          </p:cNvPr>
          <p:cNvSpPr/>
          <p:nvPr/>
        </p:nvSpPr>
        <p:spPr>
          <a:xfrm>
            <a:off x="967468" y="2438399"/>
            <a:ext cx="5391150" cy="3486150"/>
          </a:xfrm>
          <a:prstGeom prst="roundRect">
            <a:avLst/>
          </a:prstGeom>
          <a:noFill/>
          <a:ln w="57150">
            <a:solidFill>
              <a:srgbClr val="0DD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5" name="Lekerekített téglalap 6">
            <a:extLst>
              <a:ext uri="{FF2B5EF4-FFF2-40B4-BE49-F238E27FC236}">
                <a16:creationId xmlns:a16="http://schemas.microsoft.com/office/drawing/2014/main" id="{420574AA-F8F2-47F9-9AA6-3409CAC53998}"/>
              </a:ext>
            </a:extLst>
          </p:cNvPr>
          <p:cNvSpPr/>
          <p:nvPr/>
        </p:nvSpPr>
        <p:spPr>
          <a:xfrm>
            <a:off x="1484311" y="3429000"/>
            <a:ext cx="2076450" cy="2038350"/>
          </a:xfrm>
          <a:prstGeom prst="roundRect">
            <a:avLst/>
          </a:prstGeom>
          <a:noFill/>
          <a:ln w="57150">
            <a:solidFill>
              <a:srgbClr val="0DD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6" name="Lekerekített téglalap 6">
            <a:extLst>
              <a:ext uri="{FF2B5EF4-FFF2-40B4-BE49-F238E27FC236}">
                <a16:creationId xmlns:a16="http://schemas.microsoft.com/office/drawing/2014/main" id="{BB8ACA5D-B003-4E1D-987D-ADB14489F949}"/>
              </a:ext>
            </a:extLst>
          </p:cNvPr>
          <p:cNvSpPr/>
          <p:nvPr/>
        </p:nvSpPr>
        <p:spPr>
          <a:xfrm>
            <a:off x="3921464" y="3429000"/>
            <a:ext cx="2076450" cy="2038350"/>
          </a:xfrm>
          <a:prstGeom prst="roundRect">
            <a:avLst/>
          </a:prstGeom>
          <a:noFill/>
          <a:ln w="57150">
            <a:solidFill>
              <a:srgbClr val="0DD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pic>
        <p:nvPicPr>
          <p:cNvPr id="7" name="Ábra 9" descr="Zár">
            <a:extLst>
              <a:ext uri="{FF2B5EF4-FFF2-40B4-BE49-F238E27FC236}">
                <a16:creationId xmlns:a16="http://schemas.microsoft.com/office/drawing/2014/main" id="{A4ED1F15-0159-410A-8E93-7E9638D99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5336" y="2628899"/>
            <a:ext cx="914400" cy="914400"/>
          </a:xfrm>
          <a:prstGeom prst="rect">
            <a:avLst/>
          </a:prstGeom>
        </p:spPr>
      </p:pic>
      <p:pic>
        <p:nvPicPr>
          <p:cNvPr id="8" name="Ábra 11" descr="Zárolás feloldása">
            <a:extLst>
              <a:ext uri="{FF2B5EF4-FFF2-40B4-BE49-F238E27FC236}">
                <a16:creationId xmlns:a16="http://schemas.microsoft.com/office/drawing/2014/main" id="{A0E31C6E-DBE4-4657-A8F8-FA91CD4EE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2489" y="2645228"/>
            <a:ext cx="914400" cy="914400"/>
          </a:xfrm>
          <a:prstGeom prst="rect">
            <a:avLst/>
          </a:prstGeom>
        </p:spPr>
      </p:pic>
      <p:pic>
        <p:nvPicPr>
          <p:cNvPr id="9" name="Ábra 23" descr="Sör">
            <a:extLst>
              <a:ext uri="{FF2B5EF4-FFF2-40B4-BE49-F238E27FC236}">
                <a16:creationId xmlns:a16="http://schemas.microsoft.com/office/drawing/2014/main" id="{E7DAB36B-0503-4737-9359-18536CC1B8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0630" y="3990975"/>
            <a:ext cx="914400" cy="914400"/>
          </a:xfrm>
          <a:prstGeom prst="rect">
            <a:avLst/>
          </a:prstGeom>
        </p:spPr>
      </p:pic>
      <p:pic>
        <p:nvPicPr>
          <p:cNvPr id="10" name="Ábra 25" descr="Széf">
            <a:extLst>
              <a:ext uri="{FF2B5EF4-FFF2-40B4-BE49-F238E27FC236}">
                <a16:creationId xmlns:a16="http://schemas.microsoft.com/office/drawing/2014/main" id="{B61FE519-75A6-4EC0-8B33-1B67DDBFDC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02489" y="3996417"/>
            <a:ext cx="914400" cy="914400"/>
          </a:xfrm>
          <a:prstGeom prst="rect">
            <a:avLst/>
          </a:prstGeom>
        </p:spPr>
      </p:pic>
      <p:sp>
        <p:nvSpPr>
          <p:cNvPr id="11" name="Lekerekített téglalap 13">
            <a:extLst>
              <a:ext uri="{FF2B5EF4-FFF2-40B4-BE49-F238E27FC236}">
                <a16:creationId xmlns:a16="http://schemas.microsoft.com/office/drawing/2014/main" id="{5BDEC1FA-0DBA-43DD-B691-D9B4DB3A46E8}"/>
              </a:ext>
            </a:extLst>
          </p:cNvPr>
          <p:cNvSpPr/>
          <p:nvPr/>
        </p:nvSpPr>
        <p:spPr>
          <a:xfrm>
            <a:off x="9450047" y="3559628"/>
            <a:ext cx="2076450" cy="2038350"/>
          </a:xfrm>
          <a:prstGeom prst="roundRect">
            <a:avLst/>
          </a:prstGeom>
          <a:noFill/>
          <a:ln w="57150">
            <a:solidFill>
              <a:srgbClr val="0DD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cxnSp>
        <p:nvCxnSpPr>
          <p:cNvPr id="12" name="Összekötő: szögletes 11">
            <a:extLst>
              <a:ext uri="{FF2B5EF4-FFF2-40B4-BE49-F238E27FC236}">
                <a16:creationId xmlns:a16="http://schemas.microsoft.com/office/drawing/2014/main" id="{16DE9677-6E1E-460A-8498-40EBF7192700}"/>
              </a:ext>
            </a:extLst>
          </p:cNvPr>
          <p:cNvCxnSpPr>
            <a:cxnSpLocks/>
            <a:stCxn id="11" idx="2"/>
            <a:endCxn id="5" idx="2"/>
          </p:cNvCxnSpPr>
          <p:nvPr/>
        </p:nvCxnSpPr>
        <p:spPr>
          <a:xfrm rot="5400000" flipH="1">
            <a:off x="6440090" y="1549796"/>
            <a:ext cx="130628" cy="7965736"/>
          </a:xfrm>
          <a:prstGeom prst="bentConnector3">
            <a:avLst>
              <a:gd name="adj1" fmla="val -66111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20B3086B-403B-4376-996A-DC46D1B3D476}"/>
              </a:ext>
            </a:extLst>
          </p:cNvPr>
          <p:cNvCxnSpPr>
            <a:cxnSpLocks/>
          </p:cNvCxnSpPr>
          <p:nvPr/>
        </p:nvCxnSpPr>
        <p:spPr>
          <a:xfrm flipH="1">
            <a:off x="2979736" y="4273096"/>
            <a:ext cx="152275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AF1AE88C-B197-4CD2-82EE-AA853B2679EA}"/>
              </a:ext>
            </a:extLst>
          </p:cNvPr>
          <p:cNvCxnSpPr>
            <a:cxnSpLocks/>
          </p:cNvCxnSpPr>
          <p:nvPr/>
        </p:nvCxnSpPr>
        <p:spPr>
          <a:xfrm>
            <a:off x="2979736" y="4669064"/>
            <a:ext cx="152275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F919C28B-AD0F-434C-A71B-99A257B89CEF}"/>
              </a:ext>
            </a:extLst>
          </p:cNvPr>
          <p:cNvCxnSpPr>
            <a:cxnSpLocks/>
          </p:cNvCxnSpPr>
          <p:nvPr/>
        </p:nvCxnSpPr>
        <p:spPr>
          <a:xfrm flipH="1">
            <a:off x="5664200" y="4273096"/>
            <a:ext cx="3689352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5E3EEB26-2FCF-489A-99AF-5F654EB65907}"/>
              </a:ext>
            </a:extLst>
          </p:cNvPr>
          <p:cNvCxnSpPr>
            <a:cxnSpLocks/>
          </p:cNvCxnSpPr>
          <p:nvPr/>
        </p:nvCxnSpPr>
        <p:spPr>
          <a:xfrm>
            <a:off x="5753100" y="4669064"/>
            <a:ext cx="3600451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80758FE9-51D9-4266-8A25-3F312FA7736E}"/>
              </a:ext>
            </a:extLst>
          </p:cNvPr>
          <p:cNvSpPr txBox="1"/>
          <p:nvPr/>
        </p:nvSpPr>
        <p:spPr>
          <a:xfrm>
            <a:off x="1714227" y="3448831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Private</a:t>
            </a:r>
            <a:r>
              <a:rPr lang="hu-HU" dirty="0"/>
              <a:t> </a:t>
            </a:r>
            <a:r>
              <a:rPr lang="hu-HU" dirty="0" err="1"/>
              <a:t>property</a:t>
            </a:r>
            <a:endParaRPr lang="hu-HU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FC1BCA86-B5CE-4433-8384-FA29EB2538B1}"/>
              </a:ext>
            </a:extLst>
          </p:cNvPr>
          <p:cNvSpPr txBox="1"/>
          <p:nvPr/>
        </p:nvSpPr>
        <p:spPr>
          <a:xfrm>
            <a:off x="4282841" y="3448831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Public </a:t>
            </a:r>
            <a:r>
              <a:rPr lang="hu-HU" dirty="0" err="1"/>
              <a:t>setter</a:t>
            </a:r>
            <a:r>
              <a:rPr lang="hu-HU" dirty="0"/>
              <a:t>()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40C72B37-57C7-4508-833E-EBC994DBC081}"/>
              </a:ext>
            </a:extLst>
          </p:cNvPr>
          <p:cNvSpPr txBox="1"/>
          <p:nvPr/>
        </p:nvSpPr>
        <p:spPr>
          <a:xfrm>
            <a:off x="9714224" y="3666154"/>
            <a:ext cx="154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class</a:t>
            </a:r>
            <a:endParaRPr lang="hu-HU" dirty="0"/>
          </a:p>
        </p:txBody>
      </p:sp>
      <p:pic>
        <p:nvPicPr>
          <p:cNvPr id="20" name="Ábra 20" descr="Zár">
            <a:extLst>
              <a:ext uri="{FF2B5EF4-FFF2-40B4-BE49-F238E27FC236}">
                <a16:creationId xmlns:a16="http://schemas.microsoft.com/office/drawing/2014/main" id="{11A9BB9A-1D6D-42B5-9FA8-2CD88C326A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48204" y="5917746"/>
            <a:ext cx="914400" cy="914400"/>
          </a:xfrm>
          <a:prstGeom prst="rect">
            <a:avLst/>
          </a:prstGeom>
        </p:spPr>
      </p:pic>
      <p:pic>
        <p:nvPicPr>
          <p:cNvPr id="21" name="Ábra 2" descr="Martini">
            <a:extLst>
              <a:ext uri="{FF2B5EF4-FFF2-40B4-BE49-F238E27FC236}">
                <a16:creationId xmlns:a16="http://schemas.microsoft.com/office/drawing/2014/main" id="{90581383-6CBC-D84B-89D7-FAF996B66B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04471" y="3997160"/>
            <a:ext cx="914400" cy="914400"/>
          </a:xfrm>
          <a:prstGeom prst="rect">
            <a:avLst/>
          </a:prstGeom>
        </p:spPr>
      </p:pic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E786A167-C816-4632-BAD5-3DF66F27430B}"/>
              </a:ext>
            </a:extLst>
          </p:cNvPr>
          <p:cNvCxnSpPr/>
          <p:nvPr/>
        </p:nvCxnSpPr>
        <p:spPr>
          <a:xfrm flipV="1">
            <a:off x="1623446" y="4035486"/>
            <a:ext cx="608578" cy="1055071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931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E8BC002-D8D7-4B83-99DE-004878E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hu-HU" dirty="0" err="1"/>
              <a:t>Setter</a:t>
            </a:r>
            <a:r>
              <a:rPr lang="hu-HU" dirty="0"/>
              <a:t> </a:t>
            </a:r>
            <a:r>
              <a:rPr lang="hu-HU" dirty="0" err="1"/>
              <a:t>types</a:t>
            </a:r>
            <a:endParaRPr lang="hu-H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37937F-5BF6-4039-AFA8-E721EED58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274" y="217260"/>
            <a:ext cx="5968515" cy="4767944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hu-HU" sz="4000" dirty="0" err="1"/>
              <a:t>Changeable</a:t>
            </a:r>
            <a:r>
              <a:rPr lang="hu-HU" sz="4000" dirty="0"/>
              <a:t> </a:t>
            </a:r>
            <a:r>
              <a:rPr lang="hu-HU" sz="4000" dirty="0" err="1"/>
              <a:t>to</a:t>
            </a:r>
            <a:r>
              <a:rPr lang="hu-HU" sz="4000" dirty="0"/>
              <a:t> </a:t>
            </a:r>
            <a:r>
              <a:rPr lang="hu-HU" sz="4000" dirty="0" err="1"/>
              <a:t>any</a:t>
            </a:r>
            <a:r>
              <a:rPr lang="hu-HU" sz="4000" dirty="0"/>
              <a:t> </a:t>
            </a:r>
            <a:r>
              <a:rPr lang="hu-HU" sz="4000" dirty="0" err="1"/>
              <a:t>value</a:t>
            </a:r>
            <a:br>
              <a:rPr lang="hu-HU" sz="4000" dirty="0"/>
            </a:br>
            <a:endParaRPr lang="hu-HU" sz="4000" dirty="0"/>
          </a:p>
          <a:p>
            <a:pPr marL="0" indent="0">
              <a:buNone/>
            </a:pPr>
            <a:r>
              <a:rPr lang="hu-HU" sz="4000" dirty="0" err="1"/>
              <a:t>Confined</a:t>
            </a:r>
            <a:r>
              <a:rPr lang="hu-HU" sz="4000" dirty="0"/>
              <a:t> / limited</a:t>
            </a:r>
            <a:br>
              <a:rPr lang="hu-HU" sz="4000" dirty="0"/>
            </a:br>
            <a:endParaRPr lang="hu-HU" sz="4000" dirty="0"/>
          </a:p>
          <a:p>
            <a:pPr marL="0" indent="0">
              <a:buNone/>
            </a:pPr>
            <a:r>
              <a:rPr lang="hu-HU" sz="4000" dirty="0" err="1"/>
              <a:t>Switch</a:t>
            </a:r>
            <a:r>
              <a:rPr lang="hu-HU" sz="4000" dirty="0"/>
              <a:t> </a:t>
            </a:r>
            <a:r>
              <a:rPr lang="hu-HU" sz="4000" dirty="0" err="1"/>
              <a:t>on</a:t>
            </a:r>
            <a:r>
              <a:rPr lang="hu-HU" sz="4000" dirty="0"/>
              <a:t> – </a:t>
            </a:r>
            <a:r>
              <a:rPr lang="hu-HU" sz="4000" dirty="0" err="1"/>
              <a:t>off</a:t>
            </a:r>
            <a:r>
              <a:rPr lang="hu-HU" sz="4000" dirty="0"/>
              <a:t> / 2 </a:t>
            </a:r>
            <a:r>
              <a:rPr lang="hu-HU" sz="4000" dirty="0" err="1"/>
              <a:t>positions</a:t>
            </a:r>
            <a:endParaRPr lang="hu-HU" sz="4000" dirty="0"/>
          </a:p>
          <a:p>
            <a:pPr marL="0" indent="0">
              <a:buNone/>
            </a:pPr>
            <a:r>
              <a:rPr lang="hu-HU" sz="4000" dirty="0"/>
              <a:t> </a:t>
            </a:r>
          </a:p>
          <a:p>
            <a:pPr marL="0" indent="0">
              <a:buNone/>
            </a:pPr>
            <a:r>
              <a:rPr lang="hu-HU" sz="4000" dirty="0" err="1"/>
              <a:t>Unable</a:t>
            </a:r>
            <a:r>
              <a:rPr lang="hu-HU" sz="4000" dirty="0"/>
              <a:t> </a:t>
            </a:r>
            <a:r>
              <a:rPr lang="hu-HU" sz="4000" dirty="0" err="1"/>
              <a:t>to</a:t>
            </a:r>
            <a:r>
              <a:rPr lang="hu-HU" sz="4000" dirty="0"/>
              <a:t> </a:t>
            </a:r>
            <a:r>
              <a:rPr lang="hu-HU" sz="4000" dirty="0" err="1"/>
              <a:t>set</a:t>
            </a:r>
            <a:endParaRPr lang="hu-HU" sz="4000" dirty="0"/>
          </a:p>
        </p:txBody>
      </p:sp>
      <p:sp>
        <p:nvSpPr>
          <p:cNvPr id="20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44F512F0-C656-45D9-9FE8-B1CCECB91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7" y="1276692"/>
            <a:ext cx="1202626" cy="1202626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B7C55737-FAFE-4D1E-93F2-AEA4C9E49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92" y="-74386"/>
            <a:ext cx="1202626" cy="1202626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CB15A25B-410B-41F7-9679-DFF125B13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92" y="2553384"/>
            <a:ext cx="1202626" cy="1202626"/>
          </a:xfrm>
          <a:prstGeom prst="rect">
            <a:avLst/>
          </a:prstGeom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56C1EC2A-A8F1-4490-97A3-A9D2232AA5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70" y="3704734"/>
            <a:ext cx="1280470" cy="128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95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EECF14BF-93B9-4899-A76D-40FDC781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340" y="0"/>
            <a:ext cx="2812385" cy="689342"/>
          </a:xfrm>
        </p:spPr>
        <p:txBody>
          <a:bodyPr>
            <a:noAutofit/>
          </a:bodyPr>
          <a:lstStyle/>
          <a:p>
            <a:r>
              <a:rPr lang="hu-HU" sz="4400" dirty="0" err="1"/>
              <a:t>Construct</a:t>
            </a:r>
            <a:endParaRPr lang="hu-HU" sz="4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A8BCB9-A0C6-453B-8E9F-30C91335C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537" y="1866899"/>
            <a:ext cx="3135262" cy="4013996"/>
          </a:xfrm>
        </p:spPr>
        <p:txBody>
          <a:bodyPr>
            <a:normAutofit fontScale="92500" lnSpcReduction="10000"/>
          </a:bodyPr>
          <a:lstStyle/>
          <a:p>
            <a:r>
              <a:rPr lang="hu-HU" sz="2800" dirty="0" err="1"/>
              <a:t>Function</a:t>
            </a:r>
            <a:r>
              <a:rPr lang="hu-HU" sz="2800" dirty="0"/>
              <a:t> </a:t>
            </a:r>
            <a:r>
              <a:rPr lang="hu-HU" sz="2800" dirty="0" err="1"/>
              <a:t>to</a:t>
            </a:r>
            <a:r>
              <a:rPr lang="hu-HU" sz="2800" dirty="0"/>
              <a:t> </a:t>
            </a:r>
            <a:r>
              <a:rPr lang="hu-HU" sz="2800" dirty="0" err="1"/>
              <a:t>use</a:t>
            </a:r>
            <a:r>
              <a:rPr lang="hu-HU" sz="2800" dirty="0"/>
              <a:t> </a:t>
            </a:r>
            <a:r>
              <a:rPr lang="hu-HU" sz="2800" dirty="0" err="1"/>
              <a:t>when</a:t>
            </a:r>
            <a:r>
              <a:rPr lang="hu-HU" sz="2800" dirty="0"/>
              <a:t> </a:t>
            </a:r>
            <a:r>
              <a:rPr lang="hu-HU" sz="2800" dirty="0" err="1"/>
              <a:t>declarate</a:t>
            </a:r>
            <a:r>
              <a:rPr lang="hu-HU" sz="2800" dirty="0"/>
              <a:t> an </a:t>
            </a:r>
            <a:r>
              <a:rPr lang="hu-HU" sz="2800" dirty="0" err="1"/>
              <a:t>object</a:t>
            </a:r>
            <a:endParaRPr lang="hu-HU" sz="2800" dirty="0"/>
          </a:p>
          <a:p>
            <a:r>
              <a:rPr lang="hu-HU" sz="2800" dirty="0" err="1"/>
              <a:t>Could</a:t>
            </a:r>
            <a:r>
              <a:rPr lang="hu-HU" sz="2800" dirty="0"/>
              <a:t> be </a:t>
            </a:r>
            <a:r>
              <a:rPr lang="hu-HU" sz="2800" dirty="0" err="1"/>
              <a:t>multiple</a:t>
            </a:r>
            <a:r>
              <a:rPr lang="hu-HU" sz="2800" dirty="0"/>
              <a:t> </a:t>
            </a:r>
            <a:r>
              <a:rPr lang="hu-HU" sz="2800" dirty="0" err="1"/>
              <a:t>ones</a:t>
            </a:r>
            <a:r>
              <a:rPr lang="hu-HU" sz="2800" dirty="0"/>
              <a:t> in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same</a:t>
            </a:r>
            <a:r>
              <a:rPr lang="hu-HU" sz="2800" dirty="0"/>
              <a:t> </a:t>
            </a:r>
            <a:r>
              <a:rPr lang="hu-HU" sz="2800" dirty="0" err="1"/>
              <a:t>class</a:t>
            </a:r>
            <a:endParaRPr lang="hu-HU" sz="2800" dirty="0"/>
          </a:p>
          <a:p>
            <a:r>
              <a:rPr lang="hu-HU" sz="2800" dirty="0" err="1"/>
              <a:t>Generated</a:t>
            </a:r>
            <a:r>
              <a:rPr lang="hu-HU" sz="2800" dirty="0"/>
              <a:t> in </a:t>
            </a:r>
            <a:r>
              <a:rPr lang="hu-HU" sz="2800" dirty="0" err="1"/>
              <a:t>runtime</a:t>
            </a:r>
            <a:r>
              <a:rPr lang="hu-HU" sz="2800" dirty="0"/>
              <a:t> </a:t>
            </a:r>
            <a:r>
              <a:rPr lang="hu-HU" sz="2800" dirty="0" err="1"/>
              <a:t>if</a:t>
            </a:r>
            <a:r>
              <a:rPr lang="hu-HU" sz="2800" dirty="0"/>
              <a:t> </a:t>
            </a:r>
            <a:r>
              <a:rPr lang="hu-HU" sz="2800" dirty="0" err="1"/>
              <a:t>we</a:t>
            </a:r>
            <a:r>
              <a:rPr lang="hu-HU" sz="2800" dirty="0"/>
              <a:t> </a:t>
            </a:r>
            <a:r>
              <a:rPr lang="hu-HU" sz="2800" dirty="0" err="1"/>
              <a:t>didn’t</a:t>
            </a:r>
            <a:r>
              <a:rPr lang="hu-HU" sz="2800" dirty="0"/>
              <a:t> </a:t>
            </a:r>
            <a:r>
              <a:rPr lang="hu-HU" sz="2800" dirty="0" err="1"/>
              <a:t>define</a:t>
            </a:r>
            <a:r>
              <a:rPr lang="hu-HU" sz="2800" dirty="0"/>
              <a:t> </a:t>
            </a:r>
            <a:r>
              <a:rPr lang="hu-HU" sz="2800" dirty="0" err="1"/>
              <a:t>any</a:t>
            </a:r>
            <a:r>
              <a:rPr lang="hu-HU" sz="2800" dirty="0"/>
              <a:t> </a:t>
            </a:r>
          </a:p>
          <a:p>
            <a:endParaRPr lang="hu-HU" sz="18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D54A86C-8BD7-48EF-A0D6-DE4B49C72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02" y="1413911"/>
            <a:ext cx="6237359" cy="374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17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6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8C65A997-F6A4-47B4-A9F0-800A627E3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3445" y="643467"/>
            <a:ext cx="928511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80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0BE7F0F-D549-40C4-929F-DCBCDA32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025" y="-4763"/>
            <a:ext cx="7711025" cy="3084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 dirty="0"/>
              <a:t>Source code example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9B4A11-51C3-4349-ABE2-1A6FD1928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158" y="4263662"/>
            <a:ext cx="9647683" cy="17121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600" dirty="0"/>
              <a:t>Lets jump to Net</a:t>
            </a:r>
            <a:r>
              <a:rPr lang="hu-HU" sz="3600" dirty="0"/>
              <a:t>B</a:t>
            </a:r>
            <a:r>
              <a:rPr lang="en-US" sz="3600" dirty="0" err="1"/>
              <a:t>eans</a:t>
            </a:r>
            <a:r>
              <a:rPr lang="en-US" sz="3600" dirty="0"/>
              <a:t>, and create a simple class</a:t>
            </a:r>
          </a:p>
        </p:txBody>
      </p:sp>
    </p:spTree>
    <p:extLst>
      <p:ext uri="{BB962C8B-B14F-4D97-AF65-F5344CB8AC3E}">
        <p14:creationId xmlns:p14="http://schemas.microsoft.com/office/powerpoint/2010/main" val="1532150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CA3A5B4-D44A-4D34-9BA8-2E06E907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Included</a:t>
            </a:r>
            <a:r>
              <a:rPr lang="hu-HU" dirty="0">
                <a:solidFill>
                  <a:srgbClr val="FFFFFF"/>
                </a:solidFill>
              </a:rPr>
              <a:t> </a:t>
            </a:r>
            <a:r>
              <a:rPr lang="hu-HU">
                <a:solidFill>
                  <a:srgbClr val="FFFFFF"/>
                </a:solidFill>
              </a:rPr>
              <a:t>topics</a:t>
            </a:r>
            <a:br>
              <a:rPr lang="hu-HU" dirty="0">
                <a:solidFill>
                  <a:srgbClr val="FFFFFF"/>
                </a:solidFill>
              </a:rPr>
            </a:br>
            <a:endParaRPr lang="hu-HU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570E5D1-BCAD-414A-A091-1CD792DA7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03496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449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Picture 4" descr="Close-up of a calculator keypad">
            <a:extLst>
              <a:ext uri="{FF2B5EF4-FFF2-40B4-BE49-F238E27FC236}">
                <a16:creationId xmlns:a16="http://schemas.microsoft.com/office/drawing/2014/main" id="{8D4474FB-A9B6-4472-B2C3-E4EEF45BB7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03816F2-40D5-4C23-AF57-063E39236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BF222D0-66E9-48F8-B249-75AF858D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312FABD-B1AF-4E20-A8BF-0A6F0C42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E6E2E6E5-F3C0-4B1A-8CEF-1F057A28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850A45DB-9259-4551-88A8-0D3D3E4FD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615A3848-AC67-4C67-A516-2823179F0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13BA5F40-CE6A-44DD-BBCE-EA36A12F3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23741D12-8A9D-4A4A-8FC7-7D6EBBEF3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Static variable</a:t>
            </a:r>
          </a:p>
        </p:txBody>
      </p:sp>
    </p:spTree>
    <p:extLst>
      <p:ext uri="{BB962C8B-B14F-4D97-AF65-F5344CB8AC3E}">
        <p14:creationId xmlns:p14="http://schemas.microsoft.com/office/powerpoint/2010/main" val="786975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B80F96-94F5-4B3F-BCD8-5829FCB4E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9190" y="702129"/>
            <a:ext cx="8973050" cy="4893127"/>
          </a:xfrm>
        </p:spPr>
        <p:txBody>
          <a:bodyPr anchor="ctr">
            <a:normAutofit/>
          </a:bodyPr>
          <a:lstStyle/>
          <a:p>
            <a:r>
              <a:rPr lang="hu-HU" sz="3200" dirty="0" err="1"/>
              <a:t>Created</a:t>
            </a:r>
            <a:r>
              <a:rPr lang="hu-HU" sz="3200" dirty="0"/>
              <a:t> </a:t>
            </a:r>
            <a:r>
              <a:rPr lang="hu-HU" sz="3200" dirty="0" err="1"/>
              <a:t>once</a:t>
            </a:r>
            <a:r>
              <a:rPr lang="hu-HU" sz="3200" dirty="0"/>
              <a:t>, </a:t>
            </a:r>
            <a:r>
              <a:rPr lang="hu-HU" sz="3200" dirty="0" err="1"/>
              <a:t>stored</a:t>
            </a:r>
            <a:r>
              <a:rPr lang="hu-HU" sz="3200" dirty="0"/>
              <a:t> in </a:t>
            </a:r>
            <a:r>
              <a:rPr lang="hu-HU" sz="3200" dirty="0" err="1"/>
              <a:t>the</a:t>
            </a:r>
            <a:r>
              <a:rPr lang="hu-HU" sz="3200" dirty="0"/>
              <a:t> </a:t>
            </a:r>
            <a:r>
              <a:rPr lang="hu-HU" sz="3200" dirty="0" err="1"/>
              <a:t>class</a:t>
            </a:r>
            <a:r>
              <a:rPr lang="hu-HU" sz="3200" dirty="0"/>
              <a:t> (</a:t>
            </a:r>
            <a:r>
              <a:rPr lang="hu-HU" sz="3200" dirty="0" err="1"/>
              <a:t>not</a:t>
            </a:r>
            <a:r>
              <a:rPr lang="hu-HU" sz="3200" dirty="0"/>
              <a:t> in </a:t>
            </a:r>
            <a:r>
              <a:rPr lang="hu-HU" sz="3200" dirty="0" err="1"/>
              <a:t>the</a:t>
            </a:r>
            <a:r>
              <a:rPr lang="hu-HU" sz="3200" dirty="0"/>
              <a:t> </a:t>
            </a:r>
            <a:r>
              <a:rPr lang="hu-HU" sz="3200" dirty="0" err="1"/>
              <a:t>object</a:t>
            </a:r>
            <a:r>
              <a:rPr lang="hu-HU" sz="3200" dirty="0"/>
              <a:t> like </a:t>
            </a:r>
            <a:r>
              <a:rPr lang="hu-HU" sz="3200" dirty="0" err="1"/>
              <a:t>simple</a:t>
            </a:r>
            <a:r>
              <a:rPr lang="hu-HU" sz="3200" dirty="0"/>
              <a:t> (</a:t>
            </a:r>
            <a:r>
              <a:rPr lang="hu-HU" sz="3200" dirty="0" err="1"/>
              <a:t>dinamic</a:t>
            </a:r>
            <a:r>
              <a:rPr lang="hu-HU" sz="3200" dirty="0"/>
              <a:t>) </a:t>
            </a:r>
            <a:r>
              <a:rPr lang="hu-HU" sz="3200" dirty="0" err="1"/>
              <a:t>properties</a:t>
            </a:r>
            <a:r>
              <a:rPr lang="hu-HU" sz="3200" dirty="0"/>
              <a:t>)</a:t>
            </a:r>
          </a:p>
          <a:p>
            <a:r>
              <a:rPr lang="hu-HU" sz="3200" dirty="0" err="1"/>
              <a:t>All</a:t>
            </a:r>
            <a:r>
              <a:rPr lang="hu-HU" sz="3200" dirty="0"/>
              <a:t> </a:t>
            </a:r>
            <a:r>
              <a:rPr lang="hu-HU" sz="3200" dirty="0" err="1"/>
              <a:t>object</a:t>
            </a:r>
            <a:r>
              <a:rPr lang="hu-HU" sz="3200" dirty="0"/>
              <a:t> </a:t>
            </a:r>
            <a:r>
              <a:rPr lang="hu-HU" sz="3200" dirty="0" err="1"/>
              <a:t>that</a:t>
            </a:r>
            <a:r>
              <a:rPr lang="hu-HU" sz="3200" dirty="0"/>
              <a:t> </a:t>
            </a:r>
            <a:r>
              <a:rPr lang="hu-HU" sz="3200" dirty="0" err="1"/>
              <a:t>created</a:t>
            </a:r>
            <a:r>
              <a:rPr lang="hu-HU" sz="3200" dirty="0"/>
              <a:t> </a:t>
            </a:r>
            <a:r>
              <a:rPr lang="hu-HU" sz="3200" dirty="0" err="1"/>
              <a:t>by</a:t>
            </a:r>
            <a:r>
              <a:rPr lang="hu-HU" sz="3200" dirty="0"/>
              <a:t> a </a:t>
            </a:r>
            <a:r>
              <a:rPr lang="hu-HU" sz="3200" dirty="0" err="1"/>
              <a:t>class</a:t>
            </a:r>
            <a:r>
              <a:rPr lang="hu-HU" sz="3200" dirty="0"/>
              <a:t>, </a:t>
            </a:r>
            <a:r>
              <a:rPr lang="hu-HU" sz="3200" dirty="0" err="1"/>
              <a:t>shares</a:t>
            </a:r>
            <a:r>
              <a:rPr lang="hu-HU" sz="3200" dirty="0"/>
              <a:t> </a:t>
            </a:r>
            <a:r>
              <a:rPr lang="hu-HU" sz="3200" dirty="0" err="1"/>
              <a:t>this</a:t>
            </a:r>
            <a:r>
              <a:rPr lang="hu-HU" sz="3200" dirty="0"/>
              <a:t> </a:t>
            </a:r>
            <a:r>
              <a:rPr lang="hu-HU" sz="3200" dirty="0" err="1"/>
              <a:t>static</a:t>
            </a:r>
            <a:r>
              <a:rPr lang="hu-HU" sz="3200" dirty="0"/>
              <a:t> </a:t>
            </a:r>
            <a:r>
              <a:rPr lang="hu-HU" sz="3200" dirty="0" err="1"/>
              <a:t>variable</a:t>
            </a:r>
            <a:endParaRPr lang="hu-HU" sz="3200" dirty="0"/>
          </a:p>
          <a:p>
            <a:r>
              <a:rPr lang="hu-HU" sz="3200" dirty="0" err="1"/>
              <a:t>Also</a:t>
            </a:r>
            <a:r>
              <a:rPr lang="hu-HU" sz="3200" dirty="0"/>
              <a:t> </a:t>
            </a:r>
            <a:r>
              <a:rPr lang="hu-HU" sz="3200" dirty="0" err="1"/>
              <a:t>known</a:t>
            </a:r>
            <a:r>
              <a:rPr lang="hu-HU" sz="3200" dirty="0"/>
              <a:t> </a:t>
            </a:r>
            <a:r>
              <a:rPr lang="hu-HU" sz="3200" dirty="0" err="1"/>
              <a:t>as</a:t>
            </a:r>
            <a:r>
              <a:rPr lang="hu-HU" sz="3200" dirty="0"/>
              <a:t> </a:t>
            </a:r>
            <a:r>
              <a:rPr lang="hu-HU" sz="3200" dirty="0" err="1"/>
              <a:t>class</a:t>
            </a:r>
            <a:r>
              <a:rPr lang="hu-HU" sz="3200" dirty="0"/>
              <a:t> </a:t>
            </a:r>
            <a:r>
              <a:rPr lang="hu-HU" sz="3200" dirty="0" err="1"/>
              <a:t>variables</a:t>
            </a:r>
            <a:endParaRPr lang="hu-HU" sz="3200" dirty="0"/>
          </a:p>
          <a:p>
            <a:r>
              <a:rPr lang="hu-HU" sz="3200" dirty="0" err="1"/>
              <a:t>Can</a:t>
            </a:r>
            <a:r>
              <a:rPr lang="hu-HU" sz="3200" dirty="0"/>
              <a:t> be </a:t>
            </a:r>
            <a:r>
              <a:rPr lang="hu-HU" sz="3200" dirty="0" err="1"/>
              <a:t>accessed</a:t>
            </a:r>
            <a:r>
              <a:rPr lang="hu-HU" sz="3200" dirty="0"/>
              <a:t> </a:t>
            </a:r>
            <a:r>
              <a:rPr lang="hu-HU" sz="3200" dirty="0" err="1"/>
              <a:t>directly</a:t>
            </a:r>
            <a:r>
              <a:rPr lang="hu-HU" sz="3200" dirty="0"/>
              <a:t> in </a:t>
            </a:r>
            <a:r>
              <a:rPr lang="hu-HU" sz="3200" dirty="0" err="1"/>
              <a:t>both</a:t>
            </a:r>
            <a:r>
              <a:rPr lang="hu-HU" sz="3200" dirty="0"/>
              <a:t> </a:t>
            </a:r>
            <a:r>
              <a:rPr lang="hu-HU" sz="3200" dirty="0" err="1"/>
              <a:t>static</a:t>
            </a:r>
            <a:r>
              <a:rPr lang="hu-HU" sz="3200" dirty="0"/>
              <a:t> and non-</a:t>
            </a:r>
            <a:r>
              <a:rPr lang="hu-HU" sz="3200" dirty="0" err="1"/>
              <a:t>static</a:t>
            </a:r>
            <a:r>
              <a:rPr lang="hu-HU" sz="3200" dirty="0"/>
              <a:t> </a:t>
            </a:r>
            <a:r>
              <a:rPr lang="hu-HU" sz="3200" dirty="0" err="1"/>
              <a:t>methods</a:t>
            </a:r>
            <a:endParaRPr lang="hu-HU" sz="3200" dirty="0"/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097482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0BE7F0F-D549-40C4-929F-DCBCDA32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3600"/>
              <a:t>Source code example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9B4A11-51C3-4349-ABE2-1A6FD1928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Lets jump to NetBeans, and </a:t>
            </a:r>
            <a:r>
              <a:rPr lang="hu-HU" sz="2000" dirty="0"/>
              <a:t>add a </a:t>
            </a:r>
            <a:r>
              <a:rPr lang="hu-HU" sz="2000" dirty="0" err="1"/>
              <a:t>static</a:t>
            </a:r>
            <a:r>
              <a:rPr lang="hu-HU" sz="2000" dirty="0"/>
              <a:t> </a:t>
            </a:r>
            <a:r>
              <a:rPr lang="hu-HU" sz="2000" dirty="0" err="1"/>
              <a:t>variable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our</a:t>
            </a:r>
            <a:r>
              <a:rPr lang="hu-HU" sz="2000" dirty="0"/>
              <a:t> </a:t>
            </a:r>
            <a:r>
              <a:rPr lang="hu-HU" sz="2000" dirty="0" err="1"/>
              <a:t>class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6432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F6D9D9A-C6B0-42A2-A32C-0F0216F9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Enum in classes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anterem">
            <a:extLst>
              <a:ext uri="{FF2B5EF4-FFF2-40B4-BE49-F238E27FC236}">
                <a16:creationId xmlns:a16="http://schemas.microsoft.com/office/drawing/2014/main" id="{4E161862-2F0D-482D-BF4A-5773E6689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5585" y="1011765"/>
            <a:ext cx="4546708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51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01E945D-8995-4324-B9EB-567B7199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What is Enum?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0" name="Tartalom helye 2">
            <a:extLst>
              <a:ext uri="{FF2B5EF4-FFF2-40B4-BE49-F238E27FC236}">
                <a16:creationId xmlns:a16="http://schemas.microsoft.com/office/drawing/2014/main" id="{88E78DA6-C20D-4BEA-B08F-FD4B775D5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39983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7852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D66226F-90D9-41EB-959C-0AB1CD8E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9484" y="389995"/>
            <a:ext cx="3311816" cy="60924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/>
              <a:t>Enum with single values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714A9D5-696E-494A-8B4B-FA2CD1F11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86" y="1077062"/>
            <a:ext cx="4221161" cy="47038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4000" dirty="0"/>
              <a:t>Example:</a:t>
            </a:r>
            <a:br>
              <a:rPr lang="en-US" sz="4000" dirty="0"/>
            </a:br>
            <a:r>
              <a:rPr lang="en-US" sz="4000" dirty="0"/>
              <a:t>Enum Level {</a:t>
            </a:r>
            <a:br>
              <a:rPr lang="en-US" sz="4000" dirty="0"/>
            </a:br>
            <a:r>
              <a:rPr lang="en-US" sz="4000" dirty="0"/>
              <a:t>	LOW,</a:t>
            </a:r>
            <a:br>
              <a:rPr lang="en-US" sz="4000" dirty="0"/>
            </a:br>
            <a:r>
              <a:rPr lang="en-US" sz="4000" dirty="0"/>
              <a:t>	MEDIUM,</a:t>
            </a:r>
            <a:br>
              <a:rPr lang="en-US" sz="4000" dirty="0"/>
            </a:br>
            <a:r>
              <a:rPr lang="en-US" sz="4000" dirty="0"/>
              <a:t>	HIGH</a:t>
            </a:r>
            <a:br>
              <a:rPr lang="en-US" sz="4000" dirty="0"/>
            </a:br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4024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7">
            <a:extLst>
              <a:ext uri="{FF2B5EF4-FFF2-40B4-BE49-F238E27FC236}">
                <a16:creationId xmlns:a16="http://schemas.microsoft.com/office/drawing/2014/main" id="{08751D95-C333-4DEB-90B4-1EAC9A91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4062127" y="-15832"/>
            <a:ext cx="8129873" cy="6889518"/>
          </a:xfrm>
          <a:custGeom>
            <a:avLst/>
            <a:gdLst>
              <a:gd name="connsiteX0" fmla="*/ 0 w 8129873"/>
              <a:gd name="connsiteY0" fmla="*/ 0 h 6889518"/>
              <a:gd name="connsiteX1" fmla="*/ 0 w 8129873"/>
              <a:gd name="connsiteY1" fmla="*/ 6889518 h 6889518"/>
              <a:gd name="connsiteX2" fmla="*/ 6207942 w 8129873"/>
              <a:gd name="connsiteY2" fmla="*/ 6882299 h 6889518"/>
              <a:gd name="connsiteX3" fmla="*/ 8129873 w 8129873"/>
              <a:gd name="connsiteY3" fmla="*/ 5349831 h 6889518"/>
              <a:gd name="connsiteX4" fmla="*/ 7291674 w 8129873"/>
              <a:gd name="connsiteY4" fmla="*/ 7365 h 688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873" h="6889518">
                <a:moveTo>
                  <a:pt x="0" y="0"/>
                </a:moveTo>
                <a:lnTo>
                  <a:pt x="0" y="6889518"/>
                </a:lnTo>
                <a:lnTo>
                  <a:pt x="6207942" y="6882299"/>
                </a:lnTo>
                <a:lnTo>
                  <a:pt x="8129873" y="5349831"/>
                </a:lnTo>
                <a:lnTo>
                  <a:pt x="7291674" y="736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BA7535-3851-431E-BDA9-B4F6C1201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3893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F07680B-461A-4AFC-808F-93216679A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C864A04-25C0-4A5F-B6D4-F3859450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F596D75-78C8-47A8-9225-7C64A6674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28D8641-4FEB-4878-B029-6CC4922EB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B339737-0E88-4165-A752-9E204068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33AF255-B0DD-4D23-A3F2-DDB221BB1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D99438FE-67A5-4C36-B87E-7C0A6794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25" y="1072609"/>
            <a:ext cx="3305080" cy="4789348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hu-HU" sz="3200" dirty="0" err="1"/>
              <a:t>Loopable</a:t>
            </a:r>
            <a:r>
              <a:rPr lang="hu-HU" sz="3200" dirty="0"/>
              <a:t> </a:t>
            </a:r>
            <a:r>
              <a:rPr lang="hu-HU" sz="3200" dirty="0" err="1"/>
              <a:t>with</a:t>
            </a:r>
            <a:r>
              <a:rPr lang="hu-HU" sz="3200" dirty="0"/>
              <a:t> </a:t>
            </a:r>
            <a:r>
              <a:rPr lang="hu-HU" sz="3200" dirty="0" err="1"/>
              <a:t>foreach</a:t>
            </a:r>
            <a:r>
              <a:rPr lang="hu-HU" sz="3200" dirty="0"/>
              <a:t> </a:t>
            </a:r>
            <a:r>
              <a:rPr lang="hu-HU" sz="3200" dirty="0" err="1"/>
              <a:t>loops</a:t>
            </a:r>
            <a:endParaRPr lang="hu-HU" sz="32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04B3AF-9BBD-4252-9BB4-1922DD4DF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652441" cy="45226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3600" dirty="0">
                <a:solidFill>
                  <a:schemeClr val="bg1"/>
                </a:solidFill>
              </a:rPr>
              <a:t>Read out </a:t>
            </a:r>
            <a:r>
              <a:rPr lang="hu-HU" sz="3600" dirty="0" err="1">
                <a:solidFill>
                  <a:schemeClr val="bg1"/>
                </a:solidFill>
              </a:rPr>
              <a:t>one</a:t>
            </a:r>
            <a:r>
              <a:rPr lang="hu-HU" sz="3600" dirty="0">
                <a:solidFill>
                  <a:schemeClr val="bg1"/>
                </a:solidFill>
              </a:rPr>
              <a:t> </a:t>
            </a:r>
            <a:r>
              <a:rPr lang="hu-HU" sz="3600" dirty="0" err="1">
                <a:solidFill>
                  <a:schemeClr val="bg1"/>
                </a:solidFill>
              </a:rPr>
              <a:t>constans</a:t>
            </a:r>
            <a:r>
              <a:rPr lang="hu-HU" sz="3600" dirty="0">
                <a:solidFill>
                  <a:schemeClr val="bg1"/>
                </a:solidFill>
              </a:rPr>
              <a:t> </a:t>
            </a:r>
            <a:r>
              <a:rPr lang="hu-HU" sz="3600" dirty="0" err="1">
                <a:solidFill>
                  <a:schemeClr val="bg1"/>
                </a:solidFill>
              </a:rPr>
              <a:t>value</a:t>
            </a:r>
            <a:r>
              <a:rPr lang="hu-HU" sz="3600" dirty="0">
                <a:solidFill>
                  <a:schemeClr val="bg1"/>
                </a:solidFill>
              </a:rPr>
              <a:t>:</a:t>
            </a:r>
            <a:br>
              <a:rPr lang="hu-HU" sz="3600" dirty="0">
                <a:solidFill>
                  <a:schemeClr val="bg1"/>
                </a:solidFill>
              </a:rPr>
            </a:br>
            <a:br>
              <a:rPr lang="hu-HU" sz="3600" dirty="0">
                <a:solidFill>
                  <a:schemeClr val="bg1"/>
                </a:solidFill>
              </a:rPr>
            </a:br>
            <a:r>
              <a:rPr lang="hu-HU" sz="3600" dirty="0" err="1">
                <a:solidFill>
                  <a:schemeClr val="bg1"/>
                </a:solidFill>
              </a:rPr>
              <a:t>Level</a:t>
            </a:r>
            <a:r>
              <a:rPr lang="hu-HU" sz="3600" dirty="0">
                <a:solidFill>
                  <a:schemeClr val="bg1"/>
                </a:solidFill>
              </a:rPr>
              <a:t> </a:t>
            </a:r>
            <a:r>
              <a:rPr lang="hu-HU" sz="3600" dirty="0" err="1">
                <a:solidFill>
                  <a:schemeClr val="bg1"/>
                </a:solidFill>
              </a:rPr>
              <a:t>value</a:t>
            </a:r>
            <a:r>
              <a:rPr lang="hu-HU" sz="3600" dirty="0">
                <a:solidFill>
                  <a:schemeClr val="bg1"/>
                </a:solidFill>
              </a:rPr>
              <a:t> = </a:t>
            </a:r>
            <a:r>
              <a:rPr lang="hu-HU" sz="3600" dirty="0" err="1">
                <a:solidFill>
                  <a:schemeClr val="bg1"/>
                </a:solidFill>
              </a:rPr>
              <a:t>Level.HIGH</a:t>
            </a:r>
            <a:r>
              <a:rPr lang="hu-HU" sz="36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17609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09AEE4-1A36-47D4-AD9E-4526F124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Enum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properties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36911E-72DD-4350-B3A4-8DD9952F9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Enumcan</a:t>
            </a:r>
            <a:r>
              <a:rPr lang="hu-HU" dirty="0"/>
              <a:t> hold </a:t>
            </a:r>
            <a:r>
              <a:rPr lang="hu-HU" dirty="0" err="1"/>
              <a:t>complex</a:t>
            </a:r>
            <a:r>
              <a:rPr lang="hu-HU" dirty="0"/>
              <a:t> </a:t>
            </a:r>
            <a:r>
              <a:rPr lang="hu-HU" dirty="0" err="1"/>
              <a:t>values</a:t>
            </a:r>
            <a:r>
              <a:rPr lang="hu-HU" dirty="0"/>
              <a:t> </a:t>
            </a:r>
            <a:r>
              <a:rPr lang="hu-HU" dirty="0" err="1"/>
              <a:t>too</a:t>
            </a:r>
            <a:endParaRPr lang="hu-HU" dirty="0"/>
          </a:p>
          <a:p>
            <a:r>
              <a:rPr lang="hu-HU" dirty="0" err="1"/>
              <a:t>Complex</a:t>
            </a:r>
            <a:r>
              <a:rPr lang="hu-HU" dirty="0"/>
              <a:t> </a:t>
            </a:r>
            <a:r>
              <a:rPr lang="hu-HU" dirty="0" err="1"/>
              <a:t>values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a </a:t>
            </a:r>
            <a:r>
              <a:rPr lang="hu-HU" dirty="0" err="1"/>
              <a:t>name</a:t>
            </a:r>
            <a:r>
              <a:rPr lang="hu-HU" dirty="0"/>
              <a:t> (like </a:t>
            </a:r>
            <a:r>
              <a:rPr lang="hu-HU" dirty="0" err="1"/>
              <a:t>variable</a:t>
            </a:r>
            <a:r>
              <a:rPr lang="hu-HU" dirty="0"/>
              <a:t> </a:t>
            </a:r>
            <a:r>
              <a:rPr lang="hu-HU" dirty="0" err="1"/>
              <a:t>name</a:t>
            </a:r>
            <a:r>
              <a:rPr lang="hu-HU" dirty="0"/>
              <a:t> of an </a:t>
            </a:r>
            <a:r>
              <a:rPr lang="hu-HU" dirty="0" err="1"/>
              <a:t>object</a:t>
            </a:r>
            <a:r>
              <a:rPr lang="hu-HU" dirty="0"/>
              <a:t>), and </a:t>
            </a:r>
            <a:r>
              <a:rPr lang="hu-HU" dirty="0" err="1"/>
              <a:t>this</a:t>
            </a:r>
            <a:r>
              <a:rPr lang="hu-HU" dirty="0"/>
              <a:t> „</a:t>
            </a:r>
            <a:r>
              <a:rPr lang="hu-HU" dirty="0" err="1"/>
              <a:t>Object</a:t>
            </a:r>
            <a:r>
              <a:rPr lang="hu-HU" dirty="0"/>
              <a:t>” </a:t>
            </a:r>
            <a:r>
              <a:rPr lang="hu-HU" dirty="0" err="1"/>
              <a:t>contains</a:t>
            </a:r>
            <a:r>
              <a:rPr lang="hu-HU" dirty="0"/>
              <a:t> </a:t>
            </a:r>
            <a:r>
              <a:rPr lang="hu-HU" dirty="0" err="1"/>
              <a:t>properties</a:t>
            </a:r>
            <a:endParaRPr lang="hu-HU" dirty="0"/>
          </a:p>
          <a:p>
            <a:r>
              <a:rPr lang="hu-HU" dirty="0" err="1"/>
              <a:t>Because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properties</a:t>
            </a:r>
            <a:r>
              <a:rPr lang="hu-HU" dirty="0"/>
              <a:t>, </a:t>
            </a:r>
            <a:r>
              <a:rPr lang="hu-HU" dirty="0" err="1"/>
              <a:t>enum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a </a:t>
            </a:r>
            <a:r>
              <a:rPr lang="hu-HU" dirty="0" err="1"/>
              <a:t>contruct</a:t>
            </a:r>
            <a:endParaRPr lang="hu-HU" dirty="0"/>
          </a:p>
          <a:p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contains</a:t>
            </a:r>
            <a:r>
              <a:rPr lang="hu-HU" dirty="0"/>
              <a:t> </a:t>
            </a:r>
            <a:r>
              <a:rPr lang="hu-HU" dirty="0" err="1"/>
              <a:t>static</a:t>
            </a:r>
            <a:r>
              <a:rPr lang="hu-HU" dirty="0"/>
              <a:t> </a:t>
            </a:r>
            <a:r>
              <a:rPr lang="hu-HU" dirty="0" err="1"/>
              <a:t>variables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9422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20BE7F0F-D549-40C4-929F-DCBCDA32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/>
              <a:t>Source code example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9B4A11-51C3-4349-ABE2-1A6FD1928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4210098"/>
            <a:ext cx="7178070" cy="863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/>
              <a:t>Lets jump to NetBeans, and create an enum with complex values.</a:t>
            </a:r>
          </a:p>
        </p:txBody>
      </p:sp>
    </p:spTree>
    <p:extLst>
      <p:ext uri="{BB962C8B-B14F-4D97-AF65-F5344CB8AC3E}">
        <p14:creationId xmlns:p14="http://schemas.microsoft.com/office/powerpoint/2010/main" val="4052145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AF4A477-A2BE-48D6-966B-835DA5B6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Static vs Dinamic functions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cales of Justice">
            <a:extLst>
              <a:ext uri="{FF2B5EF4-FFF2-40B4-BE49-F238E27FC236}">
                <a16:creationId xmlns:a16="http://schemas.microsoft.com/office/drawing/2014/main" id="{A19D23F7-C01C-4BF3-B094-A53DC3261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5585" y="1011765"/>
            <a:ext cx="4546708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5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9822FF06-A68C-4BB3-B36C-27CE96E99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9928" y="1098049"/>
            <a:ext cx="8946872" cy="4652374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15B69B61-0277-4909-A7D3-CA5C5A1E8525}"/>
              </a:ext>
            </a:extLst>
          </p:cNvPr>
          <p:cNvSpPr txBox="1"/>
          <p:nvPr/>
        </p:nvSpPr>
        <p:spPr>
          <a:xfrm>
            <a:off x="4225925" y="461246"/>
            <a:ext cx="8639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err="1"/>
              <a:t>Find</a:t>
            </a:r>
            <a:r>
              <a:rPr lang="hu-HU" sz="3600" dirty="0"/>
              <a:t> OOP in </a:t>
            </a:r>
            <a:r>
              <a:rPr lang="hu-HU" sz="3600" dirty="0" err="1"/>
              <a:t>the</a:t>
            </a:r>
            <a:r>
              <a:rPr lang="hu-HU" sz="3600" dirty="0"/>
              <a:t> </a:t>
            </a:r>
            <a:r>
              <a:rPr lang="hu-HU" sz="3600" dirty="0" err="1"/>
              <a:t>big</a:t>
            </a:r>
            <a:r>
              <a:rPr lang="hu-HU" sz="3600" dirty="0"/>
              <a:t> </a:t>
            </a:r>
            <a:r>
              <a:rPr lang="hu-HU" sz="3600" dirty="0" err="1"/>
              <a:t>picture</a:t>
            </a:r>
            <a:r>
              <a:rPr lang="hu-HU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6957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47280D-9DF4-4EC0-870E-F5799F7AD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 37">
            <a:extLst>
              <a:ext uri="{FF2B5EF4-FFF2-40B4-BE49-F238E27FC236}">
                <a16:creationId xmlns:a16="http://schemas.microsoft.com/office/drawing/2014/main" id="{7ED3A13C-2CCC-4715-A54F-87795E0CE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2"/>
            <a:ext cx="8005382" cy="6857999"/>
          </a:xfrm>
          <a:custGeom>
            <a:avLst/>
            <a:gdLst>
              <a:gd name="connsiteX0" fmla="*/ 0 w 8005382"/>
              <a:gd name="connsiteY0" fmla="*/ 0 h 6857999"/>
              <a:gd name="connsiteX1" fmla="*/ 7723450 w 8005382"/>
              <a:gd name="connsiteY1" fmla="*/ 0 h 6857999"/>
              <a:gd name="connsiteX2" fmla="*/ 6859850 w 8005382"/>
              <a:gd name="connsiteY2" fmla="*/ 5223932 h 6857999"/>
              <a:gd name="connsiteX3" fmla="*/ 8005382 w 8005382"/>
              <a:gd name="connsiteY3" fmla="*/ 6857999 h 6857999"/>
              <a:gd name="connsiteX4" fmla="*/ 0 w 8005382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5382" h="6857999">
                <a:moveTo>
                  <a:pt x="0" y="0"/>
                </a:moveTo>
                <a:lnTo>
                  <a:pt x="7723450" y="0"/>
                </a:lnTo>
                <a:lnTo>
                  <a:pt x="6859850" y="5223932"/>
                </a:lnTo>
                <a:lnTo>
                  <a:pt x="8005382" y="6857999"/>
                </a:lnTo>
                <a:lnTo>
                  <a:pt x="0" y="6857999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6C0892-83F6-4C98-B806-06627C732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42930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76E9889C-BAC7-429B-86C0-2D7736A39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84616D5-1F3D-4B55-BA27-B53B56376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6883E9B-59DA-4777-AC43-55F9164D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5442FF4-005F-4930-92FB-6594E29C4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648BA981-E918-4543-BE19-51E03C571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3A6AFED-BD81-4CCC-AADE-1E8923376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759D8FD2-C15F-4304-AAB0-E4795D27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hu-HU">
                <a:solidFill>
                  <a:srgbClr val="000000"/>
                </a:solidFill>
              </a:rPr>
              <a:t>Dinamic function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4DD2D6-D976-4DE7-ABE9-BC92495CF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r>
              <a:rPr lang="hu-HU" dirty="0" err="1"/>
              <a:t>Called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object</a:t>
            </a:r>
            <a:endParaRPr lang="hu-HU" dirty="0"/>
          </a:p>
          <a:p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input </a:t>
            </a:r>
            <a:r>
              <a:rPr lang="hu-HU" dirty="0" err="1"/>
              <a:t>parameters</a:t>
            </a:r>
            <a:r>
              <a:rPr lang="hu-HU" dirty="0"/>
              <a:t>,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which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subject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call</a:t>
            </a:r>
            <a:endParaRPr lang="hu-HU" dirty="0"/>
          </a:p>
          <a:p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subject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call</a:t>
            </a:r>
            <a:r>
              <a:rPr lang="hu-HU" dirty="0"/>
              <a:t> </a:t>
            </a:r>
            <a:r>
              <a:rPr lang="hu-HU" dirty="0" err="1"/>
              <a:t>obejct</a:t>
            </a:r>
            <a:r>
              <a:rPr lang="hu-HU" dirty="0"/>
              <a:t> </a:t>
            </a:r>
            <a:r>
              <a:rPr lang="hu-HU" dirty="0" err="1"/>
              <a:t>whit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name</a:t>
            </a:r>
            <a:r>
              <a:rPr lang="hu-HU" dirty="0"/>
              <a:t>: „</a:t>
            </a:r>
            <a:r>
              <a:rPr lang="hu-HU" dirty="0" err="1"/>
              <a:t>this</a:t>
            </a:r>
            <a:r>
              <a:rPr lang="hu-HU" dirty="0"/>
              <a:t>”</a:t>
            </a:r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672449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E60CD52-759D-452D-9687-3FB1511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hu-HU" sz="3600"/>
              <a:t>Dynamic function examples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6D55B0-ABF6-4EBA-8A00-F01C15A6E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r>
              <a:rPr lang="hu-HU" sz="4000" dirty="0" err="1"/>
              <a:t>Get</a:t>
            </a:r>
            <a:endParaRPr lang="hu-HU" sz="4000" dirty="0"/>
          </a:p>
          <a:p>
            <a:r>
              <a:rPr lang="hu-HU" sz="4000" dirty="0" err="1"/>
              <a:t>Set</a:t>
            </a:r>
            <a:endParaRPr lang="hu-HU" sz="4000" dirty="0"/>
          </a:p>
          <a:p>
            <a:r>
              <a:rPr lang="hu-HU" sz="4000" dirty="0"/>
              <a:t>.</a:t>
            </a:r>
            <a:r>
              <a:rPr lang="hu-HU" sz="4000" dirty="0" err="1"/>
              <a:t>Equals</a:t>
            </a:r>
            <a:endParaRPr lang="hu-HU" sz="4000" dirty="0"/>
          </a:p>
          <a:p>
            <a:r>
              <a:rPr lang="hu-HU" sz="4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464389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7DB6456-00B3-4510-8DF4-AD65DF50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Static function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40DB1E61-6797-4D2C-A33F-74AEDFC89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34262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6484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C3A7C8-DF6E-4951-B4E1-04CD9783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Static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examples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056546-5895-4173-A9C9-0EA81BB43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don’t</a:t>
            </a:r>
            <a:r>
              <a:rPr lang="hu-HU" dirty="0"/>
              <a:t> </a:t>
            </a:r>
            <a:r>
              <a:rPr lang="hu-HU" dirty="0" err="1"/>
              <a:t>know</a:t>
            </a:r>
            <a:r>
              <a:rPr lang="hu-HU" dirty="0"/>
              <a:t> </a:t>
            </a:r>
            <a:r>
              <a:rPr lang="hu-HU" dirty="0" err="1"/>
              <a:t>any</a:t>
            </a:r>
            <a:r>
              <a:rPr lang="hu-HU" dirty="0"/>
              <a:t> </a:t>
            </a:r>
            <a:r>
              <a:rPr lang="hu-HU" dirty="0" err="1"/>
              <a:t>static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yet</a:t>
            </a:r>
            <a:r>
              <a:rPr lang="hu-HU" dirty="0"/>
              <a:t>,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lets</a:t>
            </a:r>
            <a:r>
              <a:rPr lang="hu-HU" dirty="0"/>
              <a:t> </a:t>
            </a:r>
            <a:r>
              <a:rPr lang="hu-HU" dirty="0" err="1"/>
              <a:t>jump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netbeans</a:t>
            </a:r>
            <a:r>
              <a:rPr lang="hu-HU" dirty="0"/>
              <a:t> and </a:t>
            </a:r>
            <a:r>
              <a:rPr lang="hu-HU" dirty="0" err="1"/>
              <a:t>create</a:t>
            </a:r>
            <a:r>
              <a:rPr lang="hu-HU" dirty="0"/>
              <a:t> a </a:t>
            </a:r>
            <a:r>
              <a:rPr lang="hu-HU" dirty="0" err="1"/>
              <a:t>few</a:t>
            </a:r>
            <a:r>
              <a:rPr lang="hu-HU" dirty="0"/>
              <a:t>.</a:t>
            </a:r>
          </a:p>
          <a:p>
            <a:r>
              <a:rPr lang="hu-HU" dirty="0"/>
              <a:t>We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difference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static</a:t>
            </a:r>
            <a:r>
              <a:rPr lang="hu-HU" dirty="0"/>
              <a:t> and </a:t>
            </a:r>
            <a:r>
              <a:rPr lang="hu-HU" dirty="0" err="1"/>
              <a:t>dynamic</a:t>
            </a:r>
            <a:r>
              <a:rPr lang="hu-HU" dirty="0"/>
              <a:t> </a:t>
            </a:r>
            <a:r>
              <a:rPr lang="hu-HU" dirty="0" err="1"/>
              <a:t>functions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860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5FD825CB-96B2-4DD0-BF42-0462113C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111493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4377F40-4739-439A-B900-F72AD740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hu-HU" sz="3600" dirty="0" err="1"/>
              <a:t>Definition</a:t>
            </a:r>
            <a:r>
              <a:rPr lang="hu-HU" sz="3600" dirty="0"/>
              <a:t>: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7E8B62-2F72-4512-964C-4979B5DE2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</a:rPr>
              <a:t>The 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extends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 keyword 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extends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 a class (indicates that a class is inherited from another class). In 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Java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, it is possible to inherit attributes and methods from one class to another. ... subclass (child</a:t>
            </a:r>
            <a:r>
              <a:rPr lang="hu-HU" sz="2000" b="0" i="0" dirty="0">
                <a:effectLst/>
                <a:latin typeface="arial" panose="020B0604020202020204" pitchFamily="34" charset="0"/>
              </a:rPr>
              <a:t> / </a:t>
            </a:r>
            <a:r>
              <a:rPr lang="hu-HU" sz="2000" b="0" i="0" dirty="0" err="1">
                <a:effectLst/>
                <a:latin typeface="arial" panose="020B0604020202020204" pitchFamily="34" charset="0"/>
              </a:rPr>
              <a:t>derived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) - the class that inherits from another class. superclass (parent</a:t>
            </a:r>
            <a:r>
              <a:rPr lang="hu-HU" sz="2000" b="0" i="0" dirty="0">
                <a:effectLst/>
                <a:latin typeface="arial" panose="020B0604020202020204" pitchFamily="34" charset="0"/>
              </a:rPr>
              <a:t> / </a:t>
            </a:r>
            <a:r>
              <a:rPr lang="hu-HU" sz="2000" dirty="0" err="1">
                <a:latin typeface="arial" panose="020B0604020202020204" pitchFamily="34" charset="0"/>
              </a:rPr>
              <a:t>b</a:t>
            </a:r>
            <a:r>
              <a:rPr lang="hu-HU" sz="2000" b="0" i="0" dirty="0" err="1">
                <a:effectLst/>
                <a:latin typeface="arial" panose="020B0604020202020204" pitchFamily="34" charset="0"/>
              </a:rPr>
              <a:t>ase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) - the class being inherited from.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096554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CB546DD-8067-42AF-AB76-0BDD1484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Rules of extends: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6837CE78-DE13-49F8-947A-CB4EB50F2B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00794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9493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64080D6-34DE-4277-97CC-2FB381284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Work tools on a red background">
            <a:extLst>
              <a:ext uri="{FF2B5EF4-FFF2-40B4-BE49-F238E27FC236}">
                <a16:creationId xmlns:a16="http://schemas.microsoft.com/office/drawing/2014/main" id="{BDB8750A-B3DE-4FBE-A60B-F25D23BD07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881EE19-E3BF-4162-94AF-E94784FDE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Types of Inheritance</a:t>
            </a:r>
          </a:p>
        </p:txBody>
      </p:sp>
    </p:spTree>
    <p:extLst>
      <p:ext uri="{BB962C8B-B14F-4D97-AF65-F5344CB8AC3E}">
        <p14:creationId xmlns:p14="http://schemas.microsoft.com/office/powerpoint/2010/main" val="2854194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D4477A3-7936-4C6B-B46C-52E99531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44DEACC-B2E6-413E-B2B5-32022595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B2924236-7127-4774-B233-D9124F0C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AD053C6F-7187-4EE6-BAD9-1C484F29F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26FAE39-4CC5-465A-ACFE-BE1C0E2F7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521EE7A0-BD65-4FD1-BD1D-B4674892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334E0A56-DA50-4F91-9938-4CDBECA73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D203DCD-B4AF-4693-A330-F23545344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160B5AD2-5DD0-4FDB-9B85-78FA3DA8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300" y="648930"/>
            <a:ext cx="6390723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Single inheritance</a:t>
            </a:r>
            <a:endParaRPr lang="en-US" sz="6000" dirty="0"/>
          </a:p>
        </p:txBody>
      </p:sp>
      <p:sp>
        <p:nvSpPr>
          <p:cNvPr id="40" name="Rounded Rectangle 16">
            <a:extLst>
              <a:ext uri="{FF2B5EF4-FFF2-40B4-BE49-F238E27FC236}">
                <a16:creationId xmlns:a16="http://schemas.microsoft.com/office/drawing/2014/main" id="{C29A1D40-470D-401E-8548-6FF3CF377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4CCC6066-10F3-4252-BAFA-1838586F3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02" r="-1" b="3840"/>
          <a:stretch/>
        </p:blipFill>
        <p:spPr>
          <a:xfrm>
            <a:off x="977564" y="1011765"/>
            <a:ext cx="3341164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06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1D0E4D63-3E52-4D5A-B4DA-A7C4FFC5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85" y="1380068"/>
            <a:ext cx="542843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Multi-level Inheritance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211C2F3A-501A-4AA9-B602-B9119D655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015" r="2405"/>
          <a:stretch/>
        </p:blipFill>
        <p:spPr>
          <a:xfrm>
            <a:off x="8127998" y="9154"/>
            <a:ext cx="40640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2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4702D0-17AA-4822-A950-A1E9D0BD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What’s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goal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oop</a:t>
            </a:r>
            <a:r>
              <a:rPr lang="hu-HU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642A69-3156-41F1-9097-65DABE7E3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000" dirty="0" err="1"/>
              <a:t>Definition</a:t>
            </a:r>
            <a:r>
              <a:rPr lang="hu-HU" sz="4000" dirty="0"/>
              <a:t> of OOP: </a:t>
            </a:r>
            <a:r>
              <a:rPr lang="hu-HU" sz="4000" dirty="0" err="1"/>
              <a:t>Create</a:t>
            </a:r>
            <a:r>
              <a:rPr lang="hu-HU" sz="4000" dirty="0"/>
              <a:t> </a:t>
            </a:r>
            <a:r>
              <a:rPr lang="hu-HU" sz="4000" dirty="0" err="1"/>
              <a:t>Classes</a:t>
            </a:r>
            <a:r>
              <a:rPr lang="hu-HU" sz="4000" dirty="0"/>
              <a:t> and </a:t>
            </a:r>
            <a:r>
              <a:rPr lang="hu-HU" sz="4000" dirty="0" err="1"/>
              <a:t>Objetsc</a:t>
            </a:r>
            <a:r>
              <a:rPr lang="hu-HU" sz="4000" dirty="0"/>
              <a:t> </a:t>
            </a:r>
            <a:r>
              <a:rPr lang="hu-HU" sz="4000" dirty="0" err="1"/>
              <a:t>to</a:t>
            </a:r>
            <a:r>
              <a:rPr lang="hu-HU" sz="4000" dirty="0"/>
              <a:t> </a:t>
            </a:r>
            <a:r>
              <a:rPr lang="hu-HU" sz="4000" dirty="0" err="1"/>
              <a:t>replicate</a:t>
            </a:r>
            <a:r>
              <a:rPr lang="hu-HU" sz="4000" dirty="0"/>
              <a:t> </a:t>
            </a:r>
            <a:r>
              <a:rPr lang="hu-HU" sz="4000" dirty="0" err="1"/>
              <a:t>the</a:t>
            </a:r>
            <a:r>
              <a:rPr lang="hu-HU" sz="4000" dirty="0"/>
              <a:t> </a:t>
            </a:r>
            <a:r>
              <a:rPr lang="hu-HU" sz="4000" dirty="0" err="1"/>
              <a:t>real</a:t>
            </a:r>
            <a:r>
              <a:rPr lang="hu-HU" sz="4000" dirty="0"/>
              <a:t> </a:t>
            </a:r>
            <a:r>
              <a:rPr lang="hu-HU" sz="4000" dirty="0" err="1"/>
              <a:t>work</a:t>
            </a:r>
            <a:r>
              <a:rPr lang="hu-HU" sz="4000" dirty="0"/>
              <a:t> </a:t>
            </a:r>
            <a:r>
              <a:rPr lang="hu-HU" sz="4000" dirty="0" err="1"/>
              <a:t>with</a:t>
            </a:r>
            <a:r>
              <a:rPr lang="hu-HU" sz="4000" dirty="0"/>
              <a:t> </a:t>
            </a:r>
            <a:r>
              <a:rPr lang="hu-HU" sz="4000" dirty="0" err="1"/>
              <a:t>this</a:t>
            </a:r>
            <a:r>
              <a:rPr lang="hu-HU" sz="4000" dirty="0"/>
              <a:t> </a:t>
            </a:r>
            <a:r>
              <a:rPr lang="hu-HU" sz="4000" dirty="0" err="1"/>
              <a:t>objects</a:t>
            </a:r>
            <a:r>
              <a:rPr lang="hu-HU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9730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A2362758-9A7A-4122-A7A7-EE22254F9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9928" y="1601311"/>
            <a:ext cx="8946872" cy="3645850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4C1F718-A189-4EED-88FC-7522C78204F0}"/>
              </a:ext>
            </a:extLst>
          </p:cNvPr>
          <p:cNvSpPr txBox="1"/>
          <p:nvPr/>
        </p:nvSpPr>
        <p:spPr>
          <a:xfrm>
            <a:off x="4235476" y="563282"/>
            <a:ext cx="4195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 err="1"/>
              <a:t>Hierarchical</a:t>
            </a:r>
            <a:r>
              <a:rPr lang="hu-HU" sz="3200" dirty="0"/>
              <a:t> </a:t>
            </a:r>
            <a:r>
              <a:rPr lang="hu-HU" sz="3200" dirty="0" err="1"/>
              <a:t>Inheritance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6767043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113E46-B2E3-4908-BB7B-85011AB9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hu-HU" sz="3200" dirty="0" err="1"/>
              <a:t>Hybrid</a:t>
            </a:r>
            <a:r>
              <a:rPr lang="hu-HU" sz="3200" dirty="0"/>
              <a:t> </a:t>
            </a:r>
            <a:r>
              <a:rPr lang="hu-HU" sz="3200" dirty="0" err="1"/>
              <a:t>Inheritance</a:t>
            </a:r>
            <a:endParaRPr lang="hu-HU" sz="32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0C0733-DCAF-44AA-9EAE-5A077317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endParaRPr lang="hu-HU" sz="160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53BD7B7-AA97-4C61-9154-0BAE1CC37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664" y="784450"/>
            <a:ext cx="6013129" cy="5053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045002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ED3CF318-2A01-49CF-82A7-4A1C1E2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hu-HU" dirty="0" err="1"/>
              <a:t>Abstract</a:t>
            </a:r>
            <a:r>
              <a:rPr lang="hu-HU" dirty="0"/>
              <a:t> </a:t>
            </a:r>
            <a:r>
              <a:rPr lang="hu-HU" dirty="0" err="1"/>
              <a:t>class</a:t>
            </a:r>
            <a:endParaRPr lang="hu-HU" dirty="0"/>
          </a:p>
        </p:txBody>
      </p:sp>
      <p:pic>
        <p:nvPicPr>
          <p:cNvPr id="5" name="Picture 4" descr="Orange coloured pencil standing out from the crowd of black pencils">
            <a:extLst>
              <a:ext uri="{FF2B5EF4-FFF2-40B4-BE49-F238E27FC236}">
                <a16:creationId xmlns:a16="http://schemas.microsoft.com/office/drawing/2014/main" id="{B9B670BC-9950-4FD1-B0F0-91E7ADBE55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54" r="5208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20CC06-2F4A-4035-867C-4E3208915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arial" panose="020B0604020202020204" pitchFamily="34" charset="0"/>
              </a:rPr>
              <a:t>Abstract class</a:t>
            </a:r>
            <a:r>
              <a:rPr lang="en-US" b="0" i="0">
                <a:effectLst/>
                <a:latin typeface="arial" panose="020B0604020202020204" pitchFamily="34" charset="0"/>
              </a:rPr>
              <a:t>: is a restricted </a:t>
            </a:r>
            <a:r>
              <a:rPr lang="en-US" b="1" i="0">
                <a:effectLst/>
                <a:latin typeface="arial" panose="020B0604020202020204" pitchFamily="34" charset="0"/>
              </a:rPr>
              <a:t>class</a:t>
            </a:r>
            <a:r>
              <a:rPr lang="en-US" b="0" i="0">
                <a:effectLst/>
                <a:latin typeface="arial" panose="020B0604020202020204" pitchFamily="34" charset="0"/>
              </a:rPr>
              <a:t> that cannot be used to create objects (to access it, it must be inherited from another </a:t>
            </a:r>
            <a:r>
              <a:rPr lang="en-US" b="1" i="0">
                <a:effectLst/>
                <a:latin typeface="arial" panose="020B0604020202020204" pitchFamily="34" charset="0"/>
              </a:rPr>
              <a:t>class</a:t>
            </a:r>
            <a:r>
              <a:rPr lang="en-US" b="0" i="0">
                <a:effectLst/>
                <a:latin typeface="arial" panose="020B0604020202020204" pitchFamily="34" charset="0"/>
              </a:rPr>
              <a:t>).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5100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809C4BE2-2DD0-9545-9E34-A2CE9FF64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262" y="1431790"/>
            <a:ext cx="1747337" cy="161044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41D9AD6-F794-BF43-9079-4FA692AED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326" y="1300677"/>
            <a:ext cx="1885209" cy="1885209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6D500202-C2D0-40A7-BA41-1E2F2521D5BC}"/>
              </a:ext>
            </a:extLst>
          </p:cNvPr>
          <p:cNvSpPr/>
          <p:nvPr/>
        </p:nvSpPr>
        <p:spPr>
          <a:xfrm>
            <a:off x="9080674" y="3287485"/>
            <a:ext cx="2808514" cy="767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/>
              <a:t>MEOW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1C43365C-FC30-4AAA-B153-16EDE8AAF14A}"/>
              </a:ext>
            </a:extLst>
          </p:cNvPr>
          <p:cNvSpPr/>
          <p:nvPr/>
        </p:nvSpPr>
        <p:spPr>
          <a:xfrm>
            <a:off x="2649674" y="3287485"/>
            <a:ext cx="2808514" cy="767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b="1" dirty="0"/>
              <a:t>BARK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4FFDD09C-BBD7-4E2C-A68C-C7B89294FEA4}"/>
              </a:ext>
            </a:extLst>
          </p:cNvPr>
          <p:cNvSpPr/>
          <p:nvPr/>
        </p:nvSpPr>
        <p:spPr>
          <a:xfrm>
            <a:off x="2649674" y="4156527"/>
            <a:ext cx="2808514" cy="7674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/>
              <a:t>EAT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03D97FDF-CD11-46DD-9693-E52F9FC8438F}"/>
              </a:ext>
            </a:extLst>
          </p:cNvPr>
          <p:cNvSpPr/>
          <p:nvPr/>
        </p:nvSpPr>
        <p:spPr>
          <a:xfrm>
            <a:off x="2649674" y="5025569"/>
            <a:ext cx="2808514" cy="767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/>
              <a:t>WALK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EB7A9440-5E91-4E7D-98E8-9B39F913E4DD}"/>
              </a:ext>
            </a:extLst>
          </p:cNvPr>
          <p:cNvSpPr/>
          <p:nvPr/>
        </p:nvSpPr>
        <p:spPr>
          <a:xfrm>
            <a:off x="2649674" y="5894611"/>
            <a:ext cx="2808514" cy="767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/>
              <a:t>RUN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F0FFDD8E-8154-4A50-A127-903797B7C552}"/>
              </a:ext>
            </a:extLst>
          </p:cNvPr>
          <p:cNvSpPr/>
          <p:nvPr/>
        </p:nvSpPr>
        <p:spPr>
          <a:xfrm>
            <a:off x="9080674" y="4156527"/>
            <a:ext cx="2808514" cy="7674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/>
              <a:t>EAT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7F62CC87-F8AA-48E7-AC92-9A72653DA967}"/>
              </a:ext>
            </a:extLst>
          </p:cNvPr>
          <p:cNvSpPr/>
          <p:nvPr/>
        </p:nvSpPr>
        <p:spPr>
          <a:xfrm>
            <a:off x="9080674" y="5025569"/>
            <a:ext cx="2808514" cy="767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/>
              <a:t>SLEEP ALL DAY</a:t>
            </a:r>
          </a:p>
        </p:txBody>
      </p:sp>
      <p:sp>
        <p:nvSpPr>
          <p:cNvPr id="16" name="Nyíl: balra-jobbra-felfelé mutató 15">
            <a:extLst>
              <a:ext uri="{FF2B5EF4-FFF2-40B4-BE49-F238E27FC236}">
                <a16:creationId xmlns:a16="http://schemas.microsoft.com/office/drawing/2014/main" id="{65B7D6CD-5119-4B86-90A0-913767BB60B4}"/>
              </a:ext>
            </a:extLst>
          </p:cNvPr>
          <p:cNvSpPr/>
          <p:nvPr/>
        </p:nvSpPr>
        <p:spPr>
          <a:xfrm>
            <a:off x="5727700" y="3185886"/>
            <a:ext cx="2959100" cy="1738084"/>
          </a:xfrm>
          <a:prstGeom prst="leftRightUpArrow">
            <a:avLst>
              <a:gd name="adj1" fmla="val 4541"/>
              <a:gd name="adj2" fmla="val 1623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0231684C-309C-477D-B38A-16F0120ADA51}"/>
              </a:ext>
            </a:extLst>
          </p:cNvPr>
          <p:cNvSpPr/>
          <p:nvPr/>
        </p:nvSpPr>
        <p:spPr>
          <a:xfrm>
            <a:off x="6333581" y="2059214"/>
            <a:ext cx="1747337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PET SUPERCLASS</a:t>
            </a:r>
          </a:p>
        </p:txBody>
      </p:sp>
    </p:spTree>
    <p:extLst>
      <p:ext uri="{BB962C8B-B14F-4D97-AF65-F5344CB8AC3E}">
        <p14:creationId xmlns:p14="http://schemas.microsoft.com/office/powerpoint/2010/main" val="30229818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6FEE9A6-723B-4467-83E7-E73071DA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hu-HU" dirty="0" err="1">
                <a:solidFill>
                  <a:srgbClr val="000000"/>
                </a:solidFill>
              </a:rPr>
              <a:t>How</a:t>
            </a:r>
            <a:r>
              <a:rPr lang="hu-HU" dirty="0">
                <a:solidFill>
                  <a:srgbClr val="000000"/>
                </a:solidFill>
              </a:rPr>
              <a:t> </a:t>
            </a:r>
            <a:r>
              <a:rPr lang="hu-HU" dirty="0" err="1">
                <a:solidFill>
                  <a:srgbClr val="000000"/>
                </a:solidFill>
              </a:rPr>
              <a:t>object</a:t>
            </a:r>
            <a:r>
              <a:rPr lang="hu-HU" dirty="0">
                <a:solidFill>
                  <a:srgbClr val="000000"/>
                </a:solidFill>
              </a:rPr>
              <a:t> </a:t>
            </a:r>
            <a:r>
              <a:rPr lang="hu-HU" dirty="0" err="1">
                <a:solidFill>
                  <a:srgbClr val="000000"/>
                </a:solidFill>
              </a:rPr>
              <a:t>built</a:t>
            </a:r>
            <a:r>
              <a:rPr lang="hu-HU" dirty="0">
                <a:solidFill>
                  <a:srgbClr val="000000"/>
                </a:solidFill>
              </a:rPr>
              <a:t> </a:t>
            </a:r>
            <a:r>
              <a:rPr lang="hu-HU" dirty="0" err="1">
                <a:solidFill>
                  <a:srgbClr val="000000"/>
                </a:solidFill>
              </a:rPr>
              <a:t>with</a:t>
            </a:r>
            <a:r>
              <a:rPr lang="hu-HU" dirty="0">
                <a:solidFill>
                  <a:srgbClr val="000000"/>
                </a:solidFill>
              </a:rPr>
              <a:t> </a:t>
            </a:r>
            <a:r>
              <a:rPr lang="hu-HU" dirty="0" err="1">
                <a:solidFill>
                  <a:srgbClr val="000000"/>
                </a:solidFill>
              </a:rPr>
              <a:t>extend</a:t>
            </a:r>
            <a:endParaRPr lang="hu-HU" dirty="0">
              <a:solidFill>
                <a:srgbClr val="000000"/>
              </a:solidFill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33BF62CB-7D34-44B1-85F5-A047126082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025837"/>
              </p:ext>
            </p:extLst>
          </p:nvPr>
        </p:nvGraphicFramePr>
        <p:xfrm>
          <a:off x="643467" y="1226674"/>
          <a:ext cx="6749523" cy="407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857">
                  <a:extLst>
                    <a:ext uri="{9D8B030D-6E8A-4147-A177-3AD203B41FA5}">
                      <a16:colId xmlns:a16="http://schemas.microsoft.com/office/drawing/2014/main" val="3149115520"/>
                    </a:ext>
                  </a:extLst>
                </a:gridCol>
                <a:gridCol w="2019594">
                  <a:extLst>
                    <a:ext uri="{9D8B030D-6E8A-4147-A177-3AD203B41FA5}">
                      <a16:colId xmlns:a16="http://schemas.microsoft.com/office/drawing/2014/main" val="3447296605"/>
                    </a:ext>
                  </a:extLst>
                </a:gridCol>
                <a:gridCol w="2332072">
                  <a:extLst>
                    <a:ext uri="{9D8B030D-6E8A-4147-A177-3AD203B41FA5}">
                      <a16:colId xmlns:a16="http://schemas.microsoft.com/office/drawing/2014/main" val="1457960082"/>
                    </a:ext>
                  </a:extLst>
                </a:gridCol>
              </a:tblGrid>
              <a:tr h="876254">
                <a:tc>
                  <a:txBody>
                    <a:bodyPr/>
                    <a:lstStyle/>
                    <a:p>
                      <a:r>
                        <a:rPr lang="hu-HU" sz="2300"/>
                        <a:t>PET SUPERCLASS</a:t>
                      </a:r>
                    </a:p>
                  </a:txBody>
                  <a:tcPr marL="118413" marR="118413" marT="59206" marB="59206"/>
                </a:tc>
                <a:tc>
                  <a:txBody>
                    <a:bodyPr/>
                    <a:lstStyle/>
                    <a:p>
                      <a:r>
                        <a:rPr lang="hu-HU" sz="2300" dirty="0"/>
                        <a:t>DOG SUBCLASS</a:t>
                      </a:r>
                    </a:p>
                  </a:txBody>
                  <a:tcPr marL="118413" marR="118413" marT="59206" marB="59206"/>
                </a:tc>
                <a:tc>
                  <a:txBody>
                    <a:bodyPr/>
                    <a:lstStyle/>
                    <a:p>
                      <a:r>
                        <a:rPr lang="hu-HU" sz="2300" dirty="0"/>
                        <a:t>DOG OBJECT</a:t>
                      </a:r>
                    </a:p>
                  </a:txBody>
                  <a:tcPr marL="118413" marR="118413" marT="59206" marB="59206"/>
                </a:tc>
                <a:extLst>
                  <a:ext uri="{0D108BD9-81ED-4DB2-BD59-A6C34878D82A}">
                    <a16:rowId xmlns:a16="http://schemas.microsoft.com/office/drawing/2014/main" val="4249127468"/>
                  </a:ext>
                </a:extLst>
              </a:tr>
              <a:tr h="521016">
                <a:tc>
                  <a:txBody>
                    <a:bodyPr/>
                    <a:lstStyle/>
                    <a:p>
                      <a:r>
                        <a:rPr lang="hu-HU" sz="2300" dirty="0" err="1"/>
                        <a:t>Age</a:t>
                      </a:r>
                      <a:endParaRPr lang="hu-HU" sz="2300" dirty="0"/>
                    </a:p>
                  </a:txBody>
                  <a:tcPr marL="118413" marR="118413" marT="59206" marB="59206"/>
                </a:tc>
                <a:tc>
                  <a:txBody>
                    <a:bodyPr/>
                    <a:lstStyle/>
                    <a:p>
                      <a:r>
                        <a:rPr lang="hu-HU" sz="2300" dirty="0" err="1"/>
                        <a:t>Sound</a:t>
                      </a:r>
                      <a:endParaRPr lang="hu-HU" sz="2300" dirty="0"/>
                    </a:p>
                  </a:txBody>
                  <a:tcPr marL="118413" marR="118413" marT="59206" marB="59206"/>
                </a:tc>
                <a:tc>
                  <a:txBody>
                    <a:bodyPr/>
                    <a:lstStyle/>
                    <a:p>
                      <a:r>
                        <a:rPr lang="hu-HU" sz="2300" dirty="0" err="1"/>
                        <a:t>Age</a:t>
                      </a:r>
                      <a:endParaRPr lang="hu-HU" sz="2300" dirty="0"/>
                    </a:p>
                  </a:txBody>
                  <a:tcPr marL="118413" marR="118413" marT="59206" marB="59206"/>
                </a:tc>
                <a:extLst>
                  <a:ext uri="{0D108BD9-81ED-4DB2-BD59-A6C34878D82A}">
                    <a16:rowId xmlns:a16="http://schemas.microsoft.com/office/drawing/2014/main" val="3918613831"/>
                  </a:ext>
                </a:extLst>
              </a:tr>
              <a:tr h="521016">
                <a:tc>
                  <a:txBody>
                    <a:bodyPr/>
                    <a:lstStyle/>
                    <a:p>
                      <a:r>
                        <a:rPr lang="hu-HU" sz="2300" dirty="0" err="1"/>
                        <a:t>Name</a:t>
                      </a:r>
                      <a:endParaRPr lang="hu-HU" sz="2300" dirty="0"/>
                    </a:p>
                  </a:txBody>
                  <a:tcPr marL="118413" marR="118413" marT="59206" marB="59206"/>
                </a:tc>
                <a:tc>
                  <a:txBody>
                    <a:bodyPr/>
                    <a:lstStyle/>
                    <a:p>
                      <a:r>
                        <a:rPr lang="hu-HU" sz="2300" dirty="0" err="1"/>
                        <a:t>Type</a:t>
                      </a:r>
                      <a:endParaRPr lang="hu-HU" sz="2300" dirty="0"/>
                    </a:p>
                  </a:txBody>
                  <a:tcPr marL="118413" marR="118413" marT="59206" marB="59206"/>
                </a:tc>
                <a:tc>
                  <a:txBody>
                    <a:bodyPr/>
                    <a:lstStyle/>
                    <a:p>
                      <a:r>
                        <a:rPr lang="hu-HU" sz="2300" dirty="0" err="1"/>
                        <a:t>Name</a:t>
                      </a:r>
                      <a:endParaRPr lang="hu-HU" sz="2300" dirty="0"/>
                    </a:p>
                  </a:txBody>
                  <a:tcPr marL="118413" marR="118413" marT="59206" marB="59206"/>
                </a:tc>
                <a:extLst>
                  <a:ext uri="{0D108BD9-81ED-4DB2-BD59-A6C34878D82A}">
                    <a16:rowId xmlns:a16="http://schemas.microsoft.com/office/drawing/2014/main" val="2170679189"/>
                  </a:ext>
                </a:extLst>
              </a:tr>
              <a:tr h="521016">
                <a:tc>
                  <a:txBody>
                    <a:bodyPr/>
                    <a:lstStyle/>
                    <a:p>
                      <a:endParaRPr lang="hu-HU" sz="2300" dirty="0"/>
                    </a:p>
                  </a:txBody>
                  <a:tcPr marL="118413" marR="118413" marT="59206" marB="59206"/>
                </a:tc>
                <a:tc>
                  <a:txBody>
                    <a:bodyPr/>
                    <a:lstStyle/>
                    <a:p>
                      <a:r>
                        <a:rPr lang="hu-HU" sz="2300" dirty="0" err="1"/>
                        <a:t>Gender</a:t>
                      </a:r>
                      <a:endParaRPr lang="hu-HU" sz="2300" dirty="0"/>
                    </a:p>
                  </a:txBody>
                  <a:tcPr marL="118413" marR="118413" marT="59206" marB="59206"/>
                </a:tc>
                <a:tc>
                  <a:txBody>
                    <a:bodyPr/>
                    <a:lstStyle/>
                    <a:p>
                      <a:r>
                        <a:rPr lang="hu-HU" sz="2300" dirty="0" err="1"/>
                        <a:t>Sound</a:t>
                      </a:r>
                      <a:endParaRPr lang="hu-HU" sz="2300" dirty="0"/>
                    </a:p>
                  </a:txBody>
                  <a:tcPr marL="118413" marR="118413" marT="59206" marB="59206"/>
                </a:tc>
                <a:extLst>
                  <a:ext uri="{0D108BD9-81ED-4DB2-BD59-A6C34878D82A}">
                    <a16:rowId xmlns:a16="http://schemas.microsoft.com/office/drawing/2014/main" val="2697577517"/>
                  </a:ext>
                </a:extLst>
              </a:tr>
              <a:tr h="521016">
                <a:tc>
                  <a:txBody>
                    <a:bodyPr/>
                    <a:lstStyle/>
                    <a:p>
                      <a:endParaRPr lang="hu-HU" sz="2300"/>
                    </a:p>
                  </a:txBody>
                  <a:tcPr marL="118413" marR="118413" marT="59206" marB="59206"/>
                </a:tc>
                <a:tc>
                  <a:txBody>
                    <a:bodyPr/>
                    <a:lstStyle/>
                    <a:p>
                      <a:endParaRPr lang="hu-HU" sz="2300" dirty="0"/>
                    </a:p>
                  </a:txBody>
                  <a:tcPr marL="118413" marR="118413" marT="59206" marB="59206"/>
                </a:tc>
                <a:tc>
                  <a:txBody>
                    <a:bodyPr/>
                    <a:lstStyle/>
                    <a:p>
                      <a:r>
                        <a:rPr lang="hu-HU" sz="2300" dirty="0" err="1"/>
                        <a:t>Type</a:t>
                      </a:r>
                      <a:endParaRPr lang="hu-HU" sz="2300" dirty="0"/>
                    </a:p>
                  </a:txBody>
                  <a:tcPr marL="118413" marR="118413" marT="59206" marB="59206"/>
                </a:tc>
                <a:extLst>
                  <a:ext uri="{0D108BD9-81ED-4DB2-BD59-A6C34878D82A}">
                    <a16:rowId xmlns:a16="http://schemas.microsoft.com/office/drawing/2014/main" val="1647325939"/>
                  </a:ext>
                </a:extLst>
              </a:tr>
              <a:tr h="521016">
                <a:tc>
                  <a:txBody>
                    <a:bodyPr/>
                    <a:lstStyle/>
                    <a:p>
                      <a:endParaRPr lang="hu-HU" sz="2300"/>
                    </a:p>
                  </a:txBody>
                  <a:tcPr marL="118413" marR="118413" marT="59206" marB="59206"/>
                </a:tc>
                <a:tc>
                  <a:txBody>
                    <a:bodyPr/>
                    <a:lstStyle/>
                    <a:p>
                      <a:endParaRPr lang="hu-HU" sz="2300"/>
                    </a:p>
                  </a:txBody>
                  <a:tcPr marL="118413" marR="118413" marT="59206" marB="59206"/>
                </a:tc>
                <a:tc>
                  <a:txBody>
                    <a:bodyPr/>
                    <a:lstStyle/>
                    <a:p>
                      <a:r>
                        <a:rPr lang="hu-HU" sz="2300"/>
                        <a:t>Gender</a:t>
                      </a:r>
                    </a:p>
                  </a:txBody>
                  <a:tcPr marL="118413" marR="118413" marT="59206" marB="59206"/>
                </a:tc>
                <a:extLst>
                  <a:ext uri="{0D108BD9-81ED-4DB2-BD59-A6C34878D82A}">
                    <a16:rowId xmlns:a16="http://schemas.microsoft.com/office/drawing/2014/main" val="4206518656"/>
                  </a:ext>
                </a:extLst>
              </a:tr>
              <a:tr h="592064">
                <a:tc>
                  <a:txBody>
                    <a:bodyPr/>
                    <a:lstStyle/>
                    <a:p>
                      <a:endParaRPr lang="hu-HU" sz="2300"/>
                    </a:p>
                  </a:txBody>
                  <a:tcPr marL="118413" marR="118413" marT="59206" marB="59206"/>
                </a:tc>
                <a:tc>
                  <a:txBody>
                    <a:bodyPr/>
                    <a:lstStyle/>
                    <a:p>
                      <a:endParaRPr lang="hu-HU" sz="2300"/>
                    </a:p>
                  </a:txBody>
                  <a:tcPr marL="118413" marR="118413" marT="59206" marB="59206"/>
                </a:tc>
                <a:tc>
                  <a:txBody>
                    <a:bodyPr/>
                    <a:lstStyle/>
                    <a:p>
                      <a:endParaRPr lang="hu-HU" sz="2300" dirty="0"/>
                    </a:p>
                  </a:txBody>
                  <a:tcPr marL="118413" marR="118413" marT="59206" marB="59206"/>
                </a:tc>
                <a:extLst>
                  <a:ext uri="{0D108BD9-81ED-4DB2-BD59-A6C34878D82A}">
                    <a16:rowId xmlns:a16="http://schemas.microsoft.com/office/drawing/2014/main" val="2703567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236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74DCE4F-F99A-4937-B361-35C0859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hu-HU" dirty="0" err="1"/>
              <a:t>Super</a:t>
            </a:r>
            <a:r>
              <a:rPr lang="hu-HU" dirty="0"/>
              <a:t> </a:t>
            </a:r>
            <a:r>
              <a:rPr lang="hu-HU" dirty="0" err="1"/>
              <a:t>keyword</a:t>
            </a:r>
            <a:endParaRPr lang="hu-H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B4420C-2B6A-48A2-9C01-EA3E7756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71" y="968828"/>
            <a:ext cx="7382176" cy="5230586"/>
          </a:xfrm>
        </p:spPr>
        <p:txBody>
          <a:bodyPr anchor="ctr">
            <a:noAutofit/>
          </a:bodyPr>
          <a:lstStyle/>
          <a:p>
            <a:r>
              <a:rPr lang="hu-HU" sz="2800" dirty="0" err="1"/>
              <a:t>If</a:t>
            </a:r>
            <a:r>
              <a:rPr lang="hu-HU" sz="2800" dirty="0"/>
              <a:t> </a:t>
            </a:r>
            <a:r>
              <a:rPr lang="hu-HU" sz="2800" dirty="0" err="1"/>
              <a:t>we</a:t>
            </a:r>
            <a:r>
              <a:rPr lang="hu-HU" sz="2800" dirty="0"/>
              <a:t> </a:t>
            </a:r>
            <a:r>
              <a:rPr lang="hu-HU" sz="2800" dirty="0" err="1"/>
              <a:t>declarate</a:t>
            </a:r>
            <a:r>
              <a:rPr lang="hu-HU" sz="2800" dirty="0"/>
              <a:t> a </a:t>
            </a:r>
            <a:r>
              <a:rPr lang="hu-HU" sz="2800" dirty="0" err="1"/>
              <a:t>dog</a:t>
            </a:r>
            <a:r>
              <a:rPr lang="hu-HU" sz="2800" dirty="0"/>
              <a:t> </a:t>
            </a:r>
            <a:r>
              <a:rPr lang="hu-HU" sz="2800" dirty="0" err="1"/>
              <a:t>object</a:t>
            </a:r>
            <a:r>
              <a:rPr lang="hu-HU" sz="2800" dirty="0"/>
              <a:t> in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current</a:t>
            </a:r>
            <a:r>
              <a:rPr lang="hu-HU" sz="2800" dirty="0"/>
              <a:t> </a:t>
            </a:r>
            <a:r>
              <a:rPr lang="hu-HU" sz="2800" dirty="0" err="1"/>
              <a:t>example</a:t>
            </a:r>
            <a:r>
              <a:rPr lang="hu-HU" sz="2800" dirty="0"/>
              <a:t>, </a:t>
            </a:r>
            <a:r>
              <a:rPr lang="hu-HU" sz="2800" dirty="0" err="1"/>
              <a:t>we</a:t>
            </a:r>
            <a:r>
              <a:rPr lang="hu-HU" sz="2800" dirty="0"/>
              <a:t> </a:t>
            </a:r>
            <a:r>
              <a:rPr lang="hu-HU" sz="2800" dirty="0" err="1"/>
              <a:t>sould</a:t>
            </a:r>
            <a:r>
              <a:rPr lang="hu-HU" sz="2800" dirty="0"/>
              <a:t> </a:t>
            </a:r>
            <a:r>
              <a:rPr lang="hu-HU" sz="2800" dirty="0" err="1"/>
              <a:t>somehow</a:t>
            </a:r>
            <a:r>
              <a:rPr lang="hu-HU" sz="2800" dirty="0"/>
              <a:t> </a:t>
            </a:r>
            <a:r>
              <a:rPr lang="hu-HU" sz="2800" dirty="0" err="1"/>
              <a:t>connect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superclass</a:t>
            </a:r>
            <a:r>
              <a:rPr lang="hu-HU" sz="2800" dirty="0"/>
              <a:t> </a:t>
            </a:r>
            <a:r>
              <a:rPr lang="hu-HU" sz="2800" dirty="0" err="1"/>
              <a:t>construct</a:t>
            </a:r>
            <a:r>
              <a:rPr lang="hu-HU" sz="2800" dirty="0"/>
              <a:t>.</a:t>
            </a:r>
          </a:p>
          <a:p>
            <a:r>
              <a:rPr lang="hu-HU" sz="2800" dirty="0" err="1"/>
              <a:t>We</a:t>
            </a:r>
            <a:r>
              <a:rPr lang="hu-HU" sz="2800" dirty="0"/>
              <a:t> </a:t>
            </a:r>
            <a:r>
              <a:rPr lang="hu-HU" sz="2800" dirty="0" err="1"/>
              <a:t>can</a:t>
            </a:r>
            <a:r>
              <a:rPr lang="hu-HU" sz="2800" dirty="0"/>
              <a:t> </a:t>
            </a:r>
            <a:r>
              <a:rPr lang="hu-HU" sz="2800" dirty="0" err="1"/>
              <a:t>connect</a:t>
            </a:r>
            <a:r>
              <a:rPr lang="hu-HU" sz="2800" dirty="0"/>
              <a:t> </a:t>
            </a:r>
            <a:r>
              <a:rPr lang="hu-HU" sz="2800" dirty="0" err="1"/>
              <a:t>it</a:t>
            </a:r>
            <a:r>
              <a:rPr lang="hu-HU" sz="2800" dirty="0"/>
              <a:t> </a:t>
            </a:r>
            <a:r>
              <a:rPr lang="hu-HU" sz="2800" dirty="0" err="1"/>
              <a:t>with</a:t>
            </a:r>
            <a:r>
              <a:rPr lang="hu-HU" sz="2800" dirty="0"/>
              <a:t> </a:t>
            </a:r>
            <a:r>
              <a:rPr lang="hu-HU" sz="2800" dirty="0" err="1"/>
              <a:t>super</a:t>
            </a:r>
            <a:r>
              <a:rPr lang="hu-HU" sz="2800" dirty="0"/>
              <a:t>(), like </a:t>
            </a:r>
            <a:r>
              <a:rPr lang="hu-HU" sz="2800" dirty="0" err="1"/>
              <a:t>this</a:t>
            </a:r>
            <a:r>
              <a:rPr lang="hu-HU" sz="2800" dirty="0"/>
              <a:t>:</a:t>
            </a:r>
          </a:p>
          <a:p>
            <a:r>
              <a:rPr lang="hu-HU" sz="2800" dirty="0"/>
              <a:t>Public </a:t>
            </a:r>
            <a:r>
              <a:rPr lang="hu-HU" sz="2800" dirty="0" err="1"/>
              <a:t>dog</a:t>
            </a:r>
            <a:r>
              <a:rPr lang="hu-HU" sz="2800" dirty="0"/>
              <a:t>(int </a:t>
            </a:r>
            <a:r>
              <a:rPr lang="hu-HU" sz="2800" dirty="0" err="1"/>
              <a:t>age</a:t>
            </a:r>
            <a:r>
              <a:rPr lang="hu-HU" sz="2800" dirty="0"/>
              <a:t>, </a:t>
            </a:r>
            <a:r>
              <a:rPr lang="hu-HU" sz="2800" dirty="0" err="1"/>
              <a:t>String</a:t>
            </a:r>
            <a:r>
              <a:rPr lang="hu-HU" sz="2800" dirty="0"/>
              <a:t> </a:t>
            </a:r>
            <a:r>
              <a:rPr lang="hu-HU" sz="2800" dirty="0" err="1"/>
              <a:t>name,String</a:t>
            </a:r>
            <a:r>
              <a:rPr lang="hu-HU" sz="2800" dirty="0"/>
              <a:t> </a:t>
            </a:r>
            <a:r>
              <a:rPr lang="hu-HU" sz="2800" dirty="0" err="1"/>
              <a:t>sound,String</a:t>
            </a:r>
            <a:r>
              <a:rPr lang="hu-HU" sz="2800" dirty="0"/>
              <a:t> 	</a:t>
            </a:r>
            <a:r>
              <a:rPr lang="hu-HU" sz="2800" dirty="0" err="1"/>
              <a:t>type,String</a:t>
            </a:r>
            <a:r>
              <a:rPr lang="hu-HU" sz="2800" dirty="0"/>
              <a:t> </a:t>
            </a:r>
            <a:r>
              <a:rPr lang="hu-HU" sz="2800" dirty="0" err="1"/>
              <a:t>gender</a:t>
            </a:r>
            <a:r>
              <a:rPr lang="hu-HU" sz="2800" dirty="0"/>
              <a:t>){</a:t>
            </a:r>
            <a:br>
              <a:rPr lang="hu-HU" sz="2800" dirty="0"/>
            </a:br>
            <a:r>
              <a:rPr lang="hu-HU" sz="2800" dirty="0"/>
              <a:t>	</a:t>
            </a:r>
            <a:r>
              <a:rPr lang="hu-HU" sz="2800" dirty="0" err="1"/>
              <a:t>super</a:t>
            </a:r>
            <a:r>
              <a:rPr lang="hu-HU" sz="2800" dirty="0"/>
              <a:t>(</a:t>
            </a:r>
            <a:r>
              <a:rPr lang="hu-HU" sz="2800" dirty="0" err="1"/>
              <a:t>age,name</a:t>
            </a:r>
            <a:r>
              <a:rPr lang="hu-HU" sz="2800" dirty="0"/>
              <a:t>);</a:t>
            </a:r>
            <a:br>
              <a:rPr lang="hu-HU" sz="2800" dirty="0"/>
            </a:br>
            <a:r>
              <a:rPr lang="hu-HU" sz="2800" dirty="0"/>
              <a:t>	</a:t>
            </a:r>
            <a:r>
              <a:rPr lang="hu-HU" sz="2800" dirty="0" err="1"/>
              <a:t>this.sound</a:t>
            </a:r>
            <a:r>
              <a:rPr lang="hu-HU" sz="2800" dirty="0"/>
              <a:t> = </a:t>
            </a:r>
            <a:r>
              <a:rPr lang="hu-HU" sz="2800" dirty="0" err="1"/>
              <a:t>sound</a:t>
            </a:r>
            <a:r>
              <a:rPr lang="hu-HU" sz="2800" dirty="0"/>
              <a:t>;</a:t>
            </a:r>
            <a:br>
              <a:rPr lang="hu-HU" sz="2800" dirty="0"/>
            </a:br>
            <a:r>
              <a:rPr lang="hu-HU" sz="2800" dirty="0"/>
              <a:t>	</a:t>
            </a:r>
            <a:r>
              <a:rPr lang="hu-HU" sz="2800" dirty="0" err="1"/>
              <a:t>this.type</a:t>
            </a:r>
            <a:r>
              <a:rPr lang="hu-HU" sz="2800" dirty="0"/>
              <a:t> = </a:t>
            </a:r>
            <a:r>
              <a:rPr lang="hu-HU" sz="2800" dirty="0" err="1"/>
              <a:t>type</a:t>
            </a:r>
            <a:r>
              <a:rPr lang="hu-HU" sz="2800" dirty="0"/>
              <a:t>;</a:t>
            </a:r>
            <a:br>
              <a:rPr lang="hu-HU" sz="2800" dirty="0"/>
            </a:br>
            <a:r>
              <a:rPr lang="hu-HU" sz="2800" dirty="0"/>
              <a:t>	</a:t>
            </a:r>
            <a:r>
              <a:rPr lang="hu-HU" sz="2800" dirty="0" err="1"/>
              <a:t>this.gender</a:t>
            </a:r>
            <a:r>
              <a:rPr lang="hu-HU" sz="2800" dirty="0"/>
              <a:t> = </a:t>
            </a:r>
            <a:r>
              <a:rPr lang="hu-HU" sz="2800" dirty="0" err="1"/>
              <a:t>gender</a:t>
            </a:r>
            <a:r>
              <a:rPr lang="hu-HU" sz="2800" dirty="0"/>
              <a:t> ;</a:t>
            </a:r>
            <a:br>
              <a:rPr lang="hu-HU" sz="2800" dirty="0"/>
            </a:br>
            <a:r>
              <a:rPr lang="hu-HU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268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FA9F482-E13C-47CD-8EAF-A411A9E58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hu-HU" sz="3600"/>
              <a:t>Getter and Setter?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4DA2AD-8124-4577-98B0-61C7BCAD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r>
              <a:rPr lang="hu-HU" sz="2000"/>
              <a:t>As we already see, we can extends construct, and yes, subclass is extend getter setter, and other created functions of superclass too.</a:t>
            </a:r>
          </a:p>
        </p:txBody>
      </p:sp>
    </p:spTree>
    <p:extLst>
      <p:ext uri="{BB962C8B-B14F-4D97-AF65-F5344CB8AC3E}">
        <p14:creationId xmlns:p14="http://schemas.microsoft.com/office/powerpoint/2010/main" val="1455699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959D90E-BBD9-4E89-8DB3-0BFC09F4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hu-HU" sz="3200">
                <a:solidFill>
                  <a:srgbClr val="FFFFFF"/>
                </a:solidFill>
              </a:rPr>
              <a:t>@Override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9F21A7-5C70-46FE-B69E-F525E277E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hu-HU" sz="2000" dirty="0" err="1"/>
              <a:t>If</a:t>
            </a:r>
            <a:r>
              <a:rPr lang="hu-HU" sz="2000" dirty="0"/>
              <a:t> </a:t>
            </a:r>
            <a:r>
              <a:rPr lang="hu-HU" sz="2000" dirty="0" err="1"/>
              <a:t>you</a:t>
            </a:r>
            <a:r>
              <a:rPr lang="hu-HU" sz="2000" dirty="0"/>
              <a:t> </a:t>
            </a:r>
            <a:r>
              <a:rPr lang="hu-HU" sz="2000" dirty="0" err="1"/>
              <a:t>have</a:t>
            </a:r>
            <a:r>
              <a:rPr lang="hu-HU" sz="2000" dirty="0"/>
              <a:t> 10 </a:t>
            </a:r>
            <a:r>
              <a:rPr lang="hu-HU" sz="2000" dirty="0" err="1"/>
              <a:t>subclass</a:t>
            </a:r>
            <a:r>
              <a:rPr lang="hu-HU" sz="2000" dirty="0"/>
              <a:t>, </a:t>
            </a:r>
            <a:r>
              <a:rPr lang="hu-HU" sz="2000" dirty="0" err="1"/>
              <a:t>all</a:t>
            </a:r>
            <a:r>
              <a:rPr lang="hu-HU" sz="2000" dirty="0"/>
              <a:t> 10 </a:t>
            </a:r>
            <a:r>
              <a:rPr lang="hu-HU" sz="2000" dirty="0" err="1"/>
              <a:t>contains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same</a:t>
            </a:r>
            <a:r>
              <a:rPr lang="hu-HU" sz="2000" dirty="0"/>
              <a:t> </a:t>
            </a:r>
            <a:r>
              <a:rPr lang="hu-HU" sz="2000" dirty="0" err="1"/>
              <a:t>function</a:t>
            </a:r>
            <a:r>
              <a:rPr lang="hu-HU" sz="2000" dirty="0"/>
              <a:t>, and 8 of </a:t>
            </a:r>
            <a:r>
              <a:rPr lang="hu-HU" sz="2000" dirty="0" err="1"/>
              <a:t>them</a:t>
            </a:r>
            <a:r>
              <a:rPr lang="hu-HU" sz="2000" dirty="0"/>
              <a:t> </a:t>
            </a:r>
            <a:r>
              <a:rPr lang="hu-HU" sz="2000" dirty="0" err="1"/>
              <a:t>are</a:t>
            </a:r>
            <a:r>
              <a:rPr lang="hu-HU" sz="2000" dirty="0"/>
              <a:t> </a:t>
            </a:r>
            <a:r>
              <a:rPr lang="hu-HU" sz="2000" dirty="0" err="1"/>
              <a:t>define</a:t>
            </a:r>
            <a:r>
              <a:rPr lang="hu-HU" sz="2000" dirty="0"/>
              <a:t> </a:t>
            </a:r>
            <a:r>
              <a:rPr lang="hu-HU" sz="2000" dirty="0" err="1"/>
              <a:t>this</a:t>
            </a:r>
            <a:r>
              <a:rPr lang="hu-HU" sz="2000" dirty="0"/>
              <a:t> </a:t>
            </a:r>
            <a:r>
              <a:rPr lang="hu-HU" sz="2000" dirty="0" err="1"/>
              <a:t>function</a:t>
            </a:r>
            <a:r>
              <a:rPr lang="hu-HU" sz="2000" dirty="0"/>
              <a:t> </a:t>
            </a:r>
            <a:r>
              <a:rPr lang="hu-HU" sz="2000" dirty="0" err="1"/>
              <a:t>exactly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same</a:t>
            </a:r>
            <a:r>
              <a:rPr lang="hu-HU" sz="2000" dirty="0"/>
              <a:t>, </a:t>
            </a:r>
            <a:r>
              <a:rPr lang="hu-HU" sz="2000" dirty="0" err="1"/>
              <a:t>take</a:t>
            </a:r>
            <a:r>
              <a:rPr lang="hu-HU" sz="2000" dirty="0"/>
              <a:t> </a:t>
            </a:r>
            <a:r>
              <a:rPr lang="hu-HU" sz="2000" dirty="0" err="1"/>
              <a:t>this</a:t>
            </a:r>
            <a:r>
              <a:rPr lang="hu-HU" sz="2000" dirty="0"/>
              <a:t> </a:t>
            </a:r>
            <a:r>
              <a:rPr lang="hu-HU" sz="2000" dirty="0" err="1"/>
              <a:t>function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superclass</a:t>
            </a:r>
            <a:r>
              <a:rPr lang="hu-HU" sz="2000" dirty="0"/>
              <a:t>. Te last 2 </a:t>
            </a:r>
            <a:r>
              <a:rPr lang="hu-HU" sz="2000" dirty="0" err="1"/>
              <a:t>times</a:t>
            </a:r>
            <a:r>
              <a:rPr lang="hu-HU" sz="2000" dirty="0"/>
              <a:t>, </a:t>
            </a:r>
            <a:r>
              <a:rPr lang="hu-HU" sz="2000" dirty="0" err="1"/>
              <a:t>use</a:t>
            </a:r>
            <a:r>
              <a:rPr lang="hu-HU" sz="2000" dirty="0"/>
              <a:t> @override in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subclass</a:t>
            </a:r>
            <a:r>
              <a:rPr lang="hu-HU" sz="2000" dirty="0"/>
              <a:t>, and </a:t>
            </a:r>
            <a:r>
              <a:rPr lang="hu-HU" sz="2000" dirty="0" err="1"/>
              <a:t>simply</a:t>
            </a:r>
            <a:r>
              <a:rPr lang="hu-HU" sz="2000" dirty="0"/>
              <a:t> </a:t>
            </a:r>
            <a:r>
              <a:rPr lang="hu-HU" sz="2000" dirty="0" err="1"/>
              <a:t>define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function</a:t>
            </a:r>
            <a:r>
              <a:rPr lang="hu-HU" sz="2000" dirty="0"/>
              <a:t> again, </a:t>
            </a:r>
            <a:r>
              <a:rPr lang="hu-HU" sz="2000" dirty="0" err="1"/>
              <a:t>you</a:t>
            </a:r>
            <a:r>
              <a:rPr lang="hu-HU" sz="2000" dirty="0"/>
              <a:t> </a:t>
            </a:r>
            <a:r>
              <a:rPr lang="hu-HU" sz="2000" dirty="0" err="1"/>
              <a:t>will</a:t>
            </a:r>
            <a:r>
              <a:rPr lang="hu-HU" sz="2000" dirty="0"/>
              <a:t> </a:t>
            </a:r>
            <a:r>
              <a:rPr lang="hu-HU" sz="2000" dirty="0" err="1"/>
              <a:t>override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previus</a:t>
            </a:r>
            <a:r>
              <a:rPr lang="hu-HU" sz="2000" dirty="0"/>
              <a:t> </a:t>
            </a:r>
            <a:r>
              <a:rPr lang="hu-HU" sz="2000" dirty="0" err="1"/>
              <a:t>one</a:t>
            </a:r>
            <a:r>
              <a:rPr lang="hu-HU" sz="2000" dirty="0"/>
              <a:t> in </a:t>
            </a:r>
            <a:r>
              <a:rPr lang="hu-HU" sz="2000" dirty="0" err="1"/>
              <a:t>this</a:t>
            </a:r>
            <a:r>
              <a:rPr lang="hu-HU" sz="2000" dirty="0"/>
              <a:t> </a:t>
            </a:r>
            <a:r>
              <a:rPr lang="hu-HU" sz="2000" dirty="0" err="1"/>
              <a:t>current</a:t>
            </a:r>
            <a:r>
              <a:rPr lang="hu-HU" sz="2000" dirty="0"/>
              <a:t> </a:t>
            </a:r>
            <a:r>
              <a:rPr lang="hu-HU" sz="2000" dirty="0" err="1"/>
              <a:t>class</a:t>
            </a:r>
            <a:r>
              <a:rPr lang="hu-HU" sz="2000" dirty="0"/>
              <a:t>, and </a:t>
            </a:r>
            <a:r>
              <a:rPr lang="hu-HU" sz="2000" dirty="0" err="1"/>
              <a:t>didn’t</a:t>
            </a:r>
            <a:r>
              <a:rPr lang="hu-HU" sz="2000" dirty="0"/>
              <a:t> </a:t>
            </a:r>
            <a:r>
              <a:rPr lang="hu-HU" sz="2000" dirty="0" err="1"/>
              <a:t>create</a:t>
            </a:r>
            <a:r>
              <a:rPr lang="hu-HU" sz="2000" dirty="0"/>
              <a:t> </a:t>
            </a:r>
            <a:r>
              <a:rPr lang="hu-HU" sz="2000" dirty="0" err="1"/>
              <a:t>any</a:t>
            </a:r>
            <a:r>
              <a:rPr lang="hu-HU" sz="2000" dirty="0"/>
              <a:t> </a:t>
            </a:r>
            <a:r>
              <a:rPr lang="hu-HU" sz="2000" dirty="0" err="1"/>
              <a:t>change</a:t>
            </a:r>
            <a:r>
              <a:rPr lang="hu-HU" sz="2000" dirty="0"/>
              <a:t> in </a:t>
            </a:r>
            <a:r>
              <a:rPr lang="hu-HU" sz="2000" dirty="0" err="1"/>
              <a:t>every</a:t>
            </a:r>
            <a:r>
              <a:rPr lang="hu-HU" sz="2000" dirty="0"/>
              <a:t> </a:t>
            </a:r>
            <a:r>
              <a:rPr lang="hu-HU" sz="2000" dirty="0" err="1"/>
              <a:t>other</a:t>
            </a:r>
            <a:r>
              <a:rPr lang="hu-HU" sz="2000" dirty="0"/>
              <a:t> </a:t>
            </a:r>
            <a:r>
              <a:rPr lang="hu-HU" sz="2000" dirty="0" err="1"/>
              <a:t>classes</a:t>
            </a:r>
            <a:r>
              <a:rPr lang="hu-H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0518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EC1A0B-9EA1-47A5-8A11-08331D73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2EFA42-CE3C-4B1C-AB5D-6254A9A02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12066EB-AFFB-44F1-94ED-6202BFFD1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00" r="15108"/>
          <a:stretch/>
        </p:blipFill>
        <p:spPr>
          <a:xfrm>
            <a:off x="237522" y="-14167"/>
            <a:ext cx="11716955" cy="687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9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DEA59DF-290A-4B3B-954F-1503F1C4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Basic concepts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2FF33DED-7B8B-4A2E-A813-16A6E5917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46620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609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C4675D0-0EC1-45CC-9345-67680CE1C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B3A793-0F46-4FA9-8700-11C5B097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1" y="0"/>
            <a:ext cx="2554287" cy="9487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38C63F-79E7-4A33-94CB-F99D18ED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6" y="5246677"/>
            <a:ext cx="6906647" cy="16113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By create a class, we can plan the section of a future object, which will functioning perfectly.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56698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EE831D4-8DB8-4C37-AF76-6F09190822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75" r="14875"/>
          <a:stretch/>
        </p:blipFill>
        <p:spPr>
          <a:xfrm>
            <a:off x="6892916" y="0"/>
            <a:ext cx="5299085" cy="685800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7D889D1C-BADD-4419-A109-D04CB862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hu-HU" dirty="0" err="1"/>
              <a:t>Object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57D6E4-651F-493D-8A7C-1A21611CE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r>
              <a:rPr lang="en-US" sz="2000" b="0" i="0">
                <a:effectLst/>
                <a:latin typeface="Verdana" panose="020B0604030504040204" pitchFamily="34" charset="0"/>
              </a:rPr>
              <a:t>A Java object is a combination of data and procedures working on the available data. An object has a state and behavior.</a:t>
            </a:r>
            <a:endParaRPr lang="hu-HU" sz="2000" b="0" i="0">
              <a:effectLst/>
              <a:latin typeface="Verdana" panose="020B0604030504040204" pitchFamily="34" charset="0"/>
            </a:endParaRPr>
          </a:p>
          <a:p>
            <a:r>
              <a:rPr lang="en-US" sz="2000" b="0" i="0">
                <a:effectLst/>
                <a:latin typeface="Verdana" panose="020B0604030504040204" pitchFamily="34" charset="0"/>
              </a:rPr>
              <a:t>The state of an object is stored in fields (variables), while methods (functions) display the object's behavior. Objects are created from templates</a:t>
            </a:r>
            <a:r>
              <a:rPr lang="hu-HU" sz="2000" b="0" i="0">
                <a:effectLst/>
                <a:latin typeface="Verdana" panose="020B0604030504040204" pitchFamily="34" charset="0"/>
              </a:rPr>
              <a:t>, we</a:t>
            </a:r>
            <a:r>
              <a:rPr lang="en-US" sz="2000" b="0" i="0">
                <a:effectLst/>
                <a:latin typeface="Verdana" panose="020B0604030504040204" pitchFamily="34" charset="0"/>
              </a:rPr>
              <a:t> know as classes.</a:t>
            </a:r>
            <a:endParaRPr lang="hu-HU" sz="2000"/>
          </a:p>
        </p:txBody>
      </p:sp>
    </p:spTree>
    <p:extLst>
      <p:ext uri="{BB962C8B-B14F-4D97-AF65-F5344CB8AC3E}">
        <p14:creationId xmlns:p14="http://schemas.microsoft.com/office/powerpoint/2010/main" val="211017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7B940D-2FEB-4934-AB51-79F484DA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362" y="146957"/>
            <a:ext cx="10018713" cy="1752599"/>
          </a:xfrm>
        </p:spPr>
        <p:txBody>
          <a:bodyPr/>
          <a:lstStyle/>
          <a:p>
            <a:r>
              <a:rPr lang="hu-HU" dirty="0" err="1"/>
              <a:t>Class</a:t>
            </a:r>
            <a:r>
              <a:rPr lang="hu-HU" dirty="0"/>
              <a:t> -&gt; </a:t>
            </a:r>
            <a:r>
              <a:rPr lang="hu-HU" dirty="0" err="1"/>
              <a:t>Object</a:t>
            </a: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2843FBEC-C5D5-4D25-ACF2-530E0DD83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56769"/>
            <a:ext cx="6354719" cy="440123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31EF0E8-5FBA-42AA-96BB-2E13F2905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912" y="2659858"/>
            <a:ext cx="5647088" cy="351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83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2AFBF86-5DAF-4D46-8786-F4C7A376C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19B3BDB-2DCF-406C-9AA8-9E0970E1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12B0D721-E797-4F4F-929E-7008008C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530C853-97C0-43FB-B7C2-1E5E42A73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CAD804E-1F0F-4678-871B-39A05266F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3EE94EE6-76C6-4910-A4B6-935054712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87D2EB15-59ED-43BB-8CED-7BA0BB5D3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5" name="Rounded Rectangle 16">
            <a:extLst>
              <a:ext uri="{FF2B5EF4-FFF2-40B4-BE49-F238E27FC236}">
                <a16:creationId xmlns:a16="http://schemas.microsoft.com/office/drawing/2014/main" id="{8C2CE3DB-200E-4445-B316-69FE3850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72279" y="648931"/>
            <a:ext cx="8930745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CA833305-CF6A-4B37-BC48-AD901565E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3642" y="807312"/>
            <a:ext cx="7618564" cy="49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09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1. egyéni sém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000000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is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i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4930</TotalTime>
  <Words>1013</Words>
  <Application>Microsoft Macintosh PowerPoint</Application>
  <PresentationFormat>Szélesvásznú</PresentationFormat>
  <Paragraphs>142</Paragraphs>
  <Slides>48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48</vt:i4>
      </vt:variant>
    </vt:vector>
  </HeadingPairs>
  <TitlesOfParts>
    <vt:vector size="54" baseType="lpstr">
      <vt:lpstr>arial</vt:lpstr>
      <vt:lpstr>arial</vt:lpstr>
      <vt:lpstr>Century Gothic</vt:lpstr>
      <vt:lpstr>Corbel</vt:lpstr>
      <vt:lpstr>Verdana</vt:lpstr>
      <vt:lpstr>Parallaxis</vt:lpstr>
      <vt:lpstr>Java - OOP</vt:lpstr>
      <vt:lpstr>Included topics </vt:lpstr>
      <vt:lpstr>PowerPoint-bemutató</vt:lpstr>
      <vt:lpstr>What’s the goal with oop?</vt:lpstr>
      <vt:lpstr>Basic concepts</vt:lpstr>
      <vt:lpstr>Class</vt:lpstr>
      <vt:lpstr>Object</vt:lpstr>
      <vt:lpstr>Class -&gt; Object</vt:lpstr>
      <vt:lpstr>PowerPoint-bemutató</vt:lpstr>
      <vt:lpstr>Visibility / Acces modifiers</vt:lpstr>
      <vt:lpstr>Property</vt:lpstr>
      <vt:lpstr>Types of Property</vt:lpstr>
      <vt:lpstr>Getters and Setters</vt:lpstr>
      <vt:lpstr>Get function</vt:lpstr>
      <vt:lpstr>Set function</vt:lpstr>
      <vt:lpstr>Setter types</vt:lpstr>
      <vt:lpstr>Construct</vt:lpstr>
      <vt:lpstr>PowerPoint-bemutató</vt:lpstr>
      <vt:lpstr>Source code example</vt:lpstr>
      <vt:lpstr>Static variable</vt:lpstr>
      <vt:lpstr>PowerPoint-bemutató</vt:lpstr>
      <vt:lpstr>Source code example</vt:lpstr>
      <vt:lpstr>Enum in classes</vt:lpstr>
      <vt:lpstr>What is Enum?</vt:lpstr>
      <vt:lpstr>Enum with single values</vt:lpstr>
      <vt:lpstr>Loopable with foreach loops</vt:lpstr>
      <vt:lpstr>Enum with properties</vt:lpstr>
      <vt:lpstr>Source code example</vt:lpstr>
      <vt:lpstr>Static vs Dinamic functions</vt:lpstr>
      <vt:lpstr>Dinamic function</vt:lpstr>
      <vt:lpstr>Dynamic function examples</vt:lpstr>
      <vt:lpstr>Static function</vt:lpstr>
      <vt:lpstr>Static function examples</vt:lpstr>
      <vt:lpstr>Extends</vt:lpstr>
      <vt:lpstr>Definition: </vt:lpstr>
      <vt:lpstr>Rules of extends:</vt:lpstr>
      <vt:lpstr>Types of Inheritance</vt:lpstr>
      <vt:lpstr>Single inheritance</vt:lpstr>
      <vt:lpstr>Multi-level Inheritance</vt:lpstr>
      <vt:lpstr>PowerPoint-bemutató</vt:lpstr>
      <vt:lpstr>Hybrid Inheritance</vt:lpstr>
      <vt:lpstr>Abstract class</vt:lpstr>
      <vt:lpstr>PowerPoint-bemutató</vt:lpstr>
      <vt:lpstr>How object built with extend</vt:lpstr>
      <vt:lpstr>Super keyword</vt:lpstr>
      <vt:lpstr>Getter and Setter?</vt:lpstr>
      <vt:lpstr>@Override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- OOP</dc:title>
  <dc:creator>Paksi Norbert László</dc:creator>
  <cp:lastModifiedBy>Paksi Norbert László</cp:lastModifiedBy>
  <cp:revision>50</cp:revision>
  <dcterms:created xsi:type="dcterms:W3CDTF">2021-04-14T13:03:51Z</dcterms:created>
  <dcterms:modified xsi:type="dcterms:W3CDTF">2022-10-14T08:47:04Z</dcterms:modified>
</cp:coreProperties>
</file>