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614" userDrawn="1">
          <p15:clr>
            <a:srgbClr val="A4A3A4"/>
          </p15:clr>
        </p15:guide>
        <p15:guide id="8" pos="5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BA0"/>
    <a:srgbClr val="D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Mobiliar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0" autoAdjust="0"/>
  </p:normalViewPr>
  <p:slideViewPr>
    <p:cSldViewPr showGuides="1">
      <p:cViewPr varScale="1">
        <p:scale>
          <a:sx n="66" d="100"/>
          <a:sy n="66" d="100"/>
        </p:scale>
        <p:origin x="632" y="44"/>
      </p:cViewPr>
      <p:guideLst>
        <p:guide orient="horz" pos="2614"/>
        <p:guide pos="59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9383-5CB7-4F49-A347-8F7C86A71AED}" type="datetimeFigureOut">
              <a:rPr lang="de-CH" smtClean="0">
                <a:latin typeface="Arial" panose="020B0604020202020204" pitchFamily="34" charset="0"/>
              </a:rPr>
              <a:t>09.02.2022</a:t>
            </a:fld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7F2-A355-41E7-BCF1-D1C4F8706CEA}" type="slidenum">
              <a:rPr lang="de-CH" smtClean="0">
                <a:latin typeface="Arial" panose="020B0604020202020204" pitchFamily="34" charset="0"/>
              </a:rPr>
              <a:t>‹Nr.›</a:t>
            </a:fld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91B98F-1650-405D-9DF5-D564DF2E9405}" type="datetimeFigureOut">
              <a:rPr lang="de-CH" smtClean="0"/>
              <a:pPr/>
              <a:t>09.02.2022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55DDDE4-B355-4276-ACFE-E3364957E8D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726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29452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44178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58904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1" type="title" preserve="1">
  <p:cSld name="Tit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3" y="1528270"/>
            <a:ext cx="11106155" cy="1116837"/>
          </a:xfrm>
        </p:spPr>
        <p:txBody>
          <a:bodyPr anchor="b">
            <a:no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3" y="3037054"/>
            <a:ext cx="11106155" cy="849217"/>
          </a:xfrm>
        </p:spPr>
        <p:txBody>
          <a:bodyPr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blau" preserve="1">
  <p:cSld name="Kapiteltitel Dunkel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40862B-F753-4A74-A9C3-E9DDA495171F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grün" preserve="1">
  <p:cSld name="Kapiteltitel Hellgrü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A823A-C061-4C09-A423-1C486B957565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grün" preserve="1">
  <p:cSld name="Kapiteltitel Dunkel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0CD7E-2D4A-4D7A-843D-6D90BA790C77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Pink" preserve="1">
  <p:cSld name="Kapiteltitel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64E26F-0851-4BD7-828A-DDF163727273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rot" preserve="1">
  <p:cSld name="Kapiteltitel Dunkelr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D6A15-5615-4C46-908A-BBF3C061BF07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Text Rot" preserve="1">
  <p:cSld name="Zitat Tex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E87-CE41-420C-BFE3-A50DE9122969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599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53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itat Text Weiss" preserve="1">
  <p:cSld name="Zitat Text Wei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4741D9-BBCD-4A5E-8F75-DB38F8C9223A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blau" preserve="1">
  <p:cSld name="Zitat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23A2-A89B-4232-8144-E1B984358244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04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grün" preserve="1">
  <p:cSld name="Zitat Dunkel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3AA-70B5-4C81-B19F-9375D1896B4A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6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rot" preserve="1">
  <p:cSld name="Zitat 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BA1C-6C88-462E-B4BF-9929FD547BFF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65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2" preserve="1">
  <p:cSld name="Tit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22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230" y="5279289"/>
            <a:ext cx="7217847" cy="1351167"/>
          </a:xfrm>
          <a:solidFill>
            <a:schemeClr val="bg1"/>
          </a:solidFill>
        </p:spPr>
        <p:txBody>
          <a:bodyPr wrap="square" lIns="180000" tIns="72000" rIns="180000" bIns="720000" anchor="b">
            <a:sp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30" y="6172622"/>
            <a:ext cx="7217847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1" preserve="1">
  <p:cSld name="Text_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9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5AED-D2E5-4683-BA53-CE031DFD36F7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69905" y="1487679"/>
            <a:ext cx="3222095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88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" preserve="1">
  <p:cSld name="Tex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940B-835C-4E14-9765-B00BA93465B8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316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 Bildunterschrift" preserve="1">
  <p:cSld name="Text_Bild_2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30C-75A9-4FAF-B3FB-013DBBD37E56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577611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960116" y="3577611"/>
            <a:ext cx="2677504" cy="163293"/>
          </a:xfrm>
        </p:spPr>
        <p:txBody>
          <a:bodyPr wrap="none"/>
          <a:lstStyle>
            <a:lvl1pPr marL="0" marR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Légende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8353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960117" y="5948353"/>
            <a:ext cx="2677503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1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90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" preserve="1">
  <p:cSld name="Tex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1CA-CDE7-4CB5-8FF3-CFA7C49F3DAC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6229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3465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 Bildunterschrift" preserve="1">
  <p:cSld name="Text_Bild_3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89CE-FBB6-480E-B489-CE91A0A4A37D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3929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3161"/>
            <a:ext cx="5472608" cy="184135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17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4" preserve="1">
  <p:cSld name="Text_Bil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AA-CA50-40CE-9CC4-07C3161D2D94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8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4557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2923" y="489404"/>
            <a:ext cx="5504557" cy="2743318"/>
          </a:xfrm>
          <a:solidFill>
            <a:schemeClr val="tx2"/>
          </a:solidFill>
        </p:spPr>
        <p:txBody>
          <a:bodyPr lIns="198000" tIns="90000" rIns="198000" bIns="90000"/>
          <a:lstStyle>
            <a:lvl1pPr marL="0" indent="0">
              <a:lnSpc>
                <a:spcPts val="3300"/>
              </a:lnSpc>
              <a:buNone/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Textbox</a:t>
            </a:r>
            <a:r>
              <a:rPr lang="fr-CH" dirty="0"/>
              <a:t> Edit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408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1" preserve="1">
  <p:cSld name="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1D55-766C-4073-B6D6-F844DD2AD6BD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1484313"/>
            <a:ext cx="11649078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2" preserve="1">
  <p:cSld name="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620C-7B72-43D0-9AB8-7532B2719D4E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489404"/>
            <a:ext cx="11649191" cy="561827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5574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3" preserve="1">
  <p:cSld name="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5A22-3884-4195-8C09-C1ADD9DB16DA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5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42923" y="489404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2384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F062-5697-4CAB-A913-E646257F8F9E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3" preserve="1">
  <p:cSld name="Titel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79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709" y="5339906"/>
            <a:ext cx="7217368" cy="1277454"/>
          </a:xfrm>
          <a:solidFill>
            <a:schemeClr val="bg1"/>
          </a:solidFill>
        </p:spPr>
        <p:txBody>
          <a:bodyPr wrap="square" lIns="180000" tIns="126000" rIns="180000" bIns="720000" anchor="b">
            <a:spAutoFit/>
          </a:bodyPr>
          <a:lstStyle>
            <a:lvl1pPr algn="l">
              <a:lnSpc>
                <a:spcPts val="3300"/>
              </a:lnSpc>
              <a:defRPr sz="25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709" y="6172622"/>
            <a:ext cx="7217368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2B2-31B8-4ABB-B926-99823DABB20B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8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eiss" type="obj" preserve="1">
  <p:cSld name="Agenda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531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tx2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66-76A4-4740-A994-08456E8DCAEB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24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Rot" type="obj" preserve="1">
  <p:cSld name="Agenda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059" cy="862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D2F9DE-E085-465A-AFCD-9143BC0CE701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8884532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29200"/>
            <a:ext cx="8884531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F515-B529-4E53-B041-9174A301693D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indent="0">
              <a:lnSpc>
                <a:spcPts val="1500"/>
              </a:lnSpc>
              <a:buNone/>
              <a:defRPr sz="1200" baseline="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78619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470163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87" y="1429200"/>
            <a:ext cx="5470337" cy="4376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AFF-4DD6-4136-BB56-356AC4CE71A7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78087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338061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Rot" preserve="1">
  <p:cSld name="Kapiteltitel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5E76D-0E3A-401B-B7FA-66C67C98CFE9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blau" preserve="1">
  <p:cSld name="Kapiteltitel Hell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AB6B76-9E8E-4349-8B67-30BA00A05EA6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429200"/>
            <a:ext cx="11106155" cy="4676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3422" y="6479560"/>
            <a:ext cx="1241129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01FAA826-5F5E-4E1E-AAE4-E43658568A6E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5761" y="6479560"/>
            <a:ext cx="6451693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0519" y="6479560"/>
            <a:ext cx="588558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6453336"/>
            <a:ext cx="1094400" cy="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hdr="0"/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5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07943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975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pos="342" userDrawn="1">
          <p15:clr>
            <a:srgbClr val="F26B43"/>
          </p15:clr>
        </p15:guide>
        <p15:guide id="20" pos="7338" userDrawn="1">
          <p15:clr>
            <a:srgbClr val="F26B43"/>
          </p15:clr>
        </p15:guide>
        <p15:guide id="21" pos="995" userDrawn="1">
          <p15:clr>
            <a:srgbClr val="F26B43"/>
          </p15:clr>
        </p15:guide>
        <p15:guide id="22" pos="1565" userDrawn="1">
          <p15:clr>
            <a:srgbClr val="F26B43"/>
          </p15:clr>
        </p15:guide>
        <p15:guide id="23" pos="2134" userDrawn="1">
          <p15:clr>
            <a:srgbClr val="F26B43"/>
          </p15:clr>
        </p15:guide>
        <p15:guide id="24" pos="2702" userDrawn="1">
          <p15:clr>
            <a:srgbClr val="F26B43"/>
          </p15:clr>
        </p15:guide>
        <p15:guide id="25" pos="3323" userDrawn="1">
          <p15:clr>
            <a:srgbClr val="F26B43"/>
          </p15:clr>
        </p15:guide>
        <p15:guide id="26" pos="3892" userDrawn="1">
          <p15:clr>
            <a:srgbClr val="F26B43"/>
          </p15:clr>
        </p15:guide>
        <p15:guide id="27" pos="4460" userDrawn="1">
          <p15:clr>
            <a:srgbClr val="F26B43"/>
          </p15:clr>
        </p15:guide>
        <p15:guide id="28" pos="5030" userDrawn="1">
          <p15:clr>
            <a:srgbClr val="F26B43"/>
          </p15:clr>
        </p15:guide>
        <p15:guide id="29" pos="5599" userDrawn="1">
          <p15:clr>
            <a:srgbClr val="F26B43"/>
          </p15:clr>
        </p15:guide>
        <p15:guide id="30" pos="6185" userDrawn="1">
          <p15:clr>
            <a:srgbClr val="F26B43"/>
          </p15:clr>
        </p15:guide>
        <p15:guide id="31" pos="6737" userDrawn="1">
          <p15:clr>
            <a:srgbClr val="F26B43"/>
          </p15:clr>
        </p15:guide>
        <p15:guide id="32" orient="horz" pos="935" userDrawn="1">
          <p15:clr>
            <a:srgbClr val="F26B43"/>
          </p15:clr>
        </p15:guide>
        <p15:guide id="33" orient="horz" pos="3847" userDrawn="1">
          <p15:clr>
            <a:srgbClr val="F26B43"/>
          </p15:clr>
        </p15:guide>
        <p15:guide id="34" pos="5938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an.r-project.org/web/packages/roxygen2/vignettes/roxygen2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Ein Bild, das Gras, draußen, Baum, Person enthält.&#10;&#10;Automatisch generierte Beschreibung">
            <a:extLst>
              <a:ext uri="{FF2B5EF4-FFF2-40B4-BE49-F238E27FC236}">
                <a16:creationId xmlns:a16="http://schemas.microsoft.com/office/drawing/2014/main" id="{46A29260-3D13-4DF7-8BD9-26C6DB9B81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4469"/>
          <a:stretch>
            <a:fillRect/>
          </a:stretch>
        </p:blipFill>
        <p:spPr>
          <a:xfrm>
            <a:off x="911424" y="1365470"/>
            <a:ext cx="10208224" cy="483375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1230" y="5114079"/>
            <a:ext cx="7217847" cy="1308335"/>
          </a:xfrm>
        </p:spPr>
        <p:txBody>
          <a:bodyPr/>
          <a:lstStyle/>
          <a:p>
            <a:r>
              <a:rPr lang="fr-CH" dirty="0"/>
              <a:t>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yourself</a:t>
            </a:r>
            <a:r>
              <a:rPr lang="fr-CH" dirty="0"/>
              <a:t>: 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31230" y="5852986"/>
            <a:ext cx="7217847" cy="457833"/>
          </a:xfrm>
        </p:spPr>
        <p:txBody>
          <a:bodyPr/>
          <a:lstStyle/>
          <a:p>
            <a:r>
              <a:rPr lang="fr-CH" dirty="0"/>
              <a:t>Michael Mayer</a:t>
            </a:r>
          </a:p>
        </p:txBody>
      </p:sp>
    </p:spTree>
    <p:extLst>
      <p:ext uri="{BB962C8B-B14F-4D97-AF65-F5344CB8AC3E}">
        <p14:creationId xmlns:p14="http://schemas.microsoft.com/office/powerpoint/2010/main" val="3349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0EC741A-E80A-4079-AB86-ED68CC98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564904"/>
            <a:ext cx="6291846" cy="36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Functions</a:t>
            </a:r>
            <a:r>
              <a:rPr lang="fr-CH" dirty="0"/>
              <a:t> are the Basis of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C99E-1E27-4D09-BCD4-A3391F8E8EE9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2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273296"/>
            <a:ext cx="6777212" cy="4532192"/>
          </a:xfrm>
        </p:spPr>
        <p:txBody>
          <a:bodyPr/>
          <a:lstStyle/>
          <a:p>
            <a:r>
              <a:rPr lang="de-CH" dirty="0"/>
              <a:t>R Packages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</a:rPr>
              <a:t>(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own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code and </a:t>
            </a:r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maintainability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Examples</a:t>
            </a:r>
            <a:r>
              <a:rPr lang="de-CH" dirty="0">
                <a:solidFill>
                  <a:srgbClr val="C00000"/>
                </a:solidFill>
              </a:rPr>
              <a:t> (</a:t>
            </a:r>
            <a:r>
              <a:rPr lang="de-CH" dirty="0" err="1">
                <a:solidFill>
                  <a:srgbClr val="C00000"/>
                </a:solidFill>
              </a:rPr>
              <a:t>bad</a:t>
            </a:r>
            <a:r>
              <a:rPr lang="de-CH" dirty="0">
                <a:solidFill>
                  <a:srgbClr val="C00000"/>
                </a:solidFill>
              </a:rPr>
              <a:t> and </a:t>
            </a:r>
            <a:r>
              <a:rPr lang="de-CH" dirty="0" err="1">
                <a:solidFill>
                  <a:srgbClr val="C00000"/>
                </a:solidFill>
              </a:rPr>
              <a:t>good</a:t>
            </a:r>
            <a:r>
              <a:rPr lang="de-CH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723686-D0ED-4521-9774-757A9A30068D}"/>
              </a:ext>
            </a:extLst>
          </p:cNvPr>
          <p:cNvSpPr txBox="1"/>
          <p:nvPr/>
        </p:nvSpPr>
        <p:spPr>
          <a:xfrm>
            <a:off x="1885937" y="2835285"/>
            <a:ext cx="1451576" cy="2553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>
                <a:solidFill>
                  <a:schemeClr val="accent3"/>
                </a:solidFill>
              </a:rPr>
              <a:t>Bad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ADB696-B95D-460C-8215-11ACAD98B059}"/>
              </a:ext>
            </a:extLst>
          </p:cNvPr>
          <p:cNvSpPr txBox="1"/>
          <p:nvPr/>
        </p:nvSpPr>
        <p:spPr>
          <a:xfrm>
            <a:off x="1885937" y="4449473"/>
            <a:ext cx="1451576" cy="2553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 err="1">
                <a:solidFill>
                  <a:schemeClr val="accent3"/>
                </a:solidFill>
              </a:rPr>
              <a:t>Good</a:t>
            </a:r>
            <a:endParaRPr lang="de-CH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BF51-FD12-4780-9282-8B4B82423C53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3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self-written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to</a:t>
            </a:r>
            <a:r>
              <a:rPr lang="de-CH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 a separate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 "</a:t>
            </a:r>
            <a:r>
              <a:rPr lang="de-CH" dirty="0" err="1"/>
              <a:t>functions.R</a:t>
            </a:r>
            <a:r>
              <a:rPr lang="de-CH" dirty="0"/>
              <a:t>" and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source </a:t>
            </a:r>
            <a:r>
              <a:rPr lang="de-CH" dirty="0" err="1"/>
              <a:t>it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source("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a "</a:t>
            </a:r>
            <a:r>
              <a:rPr lang="de-CH" dirty="0" err="1">
                <a:solidFill>
                  <a:srgbClr val="C00000"/>
                </a:solidFill>
              </a:rPr>
              <a:t>functions.R</a:t>
            </a:r>
            <a:r>
              <a:rPr lang="de-CH" dirty="0">
                <a:solidFill>
                  <a:srgbClr val="C00000"/>
                </a:solidFill>
              </a:rPr>
              <a:t>" </a:t>
            </a:r>
            <a:r>
              <a:rPr lang="de-CH" dirty="0" err="1">
                <a:solidFill>
                  <a:srgbClr val="C00000"/>
                </a:solidFill>
              </a:rPr>
              <a:t>file</a:t>
            </a:r>
            <a:endParaRPr lang="de-CH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de-CH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cool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something_cool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47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/>
              <a:t>Document, Document,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C4-8BF6-4DDD-B3E1-1D2BF7222D22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4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essential</a:t>
            </a:r>
          </a:p>
          <a:p>
            <a:r>
              <a:rPr lang="de-CH" dirty="0"/>
              <a:t>Human </a:t>
            </a:r>
            <a:r>
              <a:rPr lang="de-CH" dirty="0" err="1"/>
              <a:t>beings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forgetful</a:t>
            </a:r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handed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r>
              <a:rPr lang="de-CH" dirty="0"/>
              <a:t>Recommended: </a:t>
            </a:r>
            <a:r>
              <a:rPr lang="de-CH" dirty="0" err="1"/>
              <a:t>Roxygen</a:t>
            </a:r>
            <a:r>
              <a:rPr lang="de-CH" dirty="0"/>
              <a:t> style</a:t>
            </a:r>
            <a:br>
              <a:rPr lang="de-CH" dirty="0"/>
            </a:br>
            <a:r>
              <a:rPr lang="de-CH" dirty="0">
                <a:hlinkClick r:id="rId2"/>
              </a:rPr>
              <a:t>https://cran.r-project.org/web/packages/roxygen2/vignettes/roxygen2.html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</a:t>
            </a:r>
            <a:r>
              <a:rPr lang="de-CH" dirty="0">
                <a:solidFill>
                  <a:srgbClr val="C00000"/>
                </a:solidFill>
              </a:rPr>
              <a:t> (incl. </a:t>
            </a:r>
            <a:r>
              <a:rPr lang="de-CH" dirty="0" err="1">
                <a:solidFill>
                  <a:srgbClr val="C00000"/>
                </a:solidFill>
              </a:rPr>
              <a:t>short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0075F2-7C93-4B61-BF85-FE307B86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7" y="3386138"/>
            <a:ext cx="9006096" cy="27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3B259A-4512-478D-AC48-E8B10D3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277545"/>
            <a:ext cx="1524000" cy="16192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035CD4-5616-49C0-B38F-2B25784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12" y="3328583"/>
            <a:ext cx="1358970" cy="13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Well-documented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almost</a:t>
            </a:r>
            <a:r>
              <a:rPr lang="fr-CH" dirty="0"/>
              <a:t> a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C6-AF87-45AC-AA88-6A0A0087A591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5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429200"/>
            <a:ext cx="5553078" cy="176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turn a "</a:t>
            </a:r>
            <a:r>
              <a:rPr lang="de-CH" dirty="0" err="1"/>
              <a:t>functions.R</a:t>
            </a:r>
            <a:r>
              <a:rPr lang="de-CH" dirty="0"/>
              <a:t>"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package</a:t>
            </a:r>
            <a:r>
              <a:rPr lang="de-CH" dirty="0"/>
              <a:t>?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multiple </a:t>
            </a:r>
            <a:r>
              <a:rPr lang="de-CH" dirty="0" err="1"/>
              <a:t>projects</a:t>
            </a:r>
            <a:r>
              <a:rPr lang="de-CH" dirty="0"/>
              <a:t>.</a:t>
            </a:r>
          </a:p>
          <a:p>
            <a:r>
              <a:rPr lang="de-CH" dirty="0" err="1"/>
              <a:t>Collaboration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persons</a:t>
            </a:r>
            <a:r>
              <a:rPr lang="de-CH" dirty="0"/>
              <a:t>.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publicly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(via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CRAN)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Typical</a:t>
            </a:r>
            <a:r>
              <a:rPr lang="de-CH" dirty="0">
                <a:solidFill>
                  <a:srgbClr val="C00000"/>
                </a:solidFill>
              </a:rPr>
              <a:t> Content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an R </a:t>
            </a:r>
            <a:r>
              <a:rPr lang="de-CH" dirty="0" err="1">
                <a:solidFill>
                  <a:srgbClr val="C00000"/>
                </a:solidFill>
              </a:rPr>
              <a:t>package</a:t>
            </a:r>
            <a:endParaRPr lang="de-CH" dirty="0">
              <a:solidFill>
                <a:srgbClr val="C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770CFD-181C-4548-88D9-DA502A813865}"/>
              </a:ext>
            </a:extLst>
          </p:cNvPr>
          <p:cNvSpPr txBox="1"/>
          <p:nvPr/>
        </p:nvSpPr>
        <p:spPr>
          <a:xfrm>
            <a:off x="6473810" y="1407753"/>
            <a:ext cx="5145088" cy="594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</a:rPr>
              <a:t>Demo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"</a:t>
            </a:r>
            <a:r>
              <a:rPr lang="de-CH" dirty="0" err="1">
                <a:solidFill>
                  <a:srgbClr val="C00000"/>
                </a:solidFill>
              </a:rPr>
              <a:t>apero</a:t>
            </a:r>
            <a:r>
              <a:rPr lang="de-CH" dirty="0">
                <a:solidFill>
                  <a:srgbClr val="C00000"/>
                </a:solidFill>
              </a:rPr>
              <a:t>" </a:t>
            </a:r>
            <a:r>
              <a:rPr lang="de-CH" dirty="0" err="1">
                <a:solidFill>
                  <a:srgbClr val="C00000"/>
                </a:solidFill>
              </a:rPr>
              <a:t>package</a:t>
            </a:r>
            <a:r>
              <a:rPr lang="de-CH" dirty="0">
                <a:solidFill>
                  <a:srgbClr val="C00000"/>
                </a:solidFill>
              </a:rPr>
              <a:t>. </a:t>
            </a:r>
            <a:br>
              <a:rPr lang="de-CH" dirty="0">
                <a:solidFill>
                  <a:srgbClr val="C00000"/>
                </a:solidFill>
              </a:rPr>
            </a:br>
            <a:r>
              <a:rPr lang="de-CH" dirty="0">
                <a:solidFill>
                  <a:srgbClr val="C00000"/>
                </a:solidFill>
              </a:rPr>
              <a:t>Note: In </a:t>
            </a:r>
            <a:r>
              <a:rPr lang="de-CH" dirty="0" err="1">
                <a:solidFill>
                  <a:srgbClr val="C00000"/>
                </a:solidFill>
              </a:rPr>
              <a:t>Switzerland</a:t>
            </a:r>
            <a:r>
              <a:rPr lang="de-CH" dirty="0">
                <a:solidFill>
                  <a:srgbClr val="C00000"/>
                </a:solidFill>
              </a:rPr>
              <a:t>, </a:t>
            </a:r>
            <a:r>
              <a:rPr lang="de-CH" dirty="0" err="1">
                <a:solidFill>
                  <a:srgbClr val="C00000"/>
                </a:solidFill>
              </a:rPr>
              <a:t>we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have</a:t>
            </a:r>
            <a:r>
              <a:rPr lang="de-CH" dirty="0">
                <a:solidFill>
                  <a:srgbClr val="C00000"/>
                </a:solidFill>
              </a:rPr>
              <a:t> "Apéro" all </a:t>
            </a:r>
            <a:r>
              <a:rPr lang="de-CH" dirty="0" err="1">
                <a:solidFill>
                  <a:srgbClr val="C00000"/>
                </a:solidFill>
              </a:rPr>
              <a:t>the</a:t>
            </a:r>
            <a:r>
              <a:rPr lang="de-CH" dirty="0">
                <a:solidFill>
                  <a:srgbClr val="C00000"/>
                </a:solidFill>
              </a:rPr>
              <a:t> time…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B950A4-B156-43BC-BC07-28CC6DC76BF3}"/>
              </a:ext>
            </a:extLst>
          </p:cNvPr>
          <p:cNvCxnSpPr>
            <a:cxnSpLocks/>
          </p:cNvCxnSpPr>
          <p:nvPr/>
        </p:nvCxnSpPr>
        <p:spPr>
          <a:xfrm>
            <a:off x="1134507" y="3866736"/>
            <a:ext cx="944505" cy="20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008A7F1-C7EA-4A00-A2F7-71482598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419498"/>
            <a:ext cx="4181765" cy="253611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1614B-0599-4535-9D59-CAA13064CA28}"/>
              </a:ext>
            </a:extLst>
          </p:cNvPr>
          <p:cNvCxnSpPr>
            <a:cxnSpLocks/>
          </p:cNvCxnSpPr>
          <p:nvPr/>
        </p:nvCxnSpPr>
        <p:spPr>
          <a:xfrm>
            <a:off x="3182950" y="4120534"/>
            <a:ext cx="404501" cy="24457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863BF-35CF-4406-93D4-FB7930D4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0" y="2002659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CC59B73-61F7-4437-A5A1-D49B5393AB2B}"/>
              </a:ext>
            </a:extLst>
          </p:cNvPr>
          <p:cNvSpPr txBox="1"/>
          <p:nvPr/>
        </p:nvSpPr>
        <p:spPr>
          <a:xfrm>
            <a:off x="7187819" y="5240869"/>
            <a:ext cx="4461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https://services.marketing.mobiliar.ch/de/downloads/bildwelt/media/711628</a:t>
            </a:r>
          </a:p>
        </p:txBody>
      </p:sp>
    </p:spTree>
    <p:extLst>
      <p:ext uri="{BB962C8B-B14F-4D97-AF65-F5344CB8AC3E}">
        <p14:creationId xmlns:p14="http://schemas.microsoft.com/office/powerpoint/2010/main" val="13129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Remark</a:t>
            </a:r>
            <a:r>
              <a:rPr lang="fr-CH" dirty="0"/>
              <a:t>: </a:t>
            </a:r>
            <a:r>
              <a:rPr lang="fr-CH" dirty="0" err="1"/>
              <a:t>print</a:t>
            </a:r>
            <a:r>
              <a:rPr lang="fr-CH" dirty="0"/>
              <a:t>(), </a:t>
            </a:r>
            <a:r>
              <a:rPr lang="fr-CH" dirty="0" err="1"/>
              <a:t>summary</a:t>
            </a:r>
            <a:r>
              <a:rPr lang="fr-CH" dirty="0"/>
              <a:t>(), plot(),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B59-E58D-41F2-8112-AD0E20BFAE57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6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R </a:t>
            </a:r>
            <a:r>
              <a:rPr lang="de-CH" dirty="0" err="1">
                <a:cs typeface="Courier New" panose="02070309020205020404" pitchFamily="49" charset="0"/>
              </a:rPr>
              <a:t>has</a:t>
            </a:r>
            <a:r>
              <a:rPr lang="de-CH" dirty="0">
                <a:cs typeface="Courier New" panose="02070309020205020404" pitchFamily="49" charset="0"/>
              </a:rPr>
              <a:t> a </a:t>
            </a:r>
            <a:r>
              <a:rPr lang="de-CH" dirty="0" err="1">
                <a:cs typeface="Courier New" panose="02070309020205020404" pitchFamily="49" charset="0"/>
              </a:rPr>
              <a:t>very</a:t>
            </a:r>
            <a:r>
              <a:rPr lang="de-CH" dirty="0">
                <a:cs typeface="Courier New" panose="02070309020205020404" pitchFamily="49" charset="0"/>
              </a:rPr>
              <a:t> simple </a:t>
            </a:r>
            <a:r>
              <a:rPr lang="de-CH" dirty="0" err="1">
                <a:cs typeface="Courier New" panose="02070309020205020404" pitchFamily="49" charset="0"/>
              </a:rPr>
              <a:t>system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for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object-specific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rgbClr val="C00000"/>
                </a:solidFill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does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something</a:t>
            </a:r>
            <a:r>
              <a:rPr lang="de-CH" dirty="0">
                <a:cs typeface="Courier New" panose="02070309020205020404" pitchFamily="49" charset="0"/>
              </a:rPr>
              <a:t> different </a:t>
            </a:r>
            <a:r>
              <a:rPr lang="de-CH" dirty="0" err="1">
                <a:cs typeface="Courier New" panose="02070309020205020404" pitchFamily="49" charset="0"/>
              </a:rPr>
              <a:t>than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cs typeface="Courier New" panose="02070309020205020404" pitchFamily="49" charset="0"/>
              </a:rPr>
              <a:t>numeric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vector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rgbClr val="C00000"/>
                </a:solidFill>
                <a:cs typeface="Courier New" panose="02070309020205020404" pitchFamily="49" charset="0"/>
              </a:rPr>
              <a:t> 2 (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copy</a:t>
            </a:r>
            <a:r>
              <a:rPr lang="de-CH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to</a:t>
            </a:r>
            <a:r>
              <a:rPr lang="de-CH">
                <a:solidFill>
                  <a:srgbClr val="C00000"/>
                </a:solidFill>
                <a:cs typeface="Courier New" panose="02070309020205020404" pitchFamily="49" charset="0"/>
              </a:rPr>
              <a:t> R)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&lt;- list(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class(out) &lt;- "employee"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cat("You are",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&lt;- employee("Michael", "Mayer")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 # or print(me)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4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Creating</a:t>
            </a:r>
            <a:r>
              <a:rPr lang="fr-CH" dirty="0"/>
              <a:t> the "</a:t>
            </a:r>
            <a:r>
              <a:rPr lang="fr-CH" dirty="0" err="1"/>
              <a:t>apero</a:t>
            </a:r>
            <a:r>
              <a:rPr lang="fr-CH" dirty="0"/>
              <a:t>"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645-FFB5-47FD-B669-EE82B30CEDEC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cs typeface="Courier New" panose="02070309020205020404" pitchFamily="49" charset="0"/>
              </a:rPr>
              <a:t>Two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are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key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importance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build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own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de-CH" dirty="0">
                <a:cs typeface="Courier New" panose="02070309020205020404" pitchFamily="49" charset="0"/>
              </a:rPr>
              <a:t>: </a:t>
            </a:r>
            <a:r>
              <a:rPr lang="de-CH" dirty="0" err="1">
                <a:cs typeface="Courier New" panose="02070309020205020404" pitchFamily="49" charset="0"/>
              </a:rPr>
              <a:t>Cares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about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de-CH" dirty="0">
                <a:cs typeface="Courier New" panose="02070309020205020404" pitchFamily="49" charset="0"/>
              </a:rPr>
              <a:t>: Turns </a:t>
            </a:r>
            <a:r>
              <a:rPr lang="de-CH" dirty="0" err="1"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package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Preparation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r>
              <a:rPr lang="de-CH" dirty="0" err="1">
                <a:cs typeface="Courier New" panose="02070309020205020404" pitchFamily="49" charset="0"/>
              </a:rPr>
              <a:t>You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need</a:t>
            </a:r>
            <a:r>
              <a:rPr lang="de-CH" dirty="0">
                <a:cs typeface="Courier New" panose="02070309020205020404" pitchFamily="49" charset="0"/>
              </a:rPr>
              <a:t> R, </a:t>
            </a:r>
            <a:r>
              <a:rPr lang="de-CH" dirty="0" err="1">
                <a:cs typeface="Courier New" panose="02070309020205020404" pitchFamily="49" charset="0"/>
              </a:rPr>
              <a:t>RStudio</a:t>
            </a:r>
            <a:r>
              <a:rPr lang="de-CH" dirty="0">
                <a:cs typeface="Courier New" panose="02070309020205020404" pitchFamily="49" charset="0"/>
              </a:rPr>
              <a:t>, and </a:t>
            </a:r>
            <a:r>
              <a:rPr lang="de-CH" dirty="0" err="1">
                <a:cs typeface="Courier New" panose="02070309020205020404" pitchFamily="49" charset="0"/>
              </a:rPr>
              <a:t>RTools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>
                <a:cs typeface="Courier New" panose="02070309020205020404" pitchFamily="49" charset="0"/>
              </a:rPr>
              <a:t>Put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R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one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or</a:t>
            </a:r>
            <a:r>
              <a:rPr lang="de-CH" dirty="0">
                <a:cs typeface="Courier New" panose="02070309020205020404" pitchFamily="49" charset="0"/>
              </a:rPr>
              <a:t> multiple R </a:t>
            </a:r>
            <a:r>
              <a:rPr lang="de-CH" dirty="0" err="1">
                <a:cs typeface="Courier New" panose="02070309020205020404" pitchFamily="49" charset="0"/>
              </a:rPr>
              <a:t>scripts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 err="1">
                <a:cs typeface="Courier New" panose="02070309020205020404" pitchFamily="49" charset="0"/>
              </a:rPr>
              <a:t>Document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them</a:t>
            </a:r>
            <a:r>
              <a:rPr lang="de-CH" dirty="0">
                <a:cs typeface="Courier New" panose="02070309020205020404" pitchFamily="49" charset="0"/>
              </a:rPr>
              <a:t> in </a:t>
            </a:r>
            <a:r>
              <a:rPr lang="de-CH" dirty="0" err="1">
                <a:cs typeface="Courier New" panose="02070309020205020404" pitchFamily="49" charset="0"/>
              </a:rPr>
              <a:t>Roxygen</a:t>
            </a:r>
            <a:r>
              <a:rPr lang="de-CH" dirty="0">
                <a:cs typeface="Courier New" panose="02070309020205020404" pitchFamily="49" charset="0"/>
              </a:rPr>
              <a:t> style.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in </a:t>
            </a:r>
            <a:r>
              <a:rPr lang="de-CH" dirty="0">
                <a:hlinkClick r:id="rId2"/>
              </a:rPr>
              <a:t>https://github.com/mayer79/apero</a:t>
            </a:r>
            <a:r>
              <a:rPr lang="de-CH" dirty="0"/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packaging.R</a:t>
            </a:r>
            <a:r>
              <a:rPr lang="de-CH" dirty="0"/>
              <a:t>"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rgbClr val="C00000"/>
                </a:solidFill>
              </a:rPr>
              <a:t>Demo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47A3F8-DBEE-4658-86CD-F63A83244E20}"/>
              </a:ext>
            </a:extLst>
          </p:cNvPr>
          <p:cNvSpPr txBox="1"/>
          <p:nvPr/>
        </p:nvSpPr>
        <p:spPr>
          <a:xfrm>
            <a:off x="5827729" y="1861144"/>
            <a:ext cx="2431756" cy="255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/>
              <a:t>By Prof. Jenny Bryan et al.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8211566-999F-4943-AB6F-ED223F31B62F}"/>
              </a:ext>
            </a:extLst>
          </p:cNvPr>
          <p:cNvSpPr/>
          <p:nvPr/>
        </p:nvSpPr>
        <p:spPr>
          <a:xfrm>
            <a:off x="5305180" y="1769451"/>
            <a:ext cx="287398" cy="504057"/>
          </a:xfrm>
          <a:prstGeom prst="rightBrac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final </a:t>
            </a:r>
            <a:r>
              <a:rPr lang="fr-CH" dirty="0" err="1"/>
              <a:t>Words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4E2-64B9-4772-9397-C2841773751B}" type="datetime1">
              <a:rPr lang="de-CH" smtClean="0"/>
              <a:t>09.02.2022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In R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,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source()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CFB7D-8C71-42C8-93D1-393988E03203}"/>
              </a:ext>
            </a:extLst>
          </p:cNvPr>
          <p:cNvSpPr txBox="1"/>
          <p:nvPr/>
        </p:nvSpPr>
        <p:spPr>
          <a:xfrm>
            <a:off x="548221" y="3792314"/>
            <a:ext cx="4577600" cy="811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fr-CH" sz="3200" dirty="0">
                <a:solidFill>
                  <a:srgbClr val="C00000"/>
                </a:solidFill>
              </a:rPr>
              <a:t>Test with your own code!</a:t>
            </a:r>
          </a:p>
          <a:p>
            <a:pPr>
              <a:lnSpc>
                <a:spcPct val="113000"/>
              </a:lnSpc>
            </a:pPr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973D8C-BCBF-47FF-8095-1B3D8C730DE4}"/>
              </a:ext>
            </a:extLst>
          </p:cNvPr>
          <p:cNvSpPr txBox="1"/>
          <p:nvPr/>
        </p:nvSpPr>
        <p:spPr>
          <a:xfrm>
            <a:off x="479071" y="2860372"/>
            <a:ext cx="6096000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>
                <a:hlinkClick r:id="rId2"/>
              </a:rPr>
              <a:t>https://github.com/mayer79/apero</a:t>
            </a:r>
            <a:endParaRPr lang="de-CH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("mayer79/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5755C5-96C0-4075-8BCE-250E1940F735}"/>
              </a:ext>
            </a:extLst>
          </p:cNvPr>
          <p:cNvSpPr txBox="1"/>
          <p:nvPr/>
        </p:nvSpPr>
        <p:spPr>
          <a:xfrm>
            <a:off x="7521360" y="1649915"/>
            <a:ext cx="2751103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Hadley’s</a:t>
            </a:r>
            <a:r>
              <a:rPr lang="de-CH" dirty="0"/>
              <a:t> </a:t>
            </a:r>
            <a:r>
              <a:rPr lang="de-CH" dirty="0" err="1"/>
              <a:t>book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online</a:t>
            </a:r>
          </a:p>
          <a:p>
            <a:r>
              <a:rPr lang="de-CH" dirty="0">
                <a:hlinkClick r:id="rId3"/>
              </a:rPr>
              <a:t>https://r-pkgs.org/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520FEA-BCB5-4BEC-AEED-BD2E80BE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61" y="2471485"/>
            <a:ext cx="2165226" cy="2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7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MOB1000"/>
  <p:tag name="CLIENT" val="Mobiliar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ésentation de base au format 16:9 (Georgia Regular, 32 pts/Zab 43 pts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résentation de base en 16:9 (Georgia Regular, 32 pts/ Zab 43 pts, max. trois lignes)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ésentation de base au format 16:9 (Georgia Regular, 25 pts/Zab 33 pts, max. trois lignes)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ommaire (25 pts/Zab 33 pts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Sommaire (25 pts/Zab 33 pts)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seil: nous donnons une structure claire à notre présentation – page de séparation de chapitres et page de citati&quot;/&gt;&lt;property id=&quot;20307&quot; value=&quot;294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 - &amp;quot;Titre de chapitre sur trois lignes (Georgia Regular, 63 pts/Zab 76 pts)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seil: utilisation des polices Georgia et Arial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Titre (Georgia Regular, 25 pts/Zab 33 pts) Deuxième ligne du titr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Titre (Georgia Regular, 25 pts/Zab 33 pts) Deuxième ligne du titr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Titre (Georgia Regular, 25 pts/Zab 33 pts) Deuxième ligne du titr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Titre (Georgia Regular, 25 pts/Zab 33 pts) Deuxième ligne du titre&amp;quot;&quot;/&gt;&lt;property id=&quot;20307&quot; value=&quot;268&quot;/&gt;&lt;/object&gt;&lt;object type=&quot;3&quot; unique_id=&quot;10017&quot;&gt;&lt;property id=&quot;20148&quot; value=&quot;5&quot;/&gt;&lt;property id=&quot;20300&quot; value=&quot;Slide 15 - &amp;quot;Titre (Georgia Regular, 25 pts/Zab 33 pts) Deuxième ligne du titre&amp;quot;&quot;/&gt;&lt;property id=&quot;20307&quot; value=&quot;269&quot;/&gt;&lt;/object&gt;&lt;object type=&quot;3&quot; unique_id=&quot;10018&quot;&gt;&lt;property id=&quot;20148&quot; value=&quot;5&quot;/&gt;&lt;property id=&quot;20300&quot; value=&quot;Slide 16 - &amp;quot;Titre (Georgia Regular, 25 pts/Zab 33 pts) Deuxième ligne du titre&amp;quot;&quot;/&gt;&lt;property id=&quot;20307&quot; value=&quot;270&quot;/&gt;&lt;/object&gt;&lt;object type=&quot;3&quot; unique_id=&quot;10019&quot;&gt;&lt;property id=&quot;20148&quot; value=&quot;5&quot;/&gt;&lt;property id=&quot;20300&quot; value=&quot;Slide 17 - &amp;quot;Titre (Georgia Regular, 25 pts/Zab 33 pts) Deuxième ligne du titre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Titre (Georgia Regular, 25 pts/Zab 33 pts) Deuxième ligne du titre&amp;quot;&quot;/&gt;&lt;property id=&quot;20307&quot; value=&quot;272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4&quot;/&gt;&lt;/object&gt;&lt;object type=&quot;3&quot; unique_id=&quot;10024&quot;&gt;&lt;property id=&quot;20148&quot; value=&quot;5&quot;/&gt;&lt;property id=&quot;20300&quot; value=&quot;Slide 22 - &amp;quot;Conseil: graphiques – organigrammes, diagrammes, tableaux et autres graphiques&amp;quot;&quot;/&gt;&lt;property id=&quot;20307&quot; value=&quot;295&quot;/&gt;&lt;/object&gt;&lt;object type=&quot;3&quot; unique_id=&quot;10025&quot;&gt;&lt;property id=&quot;20148&quot; value=&quot;5&quot;/&gt;&lt;property id=&quot;20300&quot; value=&quot;Slide 23 - &amp;quot;Aperçu des valeurs de couleurs RVB&amp;quot;&quot;/&gt;&lt;property id=&quot;20307&quot; value=&quot;296&quot;/&gt;&lt;/object&gt;&lt;object type=&quot;3&quot; unique_id=&quot;10026&quot;&gt;&lt;property id=&quot;20148&quot; value=&quot;5&quot;/&gt;&lt;property id=&quot;20300&quot; value=&quot;Slide 24 - &amp;quot;Conseil: utilisation des couleurs pour les graphiques&amp;quot;&quot;/&gt;&lt;property id=&quot;20307&quot; value=&quot;297&quot;/&gt;&lt;/object&gt;&lt;object type=&quot;3&quot; unique_id=&quot;10027&quot;&gt;&lt;property id=&quot;20148&quot; value=&quot;5&quot;/&gt;&lt;property id=&quot;20300&quot; value=&quot;Slide 25 - &amp;quot;Organigramme (Georgia Regular, 25 pts/Zab 33 pts)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Organigramme (Georgia Regular, 25 pts/Zab 33 pts)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Graphique en anneau: mise en page standard avec ordre automatique  des couleur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Graphiques en anneau&amp;quot;&quot;/&gt;&lt;property id=&quot;20307&quot; value=&quot;279&quot;/&gt;&lt;/object&gt;&lt;object type=&quot;3&quot; unique_id=&quot;10031&quot;&gt;&lt;property id=&quot;20148&quot; value=&quot;5&quot;/&gt;&lt;property id=&quot;20300&quot; value=&quot;Slide 29 - &amp;quot;Histogramme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Histogrammes&amp;quot;&quot;/&gt;&lt;property id=&quot;20307&quot; value=&quot;291&quot;/&gt;&lt;/object&gt;&lt;object type=&quot;3&quot; unique_id=&quot;10033&quot;&gt;&lt;property id=&quot;20148&quot; value=&quot;5&quot;/&gt;&lt;property id=&quot;20300&quot; value=&quot;Slide 31 - &amp;quot;Graphique en courbes&amp;quot;&quot;/&gt;&lt;property id=&quot;20307&quot; value=&quot;292&quot;/&gt;&lt;/object&gt;&lt;object type=&quot;3&quot; unique_id=&quot;10034&quot;&gt;&lt;property id=&quot;20148&quot; value=&quot;5&quot;/&gt;&lt;property id=&quot;20300&quot; value=&quot;Slide 32 - &amp;quot;Tableau&amp;quot;&quot;/&gt;&lt;property id=&quot;20307&quot; value=&quot;293&quot;/&gt;&lt;/object&gt;&lt;object type=&quot;3&quot; unique_id=&quot;10035&quot;&gt;&lt;property id=&quot;20148&quot; value=&quot;5&quot;/&gt;&lt;property id=&quot;20300&quot; value=&quot;Slide 33 - &amp;quot;Titre de chapitre sur trois lignes (Georgia Regular, 63 pts/Zab 76 pts)&amp;quot;&quot;/&gt;&lt;property id=&quot;20307&quot; value=&quot;285&quot;/&gt;&lt;/object&gt;&lt;object type=&quot;3&quot; unique_id=&quot;10036&quot;&gt;&lt;property id=&quot;20148&quot; value=&quot;5&quot;/&gt;&lt;property id=&quot;20300&quot; value=&quot;Slide 34 - &amp;quot;Titre de chapitre sur trois lignes (Georgia Regular, 63 pts/Zab 76 pts)&amp;quot;&quot;/&gt;&lt;property id=&quot;20307&quot; value=&quot;286&quot;/&gt;&lt;/object&gt;&lt;object type=&quot;3&quot; unique_id=&quot;10037&quot;&gt;&lt;property id=&quot;20148&quot; value=&quot;5&quot;/&gt;&lt;property id=&quot;20300&quot; value=&quot;Slide 35 - &amp;quot;Titre de chapitre sur trois lignes (Georgia Regular, 63 pts/Zab 76 pts)&amp;quot;&quot;/&gt;&lt;property id=&quot;20307&quot; value=&quot;287&quot;/&gt;&lt;/object&gt;&lt;object type=&quot;3&quot; unique_id=&quot;10038&quot;&gt;&lt;property id=&quot;20148&quot; value=&quot;5&quot;/&gt;&lt;property id=&quot;20300&quot; value=&quot;Slide 36 - &amp;quot;Titre de chapitre sur trois lignes (Georgia Regular, 63 pts/Zab 76 pts)&amp;quot;&quot;/&gt;&lt;property id=&quot;20307&quot; value=&quot;288&quot;/&gt;&lt;/object&gt;&lt;object type=&quot;3&quot; unique_id=&quot;10039&quot;&gt;&lt;property id=&quot;20148&quot; value=&quot;5&quot;/&gt;&lt;property id=&quot;20300&quot; value=&quot;Slide 37 - &amp;quot;Titre de chapitre sur trois lignes (Georgia Regular, 63 pts/Zab 76 pts)&amp;quot;&quot;/&gt;&lt;property id=&quot;20307&quot; value=&quot;289&quot;/&gt;&lt;/object&gt;&lt;object type=&quot;3&quot; unique_id=&quot;10040&quot;&gt;&lt;property id=&quot;20148&quot; value=&quot;5&quot;/&gt;&lt;property id=&quot;20300&quot; value=&quot;Slide 38 - &amp;quot;Titre de chapitre sur trois lignes (Georgia Regular, 63 pts/Zab 76 pts)&amp;quot;&quot;/&gt;&lt;property id=&quot;20307&quot; value=&quot;290&quot;/&gt;&lt;/object&gt;&lt;object type=&quot;3&quot; unique_id=&quot;10041&quot;&gt;&lt;property id=&quot;20148&quot; value=&quot;5&quot;/&gt;&lt;property id=&quot;20300&quot; value=&quot;Slide 39&quot;/&gt;&lt;property id=&quot;20307&quot; value=&quot;282&quot;/&gt;&lt;/object&gt;&lt;object type=&quot;3&quot; unique_id=&quot;10042&quot;&gt;&lt;property id=&quot;20148&quot; value=&quot;5&quot;/&gt;&lt;property id=&quot;20300&quot; value=&quot;Slide 40&quot;/&gt;&lt;property id=&quot;20307&quot; value=&quot;283&quot;/&gt;&lt;/object&gt;&lt;object type=&quot;3&quot; unique_id=&quot;10043&quot;&gt;&lt;property id=&quot;20148&quot; value=&quot;5&quot;/&gt;&lt;property id=&quot;20300&quot; value=&quot;Slide 41&quot;/&gt;&lt;property id=&quot;20307&quot; value=&quot;284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biliar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DA2323"/>
      </a:hlink>
      <a:folHlink>
        <a:srgbClr val="E97A7A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chemeClr val="tx2"/>
          </a:solidFill>
        </a:ln>
      </a:spPr>
      <a:bodyPr rtlCol="0" anchor="ctr"/>
      <a:lstStyle>
        <a:defPPr algn="ctr">
          <a:lnSpc>
            <a:spcPts val="1700"/>
          </a:lnSpc>
          <a:defRPr sz="13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bilière_FR_base" id="{1015FC05-99BE-4BCC-A2AD-B954DA4AF88F}" vid="{8F0A3C6D-F100-45AF-8B0D-A6B1709E271A}"/>
    </a:ext>
  </a:extLst>
</a:theme>
</file>

<file path=ppt/theme/theme2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MobiliÞre_FR_base</Template>
  <TotalTime>0</TotalTime>
  <Words>640</Words>
  <Application>Microsoft Office PowerPoint</Application>
  <PresentationFormat>Breitbild</PresentationFormat>
  <Paragraphs>113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Georgia</vt:lpstr>
      <vt:lpstr>Symbol</vt:lpstr>
      <vt:lpstr>Mobiliar</vt:lpstr>
      <vt:lpstr>Do it yourself: R Package</vt:lpstr>
      <vt:lpstr>Functions are the Basis of R</vt:lpstr>
      <vt:lpstr>Separate Functions from Analysis</vt:lpstr>
      <vt:lpstr>Document, Document, Document</vt:lpstr>
      <vt:lpstr>Well-documented Functions are almost a Package</vt:lpstr>
      <vt:lpstr>Remark: print(), summary(), plot(), …</vt:lpstr>
      <vt:lpstr>Creating the "apero" Package</vt:lpstr>
      <vt:lpstr>Some final Words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 au format 16:9 (Georgia Regular, 32 pts/Zab 43 pts)</dc:title>
  <dc:creator>Mayer Michael</dc:creator>
  <cp:lastModifiedBy>Michael Mayer</cp:lastModifiedBy>
  <cp:revision>100</cp:revision>
  <dcterms:created xsi:type="dcterms:W3CDTF">2021-05-05T14:57:13Z</dcterms:created>
  <dcterms:modified xsi:type="dcterms:W3CDTF">2022-02-09T18:53:58Z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2021-05-05T15:24:31Z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bce902d7-ee7d-4de6-ab61-bf2e7b08c94d</vt:lpwstr>
  </property>
  <property fmtid="{D5CDD505-2E9C-101B-9397-08002B2CF9AE}" pid="8" name="MSIP_Label_576339c0-82ad-448c-ad0e-099d7c3d4715_ContentBits">
    <vt:lpwstr>0</vt:lpwstr>
  </property>
</Properties>
</file>