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4" r:id="rId3"/>
    <p:sldId id="317" r:id="rId4"/>
    <p:sldId id="318" r:id="rId5"/>
    <p:sldId id="319" r:id="rId6"/>
    <p:sldId id="320" r:id="rId7"/>
    <p:sldId id="321" r:id="rId8"/>
    <p:sldId id="322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1pPr>
    <a:lvl2pPr marL="414726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2pPr>
    <a:lvl3pPr marL="829452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3pPr>
    <a:lvl4pPr marL="1244178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4pPr>
    <a:lvl5pPr marL="1658904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5pPr>
    <a:lvl6pPr marL="2073631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614" userDrawn="1">
          <p15:clr>
            <a:srgbClr val="A4A3A4"/>
          </p15:clr>
        </p15:guide>
        <p15:guide id="8" pos="59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BA0"/>
    <a:srgbClr val="D4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251B765-F91A-4008-8DD1-53D880B8B698}">
  <a:tblStyle styleId="{8251B765-F91A-4008-8DD1-53D880B8B698}" styleName="Mobiliar">
    <a:tblBg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8467" cap="flat" cmpd="sng" algn="ctr">
              <a:solidFill>
                <a:schemeClr val="dk1"/>
              </a:solidFill>
              <a:prstDash val="solid"/>
            </a:ln>
          </a:bottom>
          <a:insideH>
            <a:ln w="8467" cap="flat" cmpd="sng" algn="ctr">
              <a:solidFill>
                <a:schemeClr val="dk1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TxStyle b="off" i="off">
        <a:fontRef idx="minor"/>
        <a:schemeClr val="tx1"/>
      </a:tcTxStyle>
      <a:tcStyle>
        <a:tcBdr/>
        <a:fill>
          <a:noFill/>
        </a:fill>
      </a:tcStyle>
    </a:band1H>
    <a:band2H>
      <a:tcTxStyle b="off" i="off">
        <a:fontRef idx="minor"/>
        <a:schemeClr val="tx1"/>
      </a:tcTxStyle>
      <a:tcStyle>
        <a:tcBdr/>
        <a:fill>
          <a:solidFill>
            <a:srgbClr val="D4EDF2"/>
          </a:solidFill>
        </a:fill>
      </a:tcStyle>
    </a:band2H>
    <a:band1V>
      <a:tcTxStyle b="off" i="off">
        <a:fontRef idx="minor"/>
        <a:schemeClr val="tx1"/>
      </a:tcTxStyle>
      <a:tcStyle>
        <a:tcBdr/>
        <a:fill>
          <a:noFill/>
        </a:fill>
      </a:tcStyle>
    </a:band1V>
    <a:band2V>
      <a:tcTxStyle b="off" i="off">
        <a:fontRef idx="minor"/>
        <a:schemeClr val="tx1"/>
      </a:tcTxStyle>
      <a:tcStyle>
        <a:tcBdr/>
        <a:fill>
          <a:solidFill>
            <a:srgbClr val="D4EDF2"/>
          </a:solidFill>
        </a:fill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/>
        <a:fill>
          <a:noFill/>
        </a:fill>
      </a:tcStyle>
    </a:lastRow>
    <a:firstRow>
      <a:tcTxStyle b="on" i="off">
        <a:fontRef idx="minor"/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8467" cap="flat" cmpd="sng" algn="ctr">
              <a:solidFill>
                <a:schemeClr val="dk2"/>
              </a:solidFill>
              <a:prstDash val="solid"/>
            </a:ln>
          </a:top>
          <a:bottom>
            <a:ln w="8467" cap="flat" cmpd="sng" algn="ctr">
              <a:solidFill>
                <a:schemeClr val="dk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10" autoAdjust="0"/>
  </p:normalViewPr>
  <p:slideViewPr>
    <p:cSldViewPr showGuides="1">
      <p:cViewPr varScale="1">
        <p:scale>
          <a:sx n="66" d="100"/>
          <a:sy n="66" d="100"/>
        </p:scale>
        <p:origin x="632" y="44"/>
      </p:cViewPr>
      <p:guideLst>
        <p:guide orient="horz" pos="2614"/>
        <p:guide pos="59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26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D9383-5CB7-4F49-A347-8F7C86A71AED}" type="datetimeFigureOut">
              <a:rPr lang="de-CH" smtClean="0">
                <a:latin typeface="Arial" panose="020B0604020202020204" pitchFamily="34" charset="0"/>
              </a:rPr>
              <a:t>20.02.2022</a:t>
            </a:fld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5C7F2-A355-41E7-BCF1-D1C4F8706CEA}" type="slidenum">
              <a:rPr lang="de-CH" smtClean="0">
                <a:latin typeface="Arial" panose="020B0604020202020204" pitchFamily="34" charset="0"/>
              </a:rPr>
              <a:t>‹Nr.›</a:t>
            </a:fld>
            <a:endParaRPr lang="de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06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991B98F-1650-405D-9DF5-D564DF2E9405}" type="datetimeFigureOut">
              <a:rPr lang="de-CH" smtClean="0"/>
              <a:pPr/>
              <a:t>20.02.2022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55DDDE4-B355-4276-ACFE-E3364957E8D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76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14726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29452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244178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658904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073631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1" type="title" preserve="1">
  <p:cSld name="Tit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923" y="1528270"/>
            <a:ext cx="11106155" cy="1116837"/>
          </a:xfrm>
        </p:spPr>
        <p:txBody>
          <a:bodyPr anchor="b">
            <a:noAutofit/>
          </a:bodyPr>
          <a:lstStyle>
            <a:lvl1pPr algn="l">
              <a:lnSpc>
                <a:spcPts val="43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923" y="3037054"/>
            <a:ext cx="11106155" cy="849217"/>
          </a:xfrm>
        </p:spPr>
        <p:txBody>
          <a:bodyPr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blau" preserve="1">
  <p:cSld name="Kapiteltitel Dunkelbla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40862B-F753-4A74-A9C3-E9DDA495171F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Hellgrün" preserve="1">
  <p:cSld name="Kapiteltitel Hellgrü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2A823A-C061-4C09-A423-1C486B957565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grün" preserve="1">
  <p:cSld name="Kapiteltitel Dunkel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40CD7E-2D4A-4D7A-843D-6D90BA790C77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1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Pink" preserve="1">
  <p:cSld name="Kapiteltitel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64E26F-0851-4BD7-828A-DDF163727273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rot" preserve="1">
  <p:cSld name="Kapiteltitel Dunkelro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2D6A15-5615-4C46-908A-BBF3C061BF07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77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Text Rot" preserve="1">
  <p:cSld name="Zitat Text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E87-CE41-420C-BFE3-A50DE9122969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599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532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Zitat Text Weiss" preserve="1">
  <p:cSld name="Zitat Text Weis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4741D9-BBCD-4A5E-8F75-DB38F8C9223A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2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blau" preserve="1">
  <p:cSld name="Zitat Dunke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23A2-A89B-4232-8144-E1B984358244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04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grün" preserve="1">
  <p:cSld name="Zitat Dunkel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3AA-70B5-4C81-B19F-9375D1896B4A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672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rot" preserve="1">
  <p:cSld name="Zitat Dunkel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BA1C-6C88-462E-B4BF-9929FD547BFF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5658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2" preserve="1">
  <p:cSld name="Tit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34593"/>
            <a:ext cx="10208224" cy="483375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31230" y="5279289"/>
            <a:ext cx="7217847" cy="1351167"/>
          </a:xfrm>
          <a:solidFill>
            <a:schemeClr val="bg1"/>
          </a:solidFill>
        </p:spPr>
        <p:txBody>
          <a:bodyPr wrap="square" lIns="180000" tIns="72000" rIns="180000" bIns="720000" anchor="b">
            <a:spAutoFit/>
          </a:bodyPr>
          <a:lstStyle>
            <a:lvl1pPr algn="l">
              <a:lnSpc>
                <a:spcPts val="43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1230" y="6172622"/>
            <a:ext cx="7217847" cy="457833"/>
          </a:xfrm>
        </p:spPr>
        <p:txBody>
          <a:bodyPr lIns="180000"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0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1" preserve="1">
  <p:cSld name="Text_Bil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9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5AED-D2E5-4683-BA53-CE031DFD36F7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0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69905" y="1487679"/>
            <a:ext cx="3222095" cy="46233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9885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2" preserve="1">
  <p:cSld name="Text_Bil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940B-835C-4E14-9765-B00BA93465B8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0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70195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970194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73167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2 Bildunterschrift" preserve="1">
  <p:cSld name="Text_Bild_2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199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30C-75A9-4FAF-B3FB-013DBBD37E56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168008" y="3577611"/>
            <a:ext cx="2677954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960116" y="3577611"/>
            <a:ext cx="2677504" cy="163293"/>
          </a:xfrm>
        </p:spPr>
        <p:txBody>
          <a:bodyPr wrap="none"/>
          <a:lstStyle>
            <a:lvl1pPr marL="0" marR="0" indent="0" algn="l" defTabSz="100794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100794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H" dirty="0"/>
              <a:t>Légende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168008" y="5948353"/>
            <a:ext cx="2677954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8960117" y="5948353"/>
            <a:ext cx="2677503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3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1" y="3857817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70195" y="1484783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970194" y="3857817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490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3" preserve="1">
  <p:cSld name="Text_Bil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1CA-CDE7-4CB5-8FF3-CFA7C49F3DAC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2" y="1484314"/>
            <a:ext cx="6013889" cy="462298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63465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3 Bildunterschrift" preserve="1">
  <p:cSld name="Text_Bild_3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199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89CE-FBB6-480E-B489-CE91A0A4A37D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2" y="1484314"/>
            <a:ext cx="6013889" cy="43929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168008" y="5943161"/>
            <a:ext cx="5472608" cy="184135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4251763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4" preserve="1">
  <p:cSld name="Text_Bild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AA-CA50-40CE-9CC4-07C3161D2D94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489404"/>
            <a:ext cx="6014004" cy="561789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2923" y="3363675"/>
            <a:ext cx="5504557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42923" y="489404"/>
            <a:ext cx="5504557" cy="2743318"/>
          </a:xfrm>
          <a:solidFill>
            <a:schemeClr val="tx2"/>
          </a:solidFill>
        </p:spPr>
        <p:txBody>
          <a:bodyPr lIns="198000" tIns="90000" rIns="198000" bIns="90000"/>
          <a:lstStyle>
            <a:lvl1pPr marL="0" indent="0">
              <a:lnSpc>
                <a:spcPts val="3300"/>
              </a:lnSpc>
              <a:buNone/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Textbox</a:t>
            </a:r>
            <a:r>
              <a:rPr lang="fr-CH" dirty="0"/>
              <a:t> Edit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40827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1" preserve="1">
  <p:cSld name="Bil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1D55-766C-4073-B6D6-F844DD2AD6BD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2924" y="1484313"/>
            <a:ext cx="11649078" cy="46233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4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2" preserve="1">
  <p:cSld name="Bil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620C-7B72-43D0-9AB8-7532B2719D4E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2924" y="489404"/>
            <a:ext cx="11649191" cy="561827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5574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3" preserve="1">
  <p:cSld name="Bil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5A22-3884-4195-8C09-C1ADD9DB16DA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489404"/>
            <a:ext cx="6014004" cy="561758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42923" y="489404"/>
            <a:ext cx="5506086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2923" y="3363675"/>
            <a:ext cx="5506086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23842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F062-5697-4CAB-A913-E646257F8F9E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8884010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123341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3" preserve="1">
  <p:cSld name="Titel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34593"/>
            <a:ext cx="10208794" cy="483375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31709" y="5339906"/>
            <a:ext cx="7217368" cy="1277454"/>
          </a:xfrm>
          <a:solidFill>
            <a:schemeClr val="bg1"/>
          </a:solidFill>
        </p:spPr>
        <p:txBody>
          <a:bodyPr wrap="square" lIns="180000" tIns="126000" rIns="180000" bIns="720000" anchor="b">
            <a:spAutoFit/>
          </a:bodyPr>
          <a:lstStyle>
            <a:lvl1pPr algn="l">
              <a:lnSpc>
                <a:spcPts val="3300"/>
              </a:lnSpc>
              <a:defRPr sz="25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1709" y="6172622"/>
            <a:ext cx="7217368" cy="457833"/>
          </a:xfrm>
        </p:spPr>
        <p:txBody>
          <a:bodyPr lIns="180000"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0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2B2-31B8-4ABB-B926-99823DABB20B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189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eiss" type="obj" preserve="1">
  <p:cSld name="Agenda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410368"/>
            <a:ext cx="8884531" cy="8629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380203"/>
            <a:ext cx="8884531" cy="4727480"/>
          </a:xfrm>
        </p:spPr>
        <p:txBody>
          <a:bodyPr/>
          <a:lstStyle>
            <a:lvl1pPr marL="342900" indent="-342900">
              <a:lnSpc>
                <a:spcPct val="120000"/>
              </a:lnSpc>
              <a:buFont typeface="+mj-lt"/>
              <a:buAutoNum type="arabicPeriod"/>
              <a:defRPr sz="2000" b="1">
                <a:solidFill>
                  <a:schemeClr val="tx2"/>
                </a:solidFill>
              </a:defRPr>
            </a:lvl1pPr>
            <a:lvl2pPr marL="355600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2pPr>
            <a:lvl3pPr marL="538163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3pPr>
            <a:lvl4pPr marL="720725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4pPr>
            <a:lvl5pPr marL="892175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CB66-76A4-4740-A994-08456E8DCAEB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1243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Rot" type="obj" preserve="1">
  <p:cSld name="Agenda R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410368"/>
            <a:ext cx="8884059" cy="862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380203"/>
            <a:ext cx="8884531" cy="4727480"/>
          </a:xfrm>
        </p:spPr>
        <p:txBody>
          <a:bodyPr/>
          <a:lstStyle>
            <a:lvl1pPr marL="342900" indent="-342900">
              <a:lnSpc>
                <a:spcPct val="120000"/>
              </a:lnSpc>
              <a:buFont typeface="+mj-lt"/>
              <a:buAutoNum type="arabicPeriod"/>
              <a:defRPr sz="2000" b="1">
                <a:solidFill>
                  <a:schemeClr val="bg1"/>
                </a:solidFill>
              </a:defRPr>
            </a:lvl1pPr>
            <a:lvl2pPr marL="355600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2pPr>
            <a:lvl3pPr marL="538163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3pPr>
            <a:lvl4pPr marL="720725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4pPr>
            <a:lvl5pPr marL="892175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D2F9DE-E085-465A-AFCD-9143BC0CE701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3" y="410368"/>
            <a:ext cx="8884532" cy="8629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429200"/>
            <a:ext cx="8884531" cy="43762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F515-B529-4E53-B041-9174A301693D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8884010" cy="195839"/>
          </a:xfrm>
        </p:spPr>
        <p:txBody>
          <a:bodyPr/>
          <a:lstStyle>
            <a:lvl1pPr marL="0" indent="0">
              <a:lnSpc>
                <a:spcPts val="1500"/>
              </a:lnSpc>
              <a:buNone/>
              <a:defRPr sz="1200" baseline="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786193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zwei Inhalte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470163" cy="43762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087" y="1429200"/>
            <a:ext cx="5470337" cy="43762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DAFF-4DD6-4136-BB56-356AC4CE71A7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5480417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78087" y="5969465"/>
            <a:ext cx="5480417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338061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Rot" preserve="1">
  <p:cSld name="Kapiteltitel R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B5E76D-0E3A-401B-B7FA-66C67C98CFE9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4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Hellblau" preserve="1">
  <p:cSld name="Kapiteltitel Hell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AB6B76-9E8E-4349-8B67-30BA00A05EA6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923" y="410368"/>
            <a:ext cx="11106155" cy="8629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4" y="1429200"/>
            <a:ext cx="11106155" cy="46764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3422" y="6479560"/>
            <a:ext cx="1241129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fld id="{01FAA826-5F5E-4E1E-AAE4-E43658568A6E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5761" y="6479560"/>
            <a:ext cx="6451693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0519" y="6479560"/>
            <a:ext cx="588558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6" y="6453336"/>
            <a:ext cx="1094400" cy="1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</p:sldLayoutIdLst>
  <p:hf hdr="0"/>
  <p:txStyles>
    <p:titleStyle>
      <a:lvl1pPr algn="l" defTabSz="1007943" rtl="0" eaLnBrk="1" latinLnBrk="0" hangingPunct="1">
        <a:lnSpc>
          <a:spcPts val="3300"/>
        </a:lnSpc>
        <a:spcBef>
          <a:spcPct val="0"/>
        </a:spcBef>
        <a:buNone/>
        <a:defRPr sz="25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1007943" rtl="0" eaLnBrk="1" latinLnBrk="0" hangingPunct="1">
        <a:lnSpc>
          <a:spcPct val="113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9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7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180975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1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pos="342" userDrawn="1">
          <p15:clr>
            <a:srgbClr val="F26B43"/>
          </p15:clr>
        </p15:guide>
        <p15:guide id="20" pos="7338" userDrawn="1">
          <p15:clr>
            <a:srgbClr val="F26B43"/>
          </p15:clr>
        </p15:guide>
        <p15:guide id="21" pos="995" userDrawn="1">
          <p15:clr>
            <a:srgbClr val="F26B43"/>
          </p15:clr>
        </p15:guide>
        <p15:guide id="22" pos="1565" userDrawn="1">
          <p15:clr>
            <a:srgbClr val="F26B43"/>
          </p15:clr>
        </p15:guide>
        <p15:guide id="23" pos="2134" userDrawn="1">
          <p15:clr>
            <a:srgbClr val="F26B43"/>
          </p15:clr>
        </p15:guide>
        <p15:guide id="24" pos="2702" userDrawn="1">
          <p15:clr>
            <a:srgbClr val="F26B43"/>
          </p15:clr>
        </p15:guide>
        <p15:guide id="25" pos="3323" userDrawn="1">
          <p15:clr>
            <a:srgbClr val="F26B43"/>
          </p15:clr>
        </p15:guide>
        <p15:guide id="26" pos="3892" userDrawn="1">
          <p15:clr>
            <a:srgbClr val="F26B43"/>
          </p15:clr>
        </p15:guide>
        <p15:guide id="27" pos="4460" userDrawn="1">
          <p15:clr>
            <a:srgbClr val="F26B43"/>
          </p15:clr>
        </p15:guide>
        <p15:guide id="28" pos="5030" userDrawn="1">
          <p15:clr>
            <a:srgbClr val="F26B43"/>
          </p15:clr>
        </p15:guide>
        <p15:guide id="29" pos="5599" userDrawn="1">
          <p15:clr>
            <a:srgbClr val="F26B43"/>
          </p15:clr>
        </p15:guide>
        <p15:guide id="30" pos="6185" userDrawn="1">
          <p15:clr>
            <a:srgbClr val="F26B43"/>
          </p15:clr>
        </p15:guide>
        <p15:guide id="31" pos="6737" userDrawn="1">
          <p15:clr>
            <a:srgbClr val="F26B43"/>
          </p15:clr>
        </p15:guide>
        <p15:guide id="32" orient="horz" pos="935" userDrawn="1">
          <p15:clr>
            <a:srgbClr val="F26B43"/>
          </p15:clr>
        </p15:guide>
        <p15:guide id="33" orient="horz" pos="3847" userDrawn="1">
          <p15:clr>
            <a:srgbClr val="F26B43"/>
          </p15:clr>
        </p15:guide>
        <p15:guide id="34" pos="5938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yer79/apero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hyperlink" Target="https://github.com/mayer79/apero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19" descr="Ein Bild, das Gras, draußen, Baum, Person enthält.&#10;&#10;Automatisch generierte Beschreibung">
            <a:extLst>
              <a:ext uri="{FF2B5EF4-FFF2-40B4-BE49-F238E27FC236}">
                <a16:creationId xmlns:a16="http://schemas.microsoft.com/office/drawing/2014/main" id="{46A29260-3D13-4DF7-8BD9-26C6DB9B81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9" b="14469"/>
          <a:stretch>
            <a:fillRect/>
          </a:stretch>
        </p:blipFill>
        <p:spPr>
          <a:xfrm>
            <a:off x="911424" y="1365470"/>
            <a:ext cx="10208224" cy="4833755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431230" y="5114079"/>
            <a:ext cx="7217847" cy="1308335"/>
          </a:xfrm>
        </p:spPr>
        <p:txBody>
          <a:bodyPr/>
          <a:lstStyle/>
          <a:p>
            <a:r>
              <a:rPr lang="fr-CH" dirty="0"/>
              <a:t>Do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yourself</a:t>
            </a:r>
            <a:r>
              <a:rPr lang="fr-CH" dirty="0"/>
              <a:t>: R Package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31230" y="5852986"/>
            <a:ext cx="7217847" cy="457833"/>
          </a:xfrm>
        </p:spPr>
        <p:txBody>
          <a:bodyPr/>
          <a:lstStyle/>
          <a:p>
            <a:r>
              <a:rPr lang="fr-CH" dirty="0"/>
              <a:t>Michael Mayer</a:t>
            </a:r>
          </a:p>
        </p:txBody>
      </p:sp>
    </p:spTree>
    <p:extLst>
      <p:ext uri="{BB962C8B-B14F-4D97-AF65-F5344CB8AC3E}">
        <p14:creationId xmlns:p14="http://schemas.microsoft.com/office/powerpoint/2010/main" val="334947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Functions</a:t>
            </a:r>
            <a:r>
              <a:rPr lang="fr-CH" dirty="0"/>
              <a:t> are the Basis of 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C99E-1E27-4D09-BCD4-A3391F8E8EE9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2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115053"/>
            <a:ext cx="6777212" cy="1152128"/>
          </a:xfrm>
        </p:spPr>
        <p:txBody>
          <a:bodyPr/>
          <a:lstStyle/>
          <a:p>
            <a:r>
              <a:rPr lang="de-CH" dirty="0"/>
              <a:t>R Packages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consist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>
                <a:solidFill>
                  <a:srgbClr val="C00000"/>
                </a:solidFill>
              </a:rPr>
              <a:t>(</a:t>
            </a:r>
            <a:r>
              <a:rPr lang="de-CH" dirty="0" err="1">
                <a:solidFill>
                  <a:srgbClr val="C00000"/>
                </a:solidFill>
              </a:rPr>
              <a:t>demo</a:t>
            </a:r>
            <a:r>
              <a:rPr lang="de-CH" dirty="0">
                <a:solidFill>
                  <a:srgbClr val="C00000"/>
                </a:solidFill>
              </a:rPr>
              <a:t> in R)</a:t>
            </a:r>
            <a:endParaRPr lang="de-CH" dirty="0"/>
          </a:p>
          <a:p>
            <a:r>
              <a:rPr lang="de-CH" dirty="0" err="1"/>
              <a:t>Define</a:t>
            </a:r>
            <a:r>
              <a:rPr lang="de-CH" dirty="0"/>
              <a:t> own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de-CH" dirty="0"/>
              <a:t> </a:t>
            </a:r>
            <a:r>
              <a:rPr lang="de-CH" dirty="0" err="1"/>
              <a:t>structures</a:t>
            </a:r>
            <a:r>
              <a:rPr lang="de-CH" dirty="0"/>
              <a:t> code and </a:t>
            </a:r>
            <a:r>
              <a:rPr lang="de-CH" dirty="0" err="1"/>
              <a:t>improves</a:t>
            </a:r>
            <a:r>
              <a:rPr lang="de-CH" dirty="0"/>
              <a:t> </a:t>
            </a:r>
            <a:r>
              <a:rPr lang="de-CH" dirty="0" err="1"/>
              <a:t>maintainability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</a:rPr>
              <a:t>Examples</a:t>
            </a:r>
            <a:r>
              <a:rPr lang="de-CH" dirty="0">
                <a:solidFill>
                  <a:srgbClr val="C00000"/>
                </a:solidFill>
              </a:rPr>
              <a:t> (</a:t>
            </a:r>
            <a:r>
              <a:rPr lang="de-CH" dirty="0" err="1">
                <a:solidFill>
                  <a:srgbClr val="C00000"/>
                </a:solidFill>
              </a:rPr>
              <a:t>bad</a:t>
            </a:r>
            <a:r>
              <a:rPr lang="de-CH" dirty="0">
                <a:solidFill>
                  <a:srgbClr val="C00000"/>
                </a:solidFill>
              </a:rPr>
              <a:t> and </a:t>
            </a:r>
            <a:r>
              <a:rPr lang="de-CH" dirty="0" err="1">
                <a:solidFill>
                  <a:srgbClr val="C00000"/>
                </a:solidFill>
              </a:rPr>
              <a:t>good</a:t>
            </a:r>
            <a:r>
              <a:rPr lang="de-CH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A93173D-C363-465C-A9F8-A0F53AAB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60" y="2294467"/>
            <a:ext cx="5318138" cy="344848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52DAE7A-7348-48BF-AF65-BF7C205EA81B}"/>
              </a:ext>
            </a:extLst>
          </p:cNvPr>
          <p:cNvSpPr txBox="1"/>
          <p:nvPr/>
        </p:nvSpPr>
        <p:spPr>
          <a:xfrm>
            <a:off x="662675" y="2420888"/>
            <a:ext cx="553893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  <a:p>
            <a:endParaRPr lang="de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Bad</a:t>
            </a: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endParaRPr lang="de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endParaRPr lang="de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endParaRPr lang="de-CH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 y = "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59732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Separate</a:t>
            </a:r>
            <a:r>
              <a:rPr lang="fr-CH" dirty="0"/>
              <a:t> </a:t>
            </a:r>
            <a:r>
              <a:rPr lang="fr-CH" dirty="0" err="1"/>
              <a:t>Functions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Analysis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BF51-FD12-4780-9282-8B4B82423C53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3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844824"/>
            <a:ext cx="4040907" cy="1783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self-written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functions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often</a:t>
            </a:r>
            <a:r>
              <a:rPr lang="de-CH" dirty="0"/>
              <a:t> </a:t>
            </a:r>
            <a:r>
              <a:rPr lang="de-CH" dirty="0" err="1"/>
              <a:t>makes</a:t>
            </a:r>
            <a:r>
              <a:rPr lang="de-CH" dirty="0"/>
              <a:t> sense </a:t>
            </a:r>
            <a:r>
              <a:rPr lang="de-CH" dirty="0" err="1"/>
              <a:t>to</a:t>
            </a:r>
            <a:r>
              <a:rPr lang="de-CH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err="1"/>
              <a:t>put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in a </a:t>
            </a:r>
            <a:r>
              <a:rPr lang="de-CH" dirty="0" err="1"/>
              <a:t>script</a:t>
            </a:r>
            <a:r>
              <a:rPr lang="de-CH" dirty="0"/>
              <a:t> "</a:t>
            </a:r>
            <a:r>
              <a:rPr lang="de-CH" dirty="0" err="1"/>
              <a:t>functions.R</a:t>
            </a:r>
            <a:r>
              <a:rPr lang="de-CH" dirty="0"/>
              <a:t>" and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source </a:t>
            </a:r>
            <a:r>
              <a:rPr lang="de-CH" dirty="0" err="1"/>
              <a:t>this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by</a:t>
            </a:r>
            <a:endParaRPr lang="de-CH" dirty="0"/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source("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functions.R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61A2F0C-8B43-4C13-8B0C-25D98C7620D1}"/>
              </a:ext>
            </a:extLst>
          </p:cNvPr>
          <p:cNvSpPr txBox="1"/>
          <p:nvPr/>
        </p:nvSpPr>
        <p:spPr>
          <a:xfrm>
            <a:off x="5375920" y="1809800"/>
            <a:ext cx="5727501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tx2"/>
                </a:solidFill>
              </a:rPr>
              <a:t>Example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of</a:t>
            </a:r>
            <a:r>
              <a:rPr lang="de-CH" dirty="0">
                <a:solidFill>
                  <a:schemeClr val="tx2"/>
                </a:solidFill>
              </a:rPr>
              <a:t> a "</a:t>
            </a:r>
            <a:r>
              <a:rPr lang="de-CH" dirty="0" err="1">
                <a:solidFill>
                  <a:schemeClr val="tx2"/>
                </a:solidFill>
              </a:rPr>
              <a:t>functions.R</a:t>
            </a:r>
            <a:r>
              <a:rPr lang="de-CH" dirty="0">
                <a:solidFill>
                  <a:schemeClr val="tx2"/>
                </a:solidFill>
              </a:rPr>
              <a:t>" </a:t>
            </a:r>
            <a:r>
              <a:rPr lang="de-CH" dirty="0" err="1">
                <a:solidFill>
                  <a:schemeClr val="tx2"/>
                </a:solidFill>
              </a:rPr>
              <a:t>file</a:t>
            </a:r>
            <a:endParaRPr lang="de-CH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(x, y = "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 +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cool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something_cool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7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/>
              <a:t>Document, Document,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C4-8BF6-4DDD-B3E1-1D2BF7222D22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4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70" y="1338004"/>
            <a:ext cx="3304489" cy="1495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</a:rPr>
              <a:t>Good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documentation</a:t>
            </a:r>
            <a:r>
              <a:rPr lang="de-CH" dirty="0">
                <a:solidFill>
                  <a:schemeClr val="tx2"/>
                </a:solidFill>
              </a:rPr>
              <a:t> </a:t>
            </a:r>
            <a:br>
              <a:rPr lang="de-CH" dirty="0">
                <a:solidFill>
                  <a:schemeClr val="tx2"/>
                </a:solidFill>
              </a:rPr>
            </a:br>
            <a:r>
              <a:rPr lang="de-CH" dirty="0" err="1">
                <a:solidFill>
                  <a:schemeClr val="tx2"/>
                </a:solidFill>
              </a:rPr>
              <a:t>of</a:t>
            </a:r>
            <a:r>
              <a:rPr lang="de-CH" dirty="0">
                <a:solidFill>
                  <a:schemeClr val="tx2"/>
                </a:solidFill>
              </a:rPr>
              <a:t> a </a:t>
            </a:r>
            <a:r>
              <a:rPr lang="de-CH" dirty="0" err="1">
                <a:solidFill>
                  <a:schemeClr val="tx2"/>
                </a:solidFill>
              </a:rPr>
              <a:t>function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is</a:t>
            </a:r>
            <a:r>
              <a:rPr lang="de-CH" dirty="0">
                <a:solidFill>
                  <a:schemeClr val="tx2"/>
                </a:solidFill>
              </a:rPr>
              <a:t> essential</a:t>
            </a:r>
          </a:p>
          <a:p>
            <a:r>
              <a:rPr lang="de-CH" dirty="0"/>
              <a:t>Human </a:t>
            </a:r>
            <a:r>
              <a:rPr lang="de-CH" dirty="0" err="1"/>
              <a:t>beings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forgetful</a:t>
            </a:r>
            <a:endParaRPr lang="de-CH" dirty="0"/>
          </a:p>
          <a:p>
            <a:r>
              <a:rPr lang="de-CH" dirty="0"/>
              <a:t>At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handed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someone</a:t>
            </a:r>
            <a:r>
              <a:rPr lang="de-CH" dirty="0"/>
              <a:t> </a:t>
            </a:r>
            <a:r>
              <a:rPr lang="de-CH" dirty="0" err="1"/>
              <a:t>else</a:t>
            </a:r>
            <a:endParaRPr lang="de-CH" dirty="0"/>
          </a:p>
          <a:p>
            <a:r>
              <a:rPr lang="de-CH" dirty="0"/>
              <a:t>Recommended: </a:t>
            </a:r>
            <a:r>
              <a:rPr lang="de-CH" dirty="0" err="1">
                <a:solidFill>
                  <a:schemeClr val="tx2"/>
                </a:solidFill>
              </a:rPr>
              <a:t>Roxygen</a:t>
            </a:r>
            <a:r>
              <a:rPr lang="de-CH" dirty="0">
                <a:solidFill>
                  <a:schemeClr val="tx2"/>
                </a:solidFill>
              </a:rPr>
              <a:t> style</a:t>
            </a:r>
            <a:endParaRPr lang="de-CH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5071EC-513B-48D9-8FEE-30E83F79D2C9}"/>
              </a:ext>
            </a:extLst>
          </p:cNvPr>
          <p:cNvSpPr txBox="1"/>
          <p:nvPr/>
        </p:nvSpPr>
        <p:spPr>
          <a:xfrm>
            <a:off x="4079776" y="1273296"/>
            <a:ext cx="741682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dirty="0" err="1">
                <a:solidFill>
                  <a:schemeClr val="tx2"/>
                </a:solidFill>
              </a:rPr>
              <a:t>Example</a:t>
            </a:r>
            <a:r>
              <a:rPr lang="de-CH" sz="1600" dirty="0">
                <a:solidFill>
                  <a:schemeClr val="tx2"/>
                </a:solidFill>
              </a:rPr>
              <a:t> (incl. </a:t>
            </a:r>
            <a:r>
              <a:rPr lang="de-CH" sz="1600" dirty="0" err="1">
                <a:solidFill>
                  <a:schemeClr val="tx2"/>
                </a:solidFill>
              </a:rPr>
              <a:t>short</a:t>
            </a:r>
            <a:r>
              <a:rPr lang="de-CH" sz="1600" dirty="0">
                <a:solidFill>
                  <a:schemeClr val="tx2"/>
                </a:solidFill>
              </a:rPr>
              <a:t> </a:t>
            </a:r>
            <a:r>
              <a:rPr lang="de-CH" sz="1600" dirty="0" err="1">
                <a:solidFill>
                  <a:schemeClr val="tx2"/>
                </a:solidFill>
              </a:rPr>
              <a:t>demo</a:t>
            </a:r>
            <a:r>
              <a:rPr lang="de-CH" sz="1600" dirty="0">
                <a:solidFill>
                  <a:schemeClr val="tx2"/>
                </a:solidFill>
              </a:rPr>
              <a:t> in R)</a:t>
            </a:r>
          </a:p>
          <a:p>
            <a:endParaRPr lang="de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Scatterplot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de-CH" sz="1400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This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\code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highlighting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\code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Variable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x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Variable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y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\code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@examples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 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@export</a:t>
            </a:r>
          </a:p>
          <a:p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 = "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 +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54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03B259A-4512-478D-AC48-E8B10D33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277545"/>
            <a:ext cx="1524000" cy="16192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035CD4-5616-49C0-B38F-2B257842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012" y="3328583"/>
            <a:ext cx="1358970" cy="13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Well-documented</a:t>
            </a:r>
            <a:r>
              <a:rPr lang="fr-CH" dirty="0"/>
              <a:t> </a:t>
            </a:r>
            <a:r>
              <a:rPr lang="fr-CH" dirty="0" err="1"/>
              <a:t>Functions</a:t>
            </a:r>
            <a:r>
              <a:rPr lang="fr-CH" dirty="0"/>
              <a:t> are </a:t>
            </a:r>
            <a:r>
              <a:rPr lang="fr-CH" dirty="0" err="1"/>
              <a:t>almost</a:t>
            </a:r>
            <a:r>
              <a:rPr lang="fr-CH" dirty="0"/>
              <a:t> a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C5C6-AF87-45AC-AA88-6A0A0087A591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5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3" y="1429200"/>
            <a:ext cx="5553078" cy="17634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</a:rPr>
              <a:t>When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is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it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worth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to</a:t>
            </a:r>
            <a:r>
              <a:rPr lang="de-CH" dirty="0">
                <a:solidFill>
                  <a:schemeClr val="tx2"/>
                </a:solidFill>
              </a:rPr>
              <a:t> turn a "</a:t>
            </a:r>
            <a:r>
              <a:rPr lang="de-CH" dirty="0" err="1">
                <a:solidFill>
                  <a:schemeClr val="tx2"/>
                </a:solidFill>
              </a:rPr>
              <a:t>functions.R</a:t>
            </a:r>
            <a:r>
              <a:rPr lang="de-CH" dirty="0">
                <a:solidFill>
                  <a:schemeClr val="tx2"/>
                </a:solidFill>
              </a:rPr>
              <a:t>" </a:t>
            </a:r>
            <a:r>
              <a:rPr lang="de-CH" dirty="0" err="1">
                <a:solidFill>
                  <a:schemeClr val="tx2"/>
                </a:solidFill>
              </a:rPr>
              <a:t>script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into</a:t>
            </a:r>
            <a:r>
              <a:rPr lang="de-CH" dirty="0">
                <a:solidFill>
                  <a:schemeClr val="tx2"/>
                </a:solidFill>
              </a:rPr>
              <a:t> a </a:t>
            </a:r>
            <a:r>
              <a:rPr lang="de-CH" dirty="0" err="1">
                <a:solidFill>
                  <a:schemeClr val="tx2"/>
                </a:solidFill>
              </a:rPr>
              <a:t>package</a:t>
            </a:r>
            <a:r>
              <a:rPr lang="de-CH" dirty="0">
                <a:solidFill>
                  <a:schemeClr val="tx2"/>
                </a:solidFill>
              </a:rPr>
              <a:t>?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multiple </a:t>
            </a:r>
            <a:r>
              <a:rPr lang="de-CH" dirty="0" err="1"/>
              <a:t>projects</a:t>
            </a:r>
            <a:r>
              <a:rPr lang="de-CH" dirty="0"/>
              <a:t>.</a:t>
            </a:r>
          </a:p>
          <a:p>
            <a:r>
              <a:rPr lang="de-CH" dirty="0" err="1"/>
              <a:t>Collaboration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external </a:t>
            </a:r>
            <a:r>
              <a:rPr lang="de-CH" dirty="0" err="1"/>
              <a:t>persons</a:t>
            </a:r>
            <a:r>
              <a:rPr lang="de-CH" dirty="0"/>
              <a:t>.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publicly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(via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CRAN)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</a:rPr>
              <a:t>Typical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content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of</a:t>
            </a:r>
            <a:r>
              <a:rPr lang="de-CH" dirty="0">
                <a:solidFill>
                  <a:schemeClr val="tx2"/>
                </a:solidFill>
              </a:rPr>
              <a:t> an R </a:t>
            </a:r>
            <a:r>
              <a:rPr lang="de-CH" dirty="0" err="1">
                <a:solidFill>
                  <a:schemeClr val="tx2"/>
                </a:solidFill>
              </a:rPr>
              <a:t>package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770CFD-181C-4548-88D9-DA502A813865}"/>
              </a:ext>
            </a:extLst>
          </p:cNvPr>
          <p:cNvSpPr txBox="1"/>
          <p:nvPr/>
        </p:nvSpPr>
        <p:spPr>
          <a:xfrm>
            <a:off x="6473810" y="1407753"/>
            <a:ext cx="5145088" cy="594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dirty="0">
                <a:solidFill>
                  <a:schemeClr val="tx2"/>
                </a:solidFill>
              </a:rPr>
              <a:t>Demo </a:t>
            </a:r>
            <a:r>
              <a:rPr lang="de-CH" dirty="0" err="1">
                <a:solidFill>
                  <a:schemeClr val="tx2"/>
                </a:solidFill>
              </a:rPr>
              <a:t>of</a:t>
            </a:r>
            <a:r>
              <a:rPr lang="de-CH" dirty="0">
                <a:solidFill>
                  <a:schemeClr val="tx2"/>
                </a:solidFill>
              </a:rPr>
              <a:t> "</a:t>
            </a:r>
            <a:r>
              <a:rPr lang="de-CH" dirty="0" err="1">
                <a:solidFill>
                  <a:schemeClr val="tx2"/>
                </a:solidFill>
              </a:rPr>
              <a:t>apero</a:t>
            </a:r>
            <a:r>
              <a:rPr lang="de-CH" dirty="0">
                <a:solidFill>
                  <a:schemeClr val="tx2"/>
                </a:solidFill>
              </a:rPr>
              <a:t>" </a:t>
            </a:r>
            <a:r>
              <a:rPr lang="de-CH" dirty="0" err="1">
                <a:solidFill>
                  <a:schemeClr val="tx2"/>
                </a:solidFill>
              </a:rPr>
              <a:t>package</a:t>
            </a:r>
            <a:r>
              <a:rPr lang="de-CH" dirty="0">
                <a:solidFill>
                  <a:schemeClr val="tx2"/>
                </a:solidFill>
              </a:rPr>
              <a:t>. </a:t>
            </a:r>
            <a:br>
              <a:rPr lang="de-CH" dirty="0">
                <a:solidFill>
                  <a:schemeClr val="tx2"/>
                </a:solidFill>
              </a:rPr>
            </a:br>
            <a:r>
              <a:rPr lang="de-CH" dirty="0">
                <a:solidFill>
                  <a:schemeClr val="tx2"/>
                </a:solidFill>
              </a:rPr>
              <a:t>Note: In </a:t>
            </a:r>
            <a:r>
              <a:rPr lang="de-CH" dirty="0" err="1">
                <a:solidFill>
                  <a:schemeClr val="tx2"/>
                </a:solidFill>
              </a:rPr>
              <a:t>Switzerland</a:t>
            </a:r>
            <a:r>
              <a:rPr lang="de-CH" dirty="0">
                <a:solidFill>
                  <a:schemeClr val="tx2"/>
                </a:solidFill>
              </a:rPr>
              <a:t>, </a:t>
            </a:r>
            <a:r>
              <a:rPr lang="de-CH" dirty="0" err="1">
                <a:solidFill>
                  <a:schemeClr val="tx2"/>
                </a:solidFill>
              </a:rPr>
              <a:t>we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have</a:t>
            </a:r>
            <a:r>
              <a:rPr lang="de-CH" dirty="0">
                <a:solidFill>
                  <a:schemeClr val="tx2"/>
                </a:solidFill>
              </a:rPr>
              <a:t> "Apéro" all </a:t>
            </a:r>
            <a:r>
              <a:rPr lang="de-CH" dirty="0" err="1">
                <a:solidFill>
                  <a:schemeClr val="tx2"/>
                </a:solidFill>
              </a:rPr>
              <a:t>the</a:t>
            </a:r>
            <a:r>
              <a:rPr lang="de-CH" dirty="0">
                <a:solidFill>
                  <a:schemeClr val="tx2"/>
                </a:solidFill>
              </a:rPr>
              <a:t> time…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4B950A4-B156-43BC-BC07-28CC6DC76BF3}"/>
              </a:ext>
            </a:extLst>
          </p:cNvPr>
          <p:cNvCxnSpPr>
            <a:cxnSpLocks/>
          </p:cNvCxnSpPr>
          <p:nvPr/>
        </p:nvCxnSpPr>
        <p:spPr>
          <a:xfrm>
            <a:off x="1134507" y="3866736"/>
            <a:ext cx="944505" cy="2011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6008A7F1-C7EA-4A00-A2F7-71482598D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451" y="3419498"/>
            <a:ext cx="4181765" cy="2536111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FD1614B-0599-4535-9D59-CAA13064CA28}"/>
              </a:ext>
            </a:extLst>
          </p:cNvPr>
          <p:cNvCxnSpPr>
            <a:cxnSpLocks/>
          </p:cNvCxnSpPr>
          <p:nvPr/>
        </p:nvCxnSpPr>
        <p:spPr>
          <a:xfrm>
            <a:off x="3182950" y="4120534"/>
            <a:ext cx="404501" cy="24457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1863BF-35CF-4406-93D4-FB7930D4B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10" y="2002659"/>
            <a:ext cx="51450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1CC59B73-61F7-4437-A5A1-D49B5393AB2B}"/>
              </a:ext>
            </a:extLst>
          </p:cNvPr>
          <p:cNvSpPr txBox="1"/>
          <p:nvPr/>
        </p:nvSpPr>
        <p:spPr>
          <a:xfrm>
            <a:off x="7187819" y="5240869"/>
            <a:ext cx="4461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/>
              <a:t>https://services.marketing.mobiliar.ch/de/downloads/bildwelt/media/711628</a:t>
            </a:r>
          </a:p>
        </p:txBody>
      </p:sp>
    </p:spTree>
    <p:extLst>
      <p:ext uri="{BB962C8B-B14F-4D97-AF65-F5344CB8AC3E}">
        <p14:creationId xmlns:p14="http://schemas.microsoft.com/office/powerpoint/2010/main" val="131297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Remark</a:t>
            </a:r>
            <a:r>
              <a:rPr lang="fr-CH" dirty="0"/>
              <a:t>: </a:t>
            </a:r>
            <a:r>
              <a:rPr lang="fr-CH" dirty="0" err="1"/>
              <a:t>print</a:t>
            </a:r>
            <a:r>
              <a:rPr lang="fr-CH" dirty="0"/>
              <a:t>(), </a:t>
            </a:r>
            <a:r>
              <a:rPr lang="fr-CH" dirty="0" err="1"/>
              <a:t>summary</a:t>
            </a:r>
            <a:r>
              <a:rPr lang="fr-CH" dirty="0"/>
              <a:t>(), plot(),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B59-E58D-41F2-8112-AD0E20BFAE57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6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552" y="1412776"/>
            <a:ext cx="7209260" cy="4376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>
                <a:cs typeface="Courier New" panose="02070309020205020404" pitchFamily="49" charset="0"/>
              </a:rPr>
              <a:t>R </a:t>
            </a:r>
            <a:r>
              <a:rPr lang="de-CH" dirty="0" err="1">
                <a:cs typeface="Courier New" panose="02070309020205020404" pitchFamily="49" charset="0"/>
              </a:rPr>
              <a:t>has</a:t>
            </a:r>
            <a:r>
              <a:rPr lang="de-CH" dirty="0">
                <a:cs typeface="Courier New" panose="02070309020205020404" pitchFamily="49" charset="0"/>
              </a:rPr>
              <a:t> a </a:t>
            </a:r>
            <a:r>
              <a:rPr lang="de-CH" dirty="0" err="1">
                <a:cs typeface="Courier New" panose="02070309020205020404" pitchFamily="49" charset="0"/>
              </a:rPr>
              <a:t>very</a:t>
            </a:r>
            <a:r>
              <a:rPr lang="de-CH" dirty="0">
                <a:cs typeface="Courier New" panose="02070309020205020404" pitchFamily="49" charset="0"/>
              </a:rPr>
              <a:t> simple </a:t>
            </a:r>
            <a:r>
              <a:rPr lang="de-CH" dirty="0" err="1">
                <a:cs typeface="Courier New" panose="02070309020205020404" pitchFamily="49" charset="0"/>
              </a:rPr>
              <a:t>system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for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object-specific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functions</a:t>
            </a:r>
            <a:r>
              <a:rPr lang="de-CH" dirty="0">
                <a:cs typeface="Courier New" panose="02070309020205020404" pitchFamily="49" charset="0"/>
              </a:rPr>
              <a:t> (S3)</a:t>
            </a: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Example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CH" dirty="0">
                <a:cs typeface="Courier New" panose="02070309020205020404" pitchFamily="49" charset="0"/>
              </a:rPr>
              <a:t> on a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does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something</a:t>
            </a:r>
            <a:r>
              <a:rPr lang="de-CH" dirty="0">
                <a:cs typeface="Courier New" panose="02070309020205020404" pitchFamily="49" charset="0"/>
              </a:rPr>
              <a:t> different </a:t>
            </a:r>
            <a:r>
              <a:rPr lang="de-CH" dirty="0" err="1">
                <a:cs typeface="Courier New" panose="02070309020205020404" pitchFamily="49" charset="0"/>
              </a:rPr>
              <a:t>than</a:t>
            </a:r>
            <a:r>
              <a:rPr lang="de-CH" dirty="0">
                <a:cs typeface="Courier New" panose="02070309020205020404" pitchFamily="49" charset="0"/>
              </a:rPr>
              <a:t> on a </a:t>
            </a:r>
            <a:r>
              <a:rPr lang="de-CH" dirty="0" err="1">
                <a:cs typeface="Courier New" panose="02070309020205020404" pitchFamily="49" charset="0"/>
              </a:rPr>
              <a:t>numeric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vector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Example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2 (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copy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to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R and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short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demo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 &lt;- list(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class(out) &lt;- "employee"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.employee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function(x)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cat("You are",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 &lt;- employee("Michael", "Mayer")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  # or print(me)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446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Creating</a:t>
            </a:r>
            <a:r>
              <a:rPr lang="fr-CH" dirty="0"/>
              <a:t> the "</a:t>
            </a:r>
            <a:r>
              <a:rPr lang="fr-CH" dirty="0" err="1"/>
              <a:t>apero</a:t>
            </a:r>
            <a:r>
              <a:rPr lang="fr-CH" dirty="0"/>
              <a:t>"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5645-FFB5-47FD-B669-EE82B30CEDEC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7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>
                <a:cs typeface="Courier New" panose="02070309020205020404" pitchFamily="49" charset="0"/>
              </a:rPr>
              <a:t>Two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packages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are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of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key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importance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build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your</a:t>
            </a:r>
            <a:r>
              <a:rPr lang="de-CH" dirty="0">
                <a:cs typeface="Courier New" panose="02070309020205020404" pitchFamily="49" charset="0"/>
              </a:rPr>
              <a:t> own </a:t>
            </a:r>
            <a:r>
              <a:rPr lang="de-CH" dirty="0" err="1">
                <a:cs typeface="Courier New" panose="02070309020205020404" pitchFamily="49" charset="0"/>
              </a:rPr>
              <a:t>package</a:t>
            </a:r>
            <a:endParaRPr lang="de-CH" dirty="0">
              <a:cs typeface="Courier New" panose="02070309020205020404" pitchFamily="49" charset="0"/>
            </a:endParaRPr>
          </a:p>
          <a:p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usethis</a:t>
            </a:r>
            <a:r>
              <a:rPr lang="de-CH" dirty="0">
                <a:cs typeface="Courier New" panose="02070309020205020404" pitchFamily="49" charset="0"/>
              </a:rPr>
              <a:t>: </a:t>
            </a:r>
            <a:r>
              <a:rPr lang="de-CH" dirty="0" err="1">
                <a:cs typeface="Courier New" panose="02070309020205020404" pitchFamily="49" charset="0"/>
              </a:rPr>
              <a:t>Cares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about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content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of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package</a:t>
            </a:r>
            <a:endParaRPr lang="de-CH" dirty="0">
              <a:cs typeface="Courier New" panose="02070309020205020404" pitchFamily="49" charset="0"/>
            </a:endParaRPr>
          </a:p>
          <a:p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de-CH" dirty="0">
                <a:cs typeface="Courier New" panose="02070309020205020404" pitchFamily="49" charset="0"/>
              </a:rPr>
              <a:t>: Turns </a:t>
            </a:r>
            <a:r>
              <a:rPr lang="de-CH" dirty="0" err="1">
                <a:cs typeface="Courier New" panose="02070309020205020404" pitchFamily="49" charset="0"/>
              </a:rPr>
              <a:t>content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into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package</a:t>
            </a:r>
            <a:endParaRPr lang="de-CH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Preparation</a:t>
            </a:r>
            <a:endParaRPr lang="de-CH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r>
              <a:rPr lang="de-CH" dirty="0" err="1">
                <a:cs typeface="Courier New" panose="02070309020205020404" pitchFamily="49" charset="0"/>
              </a:rPr>
              <a:t>You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need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R</a:t>
            </a:r>
            <a:r>
              <a:rPr lang="de-CH" dirty="0">
                <a:cs typeface="Courier New" panose="02070309020205020404" pitchFamily="49" charset="0"/>
              </a:rPr>
              <a:t>,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RStudio</a:t>
            </a:r>
            <a:r>
              <a:rPr lang="de-CH" dirty="0">
                <a:cs typeface="Courier New" panose="02070309020205020404" pitchFamily="49" charset="0"/>
              </a:rPr>
              <a:t>, and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RTools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r>
              <a:rPr lang="de-CH" dirty="0">
                <a:cs typeface="Courier New" panose="02070309020205020404" pitchFamily="49" charset="0"/>
              </a:rPr>
              <a:t>Put </a:t>
            </a:r>
            <a:r>
              <a:rPr lang="de-CH" dirty="0" err="1">
                <a:cs typeface="Courier New" panose="02070309020205020404" pitchFamily="49" charset="0"/>
              </a:rPr>
              <a:t>your</a:t>
            </a:r>
            <a:r>
              <a:rPr lang="de-CH" dirty="0">
                <a:cs typeface="Courier New" panose="02070309020205020404" pitchFamily="49" charset="0"/>
              </a:rPr>
              <a:t> R </a:t>
            </a:r>
            <a:r>
              <a:rPr lang="de-CH" dirty="0" err="1">
                <a:cs typeface="Courier New" panose="02070309020205020404" pitchFamily="49" charset="0"/>
              </a:rPr>
              <a:t>functions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into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one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or</a:t>
            </a:r>
            <a:r>
              <a:rPr lang="de-CH" dirty="0">
                <a:cs typeface="Courier New" panose="02070309020205020404" pitchFamily="49" charset="0"/>
              </a:rPr>
              <a:t> multiple R </a:t>
            </a:r>
            <a:r>
              <a:rPr lang="de-CH" dirty="0" err="1">
                <a:cs typeface="Courier New" panose="02070309020205020404" pitchFamily="49" charset="0"/>
              </a:rPr>
              <a:t>scripts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r>
              <a:rPr lang="de-CH" dirty="0" err="1">
                <a:cs typeface="Courier New" panose="02070309020205020404" pitchFamily="49" charset="0"/>
              </a:rPr>
              <a:t>Document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them</a:t>
            </a:r>
            <a:r>
              <a:rPr lang="de-CH" dirty="0">
                <a:cs typeface="Courier New" panose="02070309020205020404" pitchFamily="49" charset="0"/>
              </a:rPr>
              <a:t> in </a:t>
            </a:r>
            <a:r>
              <a:rPr lang="de-CH" dirty="0" err="1">
                <a:cs typeface="Courier New" panose="02070309020205020404" pitchFamily="49" charset="0"/>
              </a:rPr>
              <a:t>Roxygen</a:t>
            </a:r>
            <a:r>
              <a:rPr lang="de-CH" dirty="0">
                <a:cs typeface="Courier New" panose="02070309020205020404" pitchFamily="49" charset="0"/>
              </a:rPr>
              <a:t> style.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continue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in </a:t>
            </a:r>
            <a:r>
              <a:rPr lang="de-CH" dirty="0">
                <a:hlinkClick r:id="rId2"/>
              </a:rPr>
              <a:t>https://github.com/mayer79/apero</a:t>
            </a:r>
            <a:r>
              <a:rPr lang="de-CH" dirty="0"/>
              <a:t> 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de-CH" dirty="0"/>
              <a:t> </a:t>
            </a:r>
            <a:r>
              <a:rPr lang="de-CH" dirty="0" err="1"/>
              <a:t>script</a:t>
            </a:r>
            <a:r>
              <a:rPr lang="de-CH" dirty="0"/>
              <a:t> "</a:t>
            </a:r>
            <a:r>
              <a:rPr lang="de-CH" dirty="0" err="1"/>
              <a:t>packaging.R</a:t>
            </a:r>
            <a:r>
              <a:rPr lang="de-CH" dirty="0"/>
              <a:t>"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>
                <a:solidFill>
                  <a:srgbClr val="C00000"/>
                </a:solidFill>
              </a:rPr>
              <a:t>Demo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47A3F8-DBEE-4658-86CD-F63A83244E20}"/>
              </a:ext>
            </a:extLst>
          </p:cNvPr>
          <p:cNvSpPr txBox="1"/>
          <p:nvPr/>
        </p:nvSpPr>
        <p:spPr>
          <a:xfrm>
            <a:off x="5827729" y="1861144"/>
            <a:ext cx="3274935" cy="2553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CH" sz="1600" dirty="0"/>
              <a:t>By Prof. Jenny Bryan, </a:t>
            </a:r>
            <a:r>
              <a:rPr lang="de-CH" sz="1600" dirty="0" err="1"/>
              <a:t>RStudio</a:t>
            </a:r>
            <a:r>
              <a:rPr lang="de-CH" sz="1600" dirty="0"/>
              <a:t> et al.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B8211566-999F-4943-AB6F-ED223F31B62F}"/>
              </a:ext>
            </a:extLst>
          </p:cNvPr>
          <p:cNvSpPr/>
          <p:nvPr/>
        </p:nvSpPr>
        <p:spPr>
          <a:xfrm>
            <a:off x="5305180" y="1769451"/>
            <a:ext cx="287398" cy="504057"/>
          </a:xfrm>
          <a:prstGeom prst="rightBrac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96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Some</a:t>
            </a:r>
            <a:r>
              <a:rPr lang="fr-CH" dirty="0"/>
              <a:t> final </a:t>
            </a:r>
            <a:r>
              <a:rPr lang="fr-CH" dirty="0" err="1"/>
              <a:t>Words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54E2-64B9-4772-9397-C2841773751B}" type="datetime1">
              <a:rPr lang="de-CH" smtClean="0"/>
              <a:t>20.02.2022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8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12776"/>
            <a:ext cx="5553075" cy="4392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In R code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package</a:t>
            </a:r>
            <a:r>
              <a:rPr lang="de-CH" dirty="0"/>
              <a:t>, </a:t>
            </a:r>
          </a:p>
          <a:p>
            <a:r>
              <a:rPr lang="de-CH" dirty="0" err="1"/>
              <a:t>never</a:t>
            </a:r>
            <a:r>
              <a:rPr lang="de-CH" dirty="0"/>
              <a:t> </a:t>
            </a:r>
            <a:r>
              <a:rPr lang="de-CH" dirty="0" err="1"/>
              <a:t>ever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source(),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CH" dirty="0" err="1"/>
              <a:t>use</a:t>
            </a:r>
            <a:r>
              <a:rPr lang="de-CH" dirty="0"/>
              <a:t> defensive </a:t>
            </a:r>
            <a:r>
              <a:rPr lang="de-CH" dirty="0" err="1"/>
              <a:t>programming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8CFB7D-8C71-42C8-93D1-393988E03203}"/>
              </a:ext>
            </a:extLst>
          </p:cNvPr>
          <p:cNvSpPr txBox="1"/>
          <p:nvPr/>
        </p:nvSpPr>
        <p:spPr>
          <a:xfrm>
            <a:off x="548221" y="3792314"/>
            <a:ext cx="4577600" cy="811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fr-CH" sz="3200" dirty="0">
                <a:solidFill>
                  <a:schemeClr val="tx2"/>
                </a:solidFill>
              </a:rPr>
              <a:t>Test with your own code!</a:t>
            </a:r>
          </a:p>
          <a:p>
            <a:pPr>
              <a:lnSpc>
                <a:spcPct val="113000"/>
              </a:lnSpc>
            </a:pPr>
            <a:endParaRPr lang="de-CH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973D8C-BCBF-47FF-8095-1B3D8C730DE4}"/>
              </a:ext>
            </a:extLst>
          </p:cNvPr>
          <p:cNvSpPr txBox="1"/>
          <p:nvPr/>
        </p:nvSpPr>
        <p:spPr>
          <a:xfrm>
            <a:off x="479071" y="2860372"/>
            <a:ext cx="6096000" cy="59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Everything</a:t>
            </a:r>
            <a:r>
              <a:rPr lang="de-CH" dirty="0"/>
              <a:t> on </a:t>
            </a:r>
            <a:r>
              <a:rPr lang="de-CH" dirty="0">
                <a:hlinkClick r:id="rId2"/>
              </a:rPr>
              <a:t>https://github.com/mayer79/apero</a:t>
            </a:r>
            <a:endParaRPr lang="de-CH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("mayer79/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55755C5-96C0-4075-8BCE-250E1940F735}"/>
              </a:ext>
            </a:extLst>
          </p:cNvPr>
          <p:cNvSpPr txBox="1"/>
          <p:nvPr/>
        </p:nvSpPr>
        <p:spPr>
          <a:xfrm>
            <a:off x="7521360" y="1649915"/>
            <a:ext cx="2751103" cy="59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Hadley’s</a:t>
            </a:r>
            <a:r>
              <a:rPr lang="de-CH" dirty="0"/>
              <a:t> </a:t>
            </a:r>
            <a:r>
              <a:rPr lang="de-CH" dirty="0" err="1"/>
              <a:t>book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online</a:t>
            </a:r>
          </a:p>
          <a:p>
            <a:r>
              <a:rPr lang="de-CH" dirty="0">
                <a:hlinkClick r:id="rId3"/>
              </a:rPr>
              <a:t>https://r-pkgs.org/</a:t>
            </a:r>
            <a:endParaRPr lang="de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520FEA-BCB5-4BEC-AEED-BD2E80BEA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461" y="2471485"/>
            <a:ext cx="2165226" cy="28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77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MOB1000"/>
  <p:tag name="CLIENT" val="Mobiliar"/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résentation de base au format 16:9 (Georgia Regular, 32 pts/Zab 43 pts)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Présentation de base en 16:9 (Georgia Regular, 32 pts/ Zab 43 pts, max. trois lignes)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Présentation de base au format 16:9 (Georgia Regular, 25 pts/Zab 33 pts, max. trois lignes)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Sommaire (25 pts/Zab 33 pts)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Sommaire (25 pts/Zab 33 pts)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Conseil: nous donnons une structure claire à notre présentation – page de séparation de chapitres et page de citati&quot;/&gt;&lt;property id=&quot;20307&quot; value=&quot;294&quot;/&gt;&lt;/object&gt;&lt;object type=&quot;3&quot; unique_id=&quot;10009&quot;&gt;&lt;property id=&quot;20148&quot; value=&quot;5&quot;/&gt;&lt;property id=&quot;20300&quot; value=&quot;Slide 7&quot;/&gt;&lt;property id=&quot;20307&quot; value=&quot;261&quot;/&gt;&lt;/object&gt;&lt;object type=&quot;3&quot; unique_id=&quot;10010&quot;&gt;&lt;property id=&quot;20148&quot; value=&quot;5&quot;/&gt;&lt;property id=&quot;20300&quot; value=&quot;Slide 8&quot;/&gt;&lt;property id=&quot;20307&quot; value=&quot;262&quot;/&gt;&lt;/object&gt;&lt;object type=&quot;3&quot; unique_id=&quot;10011&quot;&gt;&lt;property id=&quot;20148&quot; value=&quot;5&quot;/&gt;&lt;property id=&quot;20300&quot; value=&quot;Slide 9 - &amp;quot;Titre de chapitre sur trois lignes (Georgia Regular, 63 pts/Zab 76 pts)&amp;quot;&quot;/&gt;&lt;property id=&quot;20307&quot; value=&quot;263&quot;/&gt;&lt;/object&gt;&lt;object type=&quot;3&quot; unique_id=&quot;10012&quot;&gt;&lt;property id=&quot;20148&quot; value=&quot;5&quot;/&gt;&lt;property id=&quot;20300&quot; value=&quot;Slide 10 - &amp;quot;Conseil: utilisation des polices Georgia et Arial&amp;quot;&quot;/&gt;&lt;property id=&quot;20307&quot; value=&quot;264&quot;/&gt;&lt;/object&gt;&lt;object type=&quot;3&quot; unique_id=&quot;10013&quot;&gt;&lt;property id=&quot;20148&quot; value=&quot;5&quot;/&gt;&lt;property id=&quot;20300&quot; value=&quot;Slide 11 - &amp;quot;Titre (Georgia Regular, 25 pts/Zab 33 pts) Deuxième ligne du titre&amp;quot;&quot;/&gt;&lt;property id=&quot;20307&quot; value=&quot;265&quot;/&gt;&lt;/object&gt;&lt;object type=&quot;3&quot; unique_id=&quot;10014&quot;&gt;&lt;property id=&quot;20148&quot; value=&quot;5&quot;/&gt;&lt;property id=&quot;20300&quot; value=&quot;Slide 12 - &amp;quot;Titre (Georgia Regular, 25 pts/Zab 33 pts) Deuxième ligne du titre&amp;quot;&quot;/&gt;&lt;property id=&quot;20307&quot; value=&quot;266&quot;/&gt;&lt;/object&gt;&lt;object type=&quot;3&quot; unique_id=&quot;10015&quot;&gt;&lt;property id=&quot;20148&quot; value=&quot;5&quot;/&gt;&lt;property id=&quot;20300&quot; value=&quot;Slide 13 - &amp;quot;Titre (Georgia Regular, 25 pts/Zab 33 pts) Deuxième ligne du titre&amp;quot;&quot;/&gt;&lt;property id=&quot;20307&quot; value=&quot;267&quot;/&gt;&lt;/object&gt;&lt;object type=&quot;3&quot; unique_id=&quot;10016&quot;&gt;&lt;property id=&quot;20148&quot; value=&quot;5&quot;/&gt;&lt;property id=&quot;20300&quot; value=&quot;Slide 14 - &amp;quot;Titre (Georgia Regular, 25 pts/Zab 33 pts) Deuxième ligne du titre&amp;quot;&quot;/&gt;&lt;property id=&quot;20307&quot; value=&quot;268&quot;/&gt;&lt;/object&gt;&lt;object type=&quot;3&quot; unique_id=&quot;10017&quot;&gt;&lt;property id=&quot;20148&quot; value=&quot;5&quot;/&gt;&lt;property id=&quot;20300&quot; value=&quot;Slide 15 - &amp;quot;Titre (Georgia Regular, 25 pts/Zab 33 pts) Deuxième ligne du titre&amp;quot;&quot;/&gt;&lt;property id=&quot;20307&quot; value=&quot;269&quot;/&gt;&lt;/object&gt;&lt;object type=&quot;3&quot; unique_id=&quot;10018&quot;&gt;&lt;property id=&quot;20148&quot; value=&quot;5&quot;/&gt;&lt;property id=&quot;20300&quot; value=&quot;Slide 16 - &amp;quot;Titre (Georgia Regular, 25 pts/Zab 33 pts) Deuxième ligne du titre&amp;quot;&quot;/&gt;&lt;property id=&quot;20307&quot; value=&quot;270&quot;/&gt;&lt;/object&gt;&lt;object type=&quot;3&quot; unique_id=&quot;10019&quot;&gt;&lt;property id=&quot;20148&quot; value=&quot;5&quot;/&gt;&lt;property id=&quot;20300&quot; value=&quot;Slide 17 - &amp;quot;Titre (Georgia Regular, 25 pts/Zab 33 pts) Deuxième ligne du titre&amp;quot;&quot;/&gt;&lt;property id=&quot;20307&quot; value=&quot;271&quot;/&gt;&lt;/object&gt;&lt;object type=&quot;3&quot; unique_id=&quot;10020&quot;&gt;&lt;property id=&quot;20148&quot; value=&quot;5&quot;/&gt;&lt;property id=&quot;20300&quot; value=&quot;Slide 18 - &amp;quot;Titre (Georgia Regular, 25 pts/Zab 33 pts) Deuxième ligne du titre&amp;quot;&quot;/&gt;&lt;property id=&quot;20307&quot; value=&quot;272&quot;/&gt;&lt;/object&gt;&lt;object type=&quot;3&quot; unique_id=&quot;10021&quot;&gt;&lt;property id=&quot;20148&quot; value=&quot;5&quot;/&gt;&lt;property id=&quot;20300&quot; value=&quot;Slide 19&quot;/&gt;&lt;property id=&quot;20307&quot; value=&quot;273&quot;/&gt;&lt;/object&gt;&lt;object type=&quot;3&quot; unique_id=&quot;10022&quot;&gt;&lt;property id=&quot;20148&quot; value=&quot;5&quot;/&gt;&lt;property id=&quot;20300&quot; value=&quot;Slide 20&quot;/&gt;&lt;property id=&quot;20307&quot; value=&quot;275&quot;/&gt;&lt;/object&gt;&lt;object type=&quot;3&quot; unique_id=&quot;10023&quot;&gt;&lt;property id=&quot;20148&quot; value=&quot;5&quot;/&gt;&lt;property id=&quot;20300&quot; value=&quot;Slide 21&quot;/&gt;&lt;property id=&quot;20307&quot; value=&quot;274&quot;/&gt;&lt;/object&gt;&lt;object type=&quot;3&quot; unique_id=&quot;10024&quot;&gt;&lt;property id=&quot;20148&quot; value=&quot;5&quot;/&gt;&lt;property id=&quot;20300&quot; value=&quot;Slide 22 - &amp;quot;Conseil: graphiques – organigrammes, diagrammes, tableaux et autres graphiques&amp;quot;&quot;/&gt;&lt;property id=&quot;20307&quot; value=&quot;295&quot;/&gt;&lt;/object&gt;&lt;object type=&quot;3&quot; unique_id=&quot;10025&quot;&gt;&lt;property id=&quot;20148&quot; value=&quot;5&quot;/&gt;&lt;property id=&quot;20300&quot; value=&quot;Slide 23 - &amp;quot;Aperçu des valeurs de couleurs RVB&amp;quot;&quot;/&gt;&lt;property id=&quot;20307&quot; value=&quot;296&quot;/&gt;&lt;/object&gt;&lt;object type=&quot;3&quot; unique_id=&quot;10026&quot;&gt;&lt;property id=&quot;20148&quot; value=&quot;5&quot;/&gt;&lt;property id=&quot;20300&quot; value=&quot;Slide 24 - &amp;quot;Conseil: utilisation des couleurs pour les graphiques&amp;quot;&quot;/&gt;&lt;property id=&quot;20307&quot; value=&quot;297&quot;/&gt;&lt;/object&gt;&lt;object type=&quot;3&quot; unique_id=&quot;10027&quot;&gt;&lt;property id=&quot;20148&quot; value=&quot;5&quot;/&gt;&lt;property id=&quot;20300&quot; value=&quot;Slide 25 - &amp;quot;Organigramme (Georgia Regular, 25 pts/Zab 33 pts)&amp;quot;&quot;/&gt;&lt;property id=&quot;20307&quot; value=&quot;276&quot;/&gt;&lt;/object&gt;&lt;object type=&quot;3&quot; unique_id=&quot;10028&quot;&gt;&lt;property id=&quot;20148&quot; value=&quot;5&quot;/&gt;&lt;property id=&quot;20300&quot; value=&quot;Slide 26 - &amp;quot;Organigramme (Georgia Regular, 25 pts/Zab 33 pts)&amp;quot;&quot;/&gt;&lt;property id=&quot;20307&quot; value=&quot;277&quot;/&gt;&lt;/object&gt;&lt;object type=&quot;3&quot; unique_id=&quot;10029&quot;&gt;&lt;property id=&quot;20148&quot; value=&quot;5&quot;/&gt;&lt;property id=&quot;20300&quot; value=&quot;Slide 27 - &amp;quot;Graphique en anneau: mise en page standard avec ordre automatique  des couleurs&amp;quot;&quot;/&gt;&lt;property id=&quot;20307&quot; value=&quot;278&quot;/&gt;&lt;/object&gt;&lt;object type=&quot;3&quot; unique_id=&quot;10030&quot;&gt;&lt;property id=&quot;20148&quot; value=&quot;5&quot;/&gt;&lt;property id=&quot;20300&quot; value=&quot;Slide 28 - &amp;quot;Graphiques en anneau&amp;quot;&quot;/&gt;&lt;property id=&quot;20307&quot; value=&quot;279&quot;/&gt;&lt;/object&gt;&lt;object type=&quot;3&quot; unique_id=&quot;10031&quot;&gt;&lt;property id=&quot;20148&quot; value=&quot;5&quot;/&gt;&lt;property id=&quot;20300&quot; value=&quot;Slide 29 - &amp;quot;Histogramme&amp;quot;&quot;/&gt;&lt;property id=&quot;20307&quot; value=&quot;280&quot;/&gt;&lt;/object&gt;&lt;object type=&quot;3&quot; unique_id=&quot;10032&quot;&gt;&lt;property id=&quot;20148&quot; value=&quot;5&quot;/&gt;&lt;property id=&quot;20300&quot; value=&quot;Slide 30 - &amp;quot;Histogrammes&amp;quot;&quot;/&gt;&lt;property id=&quot;20307&quot; value=&quot;291&quot;/&gt;&lt;/object&gt;&lt;object type=&quot;3&quot; unique_id=&quot;10033&quot;&gt;&lt;property id=&quot;20148&quot; value=&quot;5&quot;/&gt;&lt;property id=&quot;20300&quot; value=&quot;Slide 31 - &amp;quot;Graphique en courbes&amp;quot;&quot;/&gt;&lt;property id=&quot;20307&quot; value=&quot;292&quot;/&gt;&lt;/object&gt;&lt;object type=&quot;3&quot; unique_id=&quot;10034&quot;&gt;&lt;property id=&quot;20148&quot; value=&quot;5&quot;/&gt;&lt;property id=&quot;20300&quot; value=&quot;Slide 32 - &amp;quot;Tableau&amp;quot;&quot;/&gt;&lt;property id=&quot;20307&quot; value=&quot;293&quot;/&gt;&lt;/object&gt;&lt;object type=&quot;3&quot; unique_id=&quot;10035&quot;&gt;&lt;property id=&quot;20148&quot; value=&quot;5&quot;/&gt;&lt;property id=&quot;20300&quot; value=&quot;Slide 33 - &amp;quot;Titre de chapitre sur trois lignes (Georgia Regular, 63 pts/Zab 76 pts)&amp;quot;&quot;/&gt;&lt;property id=&quot;20307&quot; value=&quot;285&quot;/&gt;&lt;/object&gt;&lt;object type=&quot;3&quot; unique_id=&quot;10036&quot;&gt;&lt;property id=&quot;20148&quot; value=&quot;5&quot;/&gt;&lt;property id=&quot;20300&quot; value=&quot;Slide 34 - &amp;quot;Titre de chapitre sur trois lignes (Georgia Regular, 63 pts/Zab 76 pts)&amp;quot;&quot;/&gt;&lt;property id=&quot;20307&quot; value=&quot;286&quot;/&gt;&lt;/object&gt;&lt;object type=&quot;3&quot; unique_id=&quot;10037&quot;&gt;&lt;property id=&quot;20148&quot; value=&quot;5&quot;/&gt;&lt;property id=&quot;20300&quot; value=&quot;Slide 35 - &amp;quot;Titre de chapitre sur trois lignes (Georgia Regular, 63 pts/Zab 76 pts)&amp;quot;&quot;/&gt;&lt;property id=&quot;20307&quot; value=&quot;287&quot;/&gt;&lt;/object&gt;&lt;object type=&quot;3&quot; unique_id=&quot;10038&quot;&gt;&lt;property id=&quot;20148&quot; value=&quot;5&quot;/&gt;&lt;property id=&quot;20300&quot; value=&quot;Slide 36 - &amp;quot;Titre de chapitre sur trois lignes (Georgia Regular, 63 pts/Zab 76 pts)&amp;quot;&quot;/&gt;&lt;property id=&quot;20307&quot; value=&quot;288&quot;/&gt;&lt;/object&gt;&lt;object type=&quot;3&quot; unique_id=&quot;10039&quot;&gt;&lt;property id=&quot;20148&quot; value=&quot;5&quot;/&gt;&lt;property id=&quot;20300&quot; value=&quot;Slide 37 - &amp;quot;Titre de chapitre sur trois lignes (Georgia Regular, 63 pts/Zab 76 pts)&amp;quot;&quot;/&gt;&lt;property id=&quot;20307&quot; value=&quot;289&quot;/&gt;&lt;/object&gt;&lt;object type=&quot;3&quot; unique_id=&quot;10040&quot;&gt;&lt;property id=&quot;20148&quot; value=&quot;5&quot;/&gt;&lt;property id=&quot;20300&quot; value=&quot;Slide 38 - &amp;quot;Titre de chapitre sur trois lignes (Georgia Regular, 63 pts/Zab 76 pts)&amp;quot;&quot;/&gt;&lt;property id=&quot;20307&quot; value=&quot;290&quot;/&gt;&lt;/object&gt;&lt;object type=&quot;3&quot; unique_id=&quot;10041&quot;&gt;&lt;property id=&quot;20148&quot; value=&quot;5&quot;/&gt;&lt;property id=&quot;20300&quot; value=&quot;Slide 39&quot;/&gt;&lt;property id=&quot;20307&quot; value=&quot;282&quot;/&gt;&lt;/object&gt;&lt;object type=&quot;3&quot; unique_id=&quot;10042&quot;&gt;&lt;property id=&quot;20148&quot; value=&quot;5&quot;/&gt;&lt;property id=&quot;20300&quot; value=&quot;Slide 40&quot;/&gt;&lt;property id=&quot;20307&quot; value=&quot;283&quot;/&gt;&lt;/object&gt;&lt;object type=&quot;3&quot; unique_id=&quot;10043&quot;&gt;&lt;property id=&quot;20148&quot; value=&quot;5&quot;/&gt;&lt;property id=&quot;20300&quot; value=&quot;Slide 41&quot;/&gt;&lt;property id=&quot;20307&quot; value=&quot;284&quot;/&gt;&lt;/object&gt;&lt;/object&gt;&lt;object type=&quot;8&quot; unique_id=&quot;1008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Mobiliar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DA2323"/>
      </a:hlink>
      <a:folHlink>
        <a:srgbClr val="E97A7A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19050">
          <a:solidFill>
            <a:schemeClr val="tx2"/>
          </a:solidFill>
        </a:ln>
      </a:spPr>
      <a:bodyPr rtlCol="0" anchor="ctr"/>
      <a:lstStyle>
        <a:defPPr algn="ctr">
          <a:lnSpc>
            <a:spcPts val="1700"/>
          </a:lnSpc>
          <a:defRPr sz="13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bilière_FR_base" id="{1015FC05-99BE-4BCC-A2AD-B954DA4AF88F}" vid="{8F0A3C6D-F100-45AF-8B0D-A6B1709E271A}"/>
    </a:ext>
  </a:extLst>
</a:theme>
</file>

<file path=ppt/theme/theme2.xml><?xml version="1.0" encoding="utf-8"?>
<a:theme xmlns:a="http://schemas.openxmlformats.org/drawingml/2006/main" name="Office Theme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007B91"/>
      </a:hlink>
      <a:folHlink>
        <a:srgbClr val="AFCD5F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007B91"/>
      </a:hlink>
      <a:folHlink>
        <a:srgbClr val="AFCD5F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MobiliÞre_FR_base</Template>
  <TotalTime>0</TotalTime>
  <Words>932</Words>
  <Application>Microsoft Office PowerPoint</Application>
  <PresentationFormat>Breitbild</PresentationFormat>
  <Paragraphs>148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Georgia</vt:lpstr>
      <vt:lpstr>Symbol</vt:lpstr>
      <vt:lpstr>Mobiliar</vt:lpstr>
      <vt:lpstr>Do it yourself: R Package</vt:lpstr>
      <vt:lpstr>Functions are the Basis of R</vt:lpstr>
      <vt:lpstr>Separate Functions from Analysis</vt:lpstr>
      <vt:lpstr>Document, Document, Document</vt:lpstr>
      <vt:lpstr>Well-documented Functions are almost a Package</vt:lpstr>
      <vt:lpstr>Remark: print(), summary(), plot(), …</vt:lpstr>
      <vt:lpstr>Creating the "apero" Package</vt:lpstr>
      <vt:lpstr>Some final Words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base au format 16:9 (Georgia Regular, 32 pts/Zab 43 pts)</dc:title>
  <dc:creator>Mayer Michael</dc:creator>
  <cp:lastModifiedBy>Michael Mayer</cp:lastModifiedBy>
  <cp:revision>122</cp:revision>
  <dcterms:created xsi:type="dcterms:W3CDTF">2021-05-05T14:57:13Z</dcterms:created>
  <dcterms:modified xsi:type="dcterms:W3CDTF">2022-02-20T18:12:15Z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6339c0-82ad-448c-ad0e-099d7c3d4715_Enabled">
    <vt:lpwstr>true</vt:lpwstr>
  </property>
  <property fmtid="{D5CDD505-2E9C-101B-9397-08002B2CF9AE}" pid="3" name="MSIP_Label_576339c0-82ad-448c-ad0e-099d7c3d4715_SetDate">
    <vt:lpwstr>2021-05-05T15:24:31Z</vt:lpwstr>
  </property>
  <property fmtid="{D5CDD505-2E9C-101B-9397-08002B2CF9AE}" pid="4" name="MSIP_Label_576339c0-82ad-448c-ad0e-099d7c3d4715_Method">
    <vt:lpwstr>Privileged</vt:lpwstr>
  </property>
  <property fmtid="{D5CDD505-2E9C-101B-9397-08002B2CF9AE}" pid="5" name="MSIP_Label_576339c0-82ad-448c-ad0e-099d7c3d4715_Name">
    <vt:lpwstr>576339c0-82ad-448c-ad0e-099d7c3d4715</vt:lpwstr>
  </property>
  <property fmtid="{D5CDD505-2E9C-101B-9397-08002B2CF9AE}" pid="6" name="MSIP_Label_576339c0-82ad-448c-ad0e-099d7c3d4715_SiteId">
    <vt:lpwstr>af7227b1-ac3a-4487-9e9f-ba462bb409d4</vt:lpwstr>
  </property>
  <property fmtid="{D5CDD505-2E9C-101B-9397-08002B2CF9AE}" pid="7" name="MSIP_Label_576339c0-82ad-448c-ad0e-099d7c3d4715_ActionId">
    <vt:lpwstr>bce902d7-ee7d-4de6-ab61-bf2e7b08c94d</vt:lpwstr>
  </property>
  <property fmtid="{D5CDD505-2E9C-101B-9397-08002B2CF9AE}" pid="8" name="MSIP_Label_576339c0-82ad-448c-ad0e-099d7c3d4715_ContentBits">
    <vt:lpwstr>0</vt:lpwstr>
  </property>
</Properties>
</file>