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0A69"/>
    <a:srgbClr val="FCA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E9E8D-1311-3AFA-E3B7-713C0CBB0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937722-7642-C1A3-70C1-6771F4592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25F331-F8B7-9AEF-ABAC-91B2969D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06.01.2024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C0183-04B9-897E-28C0-29D778C0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7A6A7-E64E-1004-2068-4FD4700E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0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4C6EB-FA76-38F8-A332-A098BEFF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407294-C8AF-BAED-8E42-7AA2D0975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28BF26-47F1-1B3D-6416-3B768C6E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06.01.2024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625118-0AA5-7886-6599-AC6247A4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3A8252-6BF3-3192-317D-2269E490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541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0884CD-5F81-5987-1A31-8D75E2D7F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977980-0E55-37E2-56D5-768B8DD5A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41196F-5D02-C96A-7EC6-2C3D052E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06.01.2024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B4CCF-44A8-27C1-1603-F79AA0A3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DAA66D-741B-E8A5-A080-FC7DF7A0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958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4E1E8-1428-2020-BD90-C593A6E7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0FDA8D-4321-6542-7BB9-FDDA3B002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73139-8522-8630-4903-A01DBB97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06.01.2024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168CB4-C353-0B38-C9AD-6C9DCC06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2926B-2E8A-73C2-F54C-56A50860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942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B2A36-39B1-5AE7-9A01-75A80E0D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477D3F-13F0-E0BD-EF67-1F19668C3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7C80A2-5C25-92BC-F54E-B135EFCE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06.01.2024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B28F7C-9C87-D006-57D4-AEF657E0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211DB-6990-EA31-A32B-9C658BD6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430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47752-67F5-E400-8143-3F635549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FDC91B-F46D-BF6E-83B8-DAC6C6ECB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E178CD-26E5-BE39-DFC1-F9FD686A9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D1EF09-033C-EDAB-C50C-1107138B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06.01.2024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41DCA4-A25E-4FA2-69EE-79C737B6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41597-6C77-BA67-D7DF-0CCC6073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13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F40B2-2C7E-0398-6C39-6ABE7678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9F7B1C-6B9C-AB1D-A0AC-C9FDC1D99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F82D66-0DCE-76F3-78E8-16BD14A56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9C75BA-6E21-2F42-BDE1-74FADD82C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34126E-B862-32EE-7D37-7D83BDAEB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304C10-BB1C-626F-AD09-1AF57470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06.01.2024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FBE6B2-909D-DFFA-106A-739EF7AC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5F2B9B-4C83-3514-0DD4-66D8C3AB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369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05ADF-263D-768C-C246-27D13B3C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393E4B-2A97-3F21-0C85-A2FF9591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06.01.2024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124CD6-B0AD-CE74-18B1-3FA84C4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E275C9-DBF8-E8D8-5980-151DC567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33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C10DDE-C08D-B66E-8E20-CCC4B322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06.01.2024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DDF27D-A511-9C9D-A18D-5116B081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A066C6-AB30-2485-0654-C13A410F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756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D71BE-47EE-A0D2-B8F3-1352016A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56DD17-6424-17C1-78E6-9FF8CB21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DFB606-793C-DD74-A351-2F4E8BC8E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66AA02-3CF6-EF51-33B7-CA33B547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06.01.2024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43995A-5EB1-CF15-5AAF-4238D3AB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F704AB-2693-5E04-4C74-0F74ACF0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345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1B38B-3F0D-298F-AD81-384D6FE7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0F97AF-BFAC-2C9A-8E64-37633C6A9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50D0CE-B80C-77BA-D81A-E7BB13DCB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B8E48A-7CDA-12E5-C4EC-7173C277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D0F6-6ABB-4527-9446-933655FCB222}" type="datetimeFigureOut">
              <a:rPr lang="de-CH" smtClean="0"/>
              <a:t>06.01.2024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DDD071-C6F3-A168-29BB-1EFE5531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4BACB3-8B84-1288-E0B0-67FEC1B1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87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A14E52-CFAE-CDD6-C7A4-67C67C95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CA937-74FD-D1CE-3A08-C333347C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341E72-7698-C550-96DC-02669D5C3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8D0F6-6ABB-4527-9446-933655FCB222}" type="datetimeFigureOut">
              <a:rPr lang="de-CH" smtClean="0"/>
              <a:t>06.01.2024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EA9ED-FE33-92A4-6775-168247167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3DDC2-7F20-87CA-5F9D-04DC3ABE7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2F216-202A-4A8D-9941-E2600D8C36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580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demo_shapviz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demo_shapviz" TargetMode="External"/><Relationship Id="rId7" Type="http://schemas.openxmlformats.org/officeDocument/2006/relationships/hyperlink" Target="https://dx.doi.org/10.2139/ssrn.4389797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github.com/shap/shap" TargetMode="External"/><Relationship Id="rId5" Type="http://schemas.openxmlformats.org/officeDocument/2006/relationships/hyperlink" Target="https://github.com/ModelOriented/kernelshap" TargetMode="External"/><Relationship Id="rId4" Type="http://schemas.openxmlformats.org/officeDocument/2006/relationships/hyperlink" Target="https://github.com/ModelOriented/shapvi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61211-5C2B-552C-B527-7C54379C7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0592" y="861360"/>
            <a:ext cx="7040077" cy="2387600"/>
          </a:xfrm>
        </p:spPr>
        <p:txBody>
          <a:bodyPr/>
          <a:lstStyle/>
          <a:p>
            <a:r>
              <a:rPr lang="de-CH" dirty="0">
                <a:solidFill>
                  <a:srgbClr val="430A69"/>
                </a:solidFill>
              </a:rPr>
              <a:t>SHAP in 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0A7212-FFC7-C8EF-5F19-9C27D113F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9730" y="3232887"/>
            <a:ext cx="5816867" cy="652328"/>
          </a:xfrm>
        </p:spPr>
        <p:txBody>
          <a:bodyPr/>
          <a:lstStyle/>
          <a:p>
            <a:r>
              <a:rPr lang="de-CH" dirty="0">
                <a:solidFill>
                  <a:srgbClr val="FCA50A"/>
                </a:solidFill>
              </a:rPr>
              <a:t>Michael Mayer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D8390C-68C6-3BEA-A20E-D974AC284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31" y="1504164"/>
            <a:ext cx="2286000" cy="26479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DB8FEA-5673-F7AE-B850-5204E4672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1" y="3438625"/>
            <a:ext cx="2286000" cy="26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1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7244" cy="1325563"/>
          </a:xfrm>
        </p:spPr>
        <p:txBody>
          <a:bodyPr>
            <a:normAutofit fontScale="90000"/>
          </a:bodyPr>
          <a:lstStyle/>
          <a:p>
            <a:r>
              <a:rPr lang="de-CH" dirty="0" err="1">
                <a:solidFill>
                  <a:srgbClr val="FCA50A"/>
                </a:solidFill>
              </a:rPr>
              <a:t>SH</a:t>
            </a:r>
            <a:r>
              <a:rPr lang="de-CH" dirty="0" err="1"/>
              <a:t>apley</a:t>
            </a:r>
            <a:r>
              <a:rPr lang="de-CH" dirty="0"/>
              <a:t> </a:t>
            </a:r>
            <a:r>
              <a:rPr lang="de-CH" dirty="0">
                <a:solidFill>
                  <a:srgbClr val="FCA50A"/>
                </a:solidFill>
              </a:rPr>
              <a:t>A</a:t>
            </a:r>
            <a:r>
              <a:rPr lang="de-CH" dirty="0"/>
              <a:t>dditive </a:t>
            </a:r>
            <a:r>
              <a:rPr lang="de-CH" dirty="0" err="1"/>
              <a:t>ex</a:t>
            </a:r>
            <a:r>
              <a:rPr lang="de-CH" dirty="0" err="1">
                <a:solidFill>
                  <a:srgbClr val="FCA50A"/>
                </a:solidFill>
              </a:rPr>
              <a:t>P</a:t>
            </a:r>
            <a:r>
              <a:rPr lang="de-CH" dirty="0" err="1"/>
              <a:t>lanations</a:t>
            </a:r>
            <a:r>
              <a:rPr lang="de-CH" dirty="0"/>
              <a:t> </a:t>
            </a:r>
            <a:r>
              <a:rPr lang="de-CH"/>
              <a:t>(Lundberg-Lee, </a:t>
            </a:r>
            <a:r>
              <a:rPr lang="de-CH" dirty="0"/>
              <a:t>2017)</a:t>
            </a:r>
            <a:br>
              <a:rPr lang="de-CH" dirty="0"/>
            </a:br>
            <a:r>
              <a:rPr lang="de-CH" sz="3600" dirty="0">
                <a:solidFill>
                  <a:srgbClr val="430A69"/>
                </a:solidFill>
              </a:rPr>
              <a:t>Illustrated on Miami House Price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44D7DB-EE49-135C-4A3B-537039D7F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335" y="1594618"/>
            <a:ext cx="5188090" cy="4806181"/>
          </a:xfr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SHAP </a:t>
            </a:r>
            <a:r>
              <a:rPr lang="de-CH" dirty="0" err="1"/>
              <a:t>decomposes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prediction</a:t>
            </a:r>
            <a:r>
              <a:rPr lang="de-CH" dirty="0"/>
              <a:t> </a:t>
            </a:r>
            <a:r>
              <a:rPr lang="de-CH" dirty="0" err="1">
                <a:solidFill>
                  <a:srgbClr val="FCA50A"/>
                </a:solidFill>
              </a:rPr>
              <a:t>fairly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additive </a:t>
            </a:r>
            <a:r>
              <a:rPr lang="de-CH" dirty="0" err="1"/>
              <a:t>contributions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features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7009E7A-1019-E61F-60EA-44CD7AE1BB80}"/>
              </a:ext>
            </a:extLst>
          </p:cNvPr>
          <p:cNvSpPr txBox="1">
            <a:spLocks/>
          </p:cNvSpPr>
          <p:nvPr/>
        </p:nvSpPr>
        <p:spPr>
          <a:xfrm>
            <a:off x="5958425" y="1594617"/>
            <a:ext cx="5288670" cy="4806181"/>
          </a:xfrm>
          <a:prstGeom prst="rect">
            <a:avLst/>
          </a:prstGeom>
          <a:ln w="57150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>
                <a:solidFill>
                  <a:srgbClr val="FCA50A"/>
                </a:solidFill>
              </a:rPr>
              <a:t>Repeat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predictions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describe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>
                <a:solidFill>
                  <a:srgbClr val="FCA50A"/>
                </a:solidFill>
              </a:rPr>
              <a:t>whole</a:t>
            </a:r>
            <a:endParaRPr lang="de-CH" dirty="0">
              <a:solidFill>
                <a:srgbClr val="FCA50A"/>
              </a:solidFill>
            </a:endParaRP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D9E219-7F9C-5443-28A8-83B158B9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05" y="2824092"/>
            <a:ext cx="4838949" cy="353078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6F13E2C-8CCF-748B-2CB1-CC235A7AA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349" y="2639932"/>
            <a:ext cx="5169166" cy="37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0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430A69"/>
                </a:solidFill>
              </a:rPr>
              <a:t>Three</a:t>
            </a:r>
            <a:r>
              <a:rPr lang="de-CH" dirty="0">
                <a:solidFill>
                  <a:srgbClr val="430A69"/>
                </a:solidFill>
              </a:rPr>
              <a:t> </a:t>
            </a:r>
            <a:r>
              <a:rPr lang="de-CH" dirty="0" err="1">
                <a:solidFill>
                  <a:srgbClr val="430A69"/>
                </a:solidFill>
              </a:rPr>
              <a:t>Algorithms</a:t>
            </a:r>
            <a:r>
              <a:rPr lang="de-CH" dirty="0">
                <a:solidFill>
                  <a:srgbClr val="430A69"/>
                </a:solidFill>
              </a:rPr>
              <a:t> </a:t>
            </a:r>
            <a:r>
              <a:rPr lang="de-CH" dirty="0" err="1">
                <a:solidFill>
                  <a:srgbClr val="430A69"/>
                </a:solidFill>
              </a:rPr>
              <a:t>to</a:t>
            </a:r>
            <a:r>
              <a:rPr lang="de-CH" dirty="0">
                <a:solidFill>
                  <a:srgbClr val="430A69"/>
                </a:solidFill>
              </a:rPr>
              <a:t> Crunch SHAP Values</a:t>
            </a:r>
            <a:endParaRPr lang="de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72563B1-BB49-637F-D7FF-4F0786AEB63E}"/>
              </a:ext>
            </a:extLst>
          </p:cNvPr>
          <p:cNvSpPr/>
          <p:nvPr/>
        </p:nvSpPr>
        <p:spPr>
          <a:xfrm>
            <a:off x="3801978" y="1587985"/>
            <a:ext cx="2800952" cy="721224"/>
          </a:xfrm>
          <a:prstGeom prst="ellipse">
            <a:avLst/>
          </a:prstGeom>
          <a:solidFill>
            <a:srgbClr val="FCA5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err="1">
                <a:ln w="0"/>
                <a:solidFill>
                  <a:srgbClr val="430A69"/>
                </a:solidFill>
              </a:rPr>
              <a:t>Tree-Based</a:t>
            </a:r>
            <a:r>
              <a:rPr lang="de-CH" sz="2800" dirty="0">
                <a:ln w="0"/>
                <a:solidFill>
                  <a:srgbClr val="430A69"/>
                </a:solidFill>
              </a:rPr>
              <a:t>?</a:t>
            </a:r>
            <a:endParaRPr lang="de-CH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430A69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4558B23-0DAF-0E72-152B-1B56C3807D10}"/>
              </a:ext>
            </a:extLst>
          </p:cNvPr>
          <p:cNvSpPr/>
          <p:nvPr/>
        </p:nvSpPr>
        <p:spPr>
          <a:xfrm>
            <a:off x="2102211" y="2961256"/>
            <a:ext cx="2080661" cy="1974968"/>
          </a:xfrm>
          <a:prstGeom prst="rect">
            <a:avLst/>
          </a:prstGeom>
          <a:solidFill>
            <a:srgbClr val="FCA5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800" dirty="0">
                <a:ln w="0"/>
                <a:solidFill>
                  <a:schemeClr val="tx1"/>
                </a:solidFill>
              </a:rPr>
              <a:t>TreeSHAP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000" dirty="0">
                <a:ln w="0"/>
                <a:solidFill>
                  <a:srgbClr val="430A69"/>
                </a:solidFill>
              </a:rPr>
              <a:t>{xgboost}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000" dirty="0">
                <a:ln w="0"/>
                <a:solidFill>
                  <a:srgbClr val="430A69"/>
                </a:solidFill>
              </a:rPr>
              <a:t>{lightgbm}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000" dirty="0">
                <a:ln w="0"/>
                <a:solidFill>
                  <a:srgbClr val="430A69"/>
                </a:solidFill>
              </a:rPr>
              <a:t>{h2o}</a:t>
            </a:r>
            <a:endParaRPr lang="de-CH" sz="2000" dirty="0">
              <a:ln w="22225">
                <a:solidFill>
                  <a:schemeClr val="accent2"/>
                </a:solidFill>
                <a:prstDash val="solid"/>
              </a:ln>
              <a:solidFill>
                <a:srgbClr val="430A6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000" dirty="0">
                <a:ln w="0"/>
                <a:solidFill>
                  <a:srgbClr val="430A69"/>
                </a:solidFill>
              </a:rPr>
              <a:t>{treeshap}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FFF4A340-5F8A-838A-908E-37ED09FABC0F}"/>
              </a:ext>
            </a:extLst>
          </p:cNvPr>
          <p:cNvSpPr/>
          <p:nvPr/>
        </p:nvSpPr>
        <p:spPr>
          <a:xfrm rot="3264902">
            <a:off x="3565303" y="2337415"/>
            <a:ext cx="510139" cy="5264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FC423D-631A-506E-C88F-DBC1B43810AE}"/>
              </a:ext>
            </a:extLst>
          </p:cNvPr>
          <p:cNvSpPr txBox="1"/>
          <p:nvPr/>
        </p:nvSpPr>
        <p:spPr>
          <a:xfrm>
            <a:off x="2972355" y="23397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Yes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500AE27B-8173-1F1E-E564-BFD8952CC1BB}"/>
              </a:ext>
            </a:extLst>
          </p:cNvPr>
          <p:cNvSpPr/>
          <p:nvPr/>
        </p:nvSpPr>
        <p:spPr>
          <a:xfrm rot="18445090">
            <a:off x="6204981" y="2395384"/>
            <a:ext cx="510139" cy="5264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7BE3EB5-AB94-3CDD-1A2A-25E1B2DE1A0B}"/>
              </a:ext>
            </a:extLst>
          </p:cNvPr>
          <p:cNvSpPr txBox="1"/>
          <p:nvPr/>
        </p:nvSpPr>
        <p:spPr>
          <a:xfrm>
            <a:off x="6856693" y="24010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No</a:t>
            </a:r>
            <a:endParaRPr lang="de-CH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93C5DD4-BD55-A2FC-8266-B7E9C8047CED}"/>
              </a:ext>
            </a:extLst>
          </p:cNvPr>
          <p:cNvSpPr/>
          <p:nvPr/>
        </p:nvSpPr>
        <p:spPr>
          <a:xfrm>
            <a:off x="6045014" y="2993917"/>
            <a:ext cx="2800952" cy="868681"/>
          </a:xfrm>
          <a:prstGeom prst="ellipse">
            <a:avLst/>
          </a:prstGeom>
          <a:solidFill>
            <a:srgbClr val="FCA5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ln w="0"/>
                <a:solidFill>
                  <a:srgbClr val="430A69"/>
                </a:solidFill>
              </a:rPr>
              <a:t>≤ 10 </a:t>
            </a:r>
            <a:r>
              <a:rPr lang="de-CH" sz="2800" dirty="0" err="1">
                <a:ln w="0"/>
                <a:solidFill>
                  <a:srgbClr val="430A69"/>
                </a:solidFill>
              </a:rPr>
              <a:t>features</a:t>
            </a:r>
            <a:endParaRPr lang="de-CH" sz="2800" dirty="0">
              <a:ln w="0"/>
              <a:solidFill>
                <a:srgbClr val="430A69"/>
              </a:solidFill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C3BD0E9C-26D6-802C-51A0-CF8780B22AA1}"/>
              </a:ext>
            </a:extLst>
          </p:cNvPr>
          <p:cNvSpPr/>
          <p:nvPr/>
        </p:nvSpPr>
        <p:spPr>
          <a:xfrm rot="1625807">
            <a:off x="6267782" y="3991861"/>
            <a:ext cx="510139" cy="5264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F371AA-056C-D7E2-9E09-7C658F7B953C}"/>
              </a:ext>
            </a:extLst>
          </p:cNvPr>
          <p:cNvSpPr txBox="1"/>
          <p:nvPr/>
        </p:nvSpPr>
        <p:spPr>
          <a:xfrm>
            <a:off x="5660470" y="4075244"/>
            <a:ext cx="51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Yes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47318D-AC60-5E60-0C1E-4AC6AEE04648}"/>
              </a:ext>
            </a:extLst>
          </p:cNvPr>
          <p:cNvSpPr txBox="1"/>
          <p:nvPr/>
        </p:nvSpPr>
        <p:spPr>
          <a:xfrm>
            <a:off x="2472731" y="5003759"/>
            <a:ext cx="99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Very fast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139C484-4ED9-4B1A-BB9C-EB105B8306DB}"/>
              </a:ext>
            </a:extLst>
          </p:cNvPr>
          <p:cNvSpPr/>
          <p:nvPr/>
        </p:nvSpPr>
        <p:spPr>
          <a:xfrm>
            <a:off x="4770759" y="4686272"/>
            <a:ext cx="2923260" cy="868681"/>
          </a:xfrm>
          <a:prstGeom prst="rect">
            <a:avLst/>
          </a:prstGeom>
          <a:solidFill>
            <a:srgbClr val="FCA5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800" dirty="0">
                <a:ln w="0"/>
                <a:solidFill>
                  <a:schemeClr val="tx1"/>
                </a:solidFill>
              </a:rPr>
              <a:t>Permutation SHAP</a:t>
            </a:r>
          </a:p>
          <a:p>
            <a:r>
              <a:rPr lang="de-CH" sz="2000" dirty="0">
                <a:ln w="0"/>
                <a:solidFill>
                  <a:srgbClr val="430A69"/>
                </a:solidFill>
              </a:rPr>
              <a:t>kernelshap::</a:t>
            </a:r>
            <a:r>
              <a:rPr lang="de-CH" sz="2000" dirty="0" err="1">
                <a:ln w="0"/>
                <a:solidFill>
                  <a:srgbClr val="430A69"/>
                </a:solidFill>
              </a:rPr>
              <a:t>permshap</a:t>
            </a:r>
            <a:r>
              <a:rPr lang="de-CH" sz="2000" dirty="0">
                <a:ln w="0"/>
                <a:solidFill>
                  <a:srgbClr val="430A69"/>
                </a:solidFill>
              </a:rPr>
              <a:t>()</a:t>
            </a:r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8D3C5E6F-19F2-1828-6E06-CB9E1947F05B}"/>
              </a:ext>
            </a:extLst>
          </p:cNvPr>
          <p:cNvSpPr/>
          <p:nvPr/>
        </p:nvSpPr>
        <p:spPr>
          <a:xfrm rot="19454123">
            <a:off x="8274632" y="3934535"/>
            <a:ext cx="510139" cy="5264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B65466E-ED49-ACA8-7A9E-95936C75C941}"/>
              </a:ext>
            </a:extLst>
          </p:cNvPr>
          <p:cNvSpPr txBox="1"/>
          <p:nvPr/>
        </p:nvSpPr>
        <p:spPr>
          <a:xfrm>
            <a:off x="8890518" y="394874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No</a:t>
            </a:r>
            <a:endParaRPr lang="de-CH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518DFC5-C1A5-CF4A-FD8D-78AD0AB43802}"/>
              </a:ext>
            </a:extLst>
          </p:cNvPr>
          <p:cNvSpPr/>
          <p:nvPr/>
        </p:nvSpPr>
        <p:spPr>
          <a:xfrm>
            <a:off x="8206135" y="4686272"/>
            <a:ext cx="2999127" cy="868681"/>
          </a:xfrm>
          <a:prstGeom prst="rect">
            <a:avLst/>
          </a:prstGeom>
          <a:solidFill>
            <a:srgbClr val="FCA5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800" dirty="0">
                <a:ln w="0"/>
                <a:solidFill>
                  <a:schemeClr val="tx1"/>
                </a:solidFill>
              </a:rPr>
              <a:t>Kernel SHAP</a:t>
            </a:r>
          </a:p>
          <a:p>
            <a:r>
              <a:rPr lang="de-CH" sz="2000" dirty="0">
                <a:ln w="0"/>
                <a:solidFill>
                  <a:srgbClr val="430A69"/>
                </a:solidFill>
              </a:rPr>
              <a:t>kernelshap::kernelshap()</a:t>
            </a:r>
          </a:p>
        </p:txBody>
      </p:sp>
      <p:sp>
        <p:nvSpPr>
          <p:cNvPr id="27" name="Pfeil: nach oben gekrümmt 26">
            <a:extLst>
              <a:ext uri="{FF2B5EF4-FFF2-40B4-BE49-F238E27FC236}">
                <a16:creationId xmlns:a16="http://schemas.microsoft.com/office/drawing/2014/main" id="{34A6869E-EFDC-7ECC-D699-E68B08C92688}"/>
              </a:ext>
            </a:extLst>
          </p:cNvPr>
          <p:cNvSpPr/>
          <p:nvPr/>
        </p:nvSpPr>
        <p:spPr>
          <a:xfrm rot="10800000" flipV="1">
            <a:off x="6708808" y="5627044"/>
            <a:ext cx="2329314" cy="59221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B197A1B-CA85-853E-26AE-612C2C89EFBA}"/>
              </a:ext>
            </a:extLst>
          </p:cNvPr>
          <p:cNvSpPr txBox="1"/>
          <p:nvPr/>
        </p:nvSpPr>
        <p:spPr>
          <a:xfrm>
            <a:off x="6708808" y="6140212"/>
            <a:ext cx="255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Very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approximation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974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trike="sngStrike" dirty="0" err="1">
                <a:solidFill>
                  <a:srgbClr val="430A69"/>
                </a:solidFill>
              </a:rPr>
              <a:t>One</a:t>
            </a:r>
            <a:r>
              <a:rPr lang="de-CH" strike="sngStrike" dirty="0">
                <a:solidFill>
                  <a:srgbClr val="430A69"/>
                </a:solidFill>
              </a:rPr>
              <a:t> Ring </a:t>
            </a:r>
            <a:r>
              <a:rPr lang="de-CH" strike="sngStrike" dirty="0" err="1">
                <a:solidFill>
                  <a:srgbClr val="430A69"/>
                </a:solidFill>
              </a:rPr>
              <a:t>to</a:t>
            </a:r>
            <a:r>
              <a:rPr lang="de-CH" strike="sngStrike" dirty="0">
                <a:solidFill>
                  <a:srgbClr val="430A69"/>
                </a:solidFill>
              </a:rPr>
              <a:t> Rule </a:t>
            </a:r>
            <a:r>
              <a:rPr lang="de-CH" strike="sngStrike" dirty="0" err="1">
                <a:solidFill>
                  <a:srgbClr val="430A69"/>
                </a:solidFill>
              </a:rPr>
              <a:t>them</a:t>
            </a:r>
            <a:r>
              <a:rPr lang="de-CH" strike="sngStrike" dirty="0">
                <a:solidFill>
                  <a:srgbClr val="430A69"/>
                </a:solidFill>
              </a:rPr>
              <a:t> all</a:t>
            </a:r>
            <a:br>
              <a:rPr lang="de-CH" dirty="0">
                <a:solidFill>
                  <a:srgbClr val="430A69"/>
                </a:solidFill>
              </a:rPr>
            </a:br>
            <a:r>
              <a:rPr lang="de-CH" dirty="0" err="1">
                <a:solidFill>
                  <a:srgbClr val="430A69"/>
                </a:solidFill>
              </a:rPr>
              <a:t>One</a:t>
            </a:r>
            <a:r>
              <a:rPr lang="de-CH" dirty="0">
                <a:solidFill>
                  <a:srgbClr val="430A69"/>
                </a:solidFill>
              </a:rPr>
              <a:t> Package </a:t>
            </a:r>
            <a:r>
              <a:rPr lang="de-CH" dirty="0" err="1">
                <a:solidFill>
                  <a:srgbClr val="430A69"/>
                </a:solidFill>
              </a:rPr>
              <a:t>to</a:t>
            </a:r>
            <a:r>
              <a:rPr lang="de-CH" dirty="0">
                <a:solidFill>
                  <a:srgbClr val="430A69"/>
                </a:solidFill>
              </a:rPr>
              <a:t> Plot </a:t>
            </a:r>
            <a:r>
              <a:rPr lang="de-CH" dirty="0" err="1">
                <a:solidFill>
                  <a:srgbClr val="430A69"/>
                </a:solidFill>
              </a:rPr>
              <a:t>them</a:t>
            </a:r>
            <a:r>
              <a:rPr lang="de-CH" dirty="0">
                <a:solidFill>
                  <a:srgbClr val="430A69"/>
                </a:solidFill>
              </a:rPr>
              <a:t> all: {</a:t>
            </a:r>
            <a:r>
              <a:rPr lang="de-CH" dirty="0" err="1">
                <a:solidFill>
                  <a:srgbClr val="430A69"/>
                </a:solidFill>
              </a:rPr>
              <a:t>shapviz</a:t>
            </a:r>
            <a:r>
              <a:rPr lang="de-CH" dirty="0">
                <a:solidFill>
                  <a:srgbClr val="430A69"/>
                </a:solidFill>
              </a:rPr>
              <a:t>}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591242C-E60A-55BF-0EA2-545D51230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29" y="2678447"/>
            <a:ext cx="2286000" cy="2647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865627F-C6EE-BC63-80A8-21C5E405D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229" y="2678447"/>
            <a:ext cx="2286000" cy="264795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CF8E37B-CD13-F681-1B4F-69ECE29A5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50" y="2558176"/>
            <a:ext cx="2501516" cy="288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04BFA47-871C-D63C-5153-E11687136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150" y="1810959"/>
            <a:ext cx="2501516" cy="79063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B08CF2CD-DC06-A003-DC27-447A6F467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579" y="5304505"/>
            <a:ext cx="2514600" cy="100965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6594511-A0F7-096F-0626-82BAED6CF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7148" y="1988797"/>
            <a:ext cx="3165909" cy="716937"/>
          </a:xfrm>
          <a:prstGeom prst="rect">
            <a:avLst/>
          </a:prstGeom>
        </p:spPr>
      </p:pic>
      <p:pic>
        <p:nvPicPr>
          <p:cNvPr id="2056" name="Picture 8" descr="@h2oai">
            <a:extLst>
              <a:ext uri="{FF2B5EF4-FFF2-40B4-BE49-F238E27FC236}">
                <a16:creationId xmlns:a16="http://schemas.microsoft.com/office/drawing/2014/main" id="{7305FBEF-A049-79A6-2719-47E1381FB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414" y="372078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1F4B0A2-0A87-1BC4-3189-5ADB44B718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4996" y="5424962"/>
            <a:ext cx="1902233" cy="8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8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430A69"/>
                </a:solidFill>
              </a:rPr>
              <a:t>{</a:t>
            </a:r>
            <a:r>
              <a:rPr lang="de-CH" dirty="0" err="1">
                <a:solidFill>
                  <a:srgbClr val="430A69"/>
                </a:solidFill>
              </a:rPr>
              <a:t>shapviz</a:t>
            </a:r>
            <a:r>
              <a:rPr lang="de-CH" dirty="0">
                <a:solidFill>
                  <a:srgbClr val="430A69"/>
                </a:solidFill>
              </a:rPr>
              <a:t>} API</a:t>
            </a:r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5ABBDF3-8782-F7F5-C75C-56F825F37C81}"/>
              </a:ext>
            </a:extLst>
          </p:cNvPr>
          <p:cNvSpPr txBox="1"/>
          <p:nvPr/>
        </p:nvSpPr>
        <p:spPr>
          <a:xfrm>
            <a:off x="1155031" y="1915426"/>
            <a:ext cx="103567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rgbClr val="430A69"/>
                </a:solidFill>
                <a:cs typeface="Courier New" panose="02070309020205020404" pitchFamily="49" charset="0"/>
              </a:rPr>
              <a:t>1. </a:t>
            </a:r>
            <a:r>
              <a:rPr lang="de-CH" sz="2800" dirty="0">
                <a:cs typeface="Courier New" panose="02070309020205020404" pitchFamily="49" charset="0"/>
              </a:rPr>
              <a:t>Initialize «</a:t>
            </a:r>
            <a:r>
              <a:rPr lang="de-CH" sz="2800" dirty="0" err="1">
                <a:cs typeface="Courier New" panose="02070309020205020404" pitchFamily="49" charset="0"/>
              </a:rPr>
              <a:t>shapviz</a:t>
            </a:r>
            <a:r>
              <a:rPr lang="de-CH" sz="2800" dirty="0">
                <a:cs typeface="Courier New" panose="02070309020205020404" pitchFamily="49" charset="0"/>
              </a:rPr>
              <a:t>» </a:t>
            </a:r>
            <a:r>
              <a:rPr lang="de-CH" sz="2800" dirty="0" err="1">
                <a:cs typeface="Courier New" panose="02070309020205020404" pitchFamily="49" charset="0"/>
              </a:rPr>
              <a:t>object</a:t>
            </a:r>
            <a:endParaRPr lang="de-CH" sz="2800" dirty="0">
              <a:cs typeface="Courier New" panose="02070309020205020404" pitchFamily="49" charset="0"/>
            </a:endParaRPr>
          </a:p>
          <a:p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shap_values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shapviz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…)</a:t>
            </a:r>
            <a:endParaRPr lang="de-CH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2800" dirty="0">
              <a:solidFill>
                <a:srgbClr val="430A69"/>
              </a:solidFill>
              <a:cs typeface="Courier New" panose="02070309020205020404" pitchFamily="49" charset="0"/>
            </a:endParaRPr>
          </a:p>
          <a:p>
            <a:endParaRPr lang="de-CH" sz="2800" dirty="0">
              <a:solidFill>
                <a:srgbClr val="430A69"/>
              </a:solidFill>
              <a:cs typeface="Courier New" panose="02070309020205020404" pitchFamily="49" charset="0"/>
            </a:endParaRPr>
          </a:p>
          <a:p>
            <a:endParaRPr lang="de-CH" sz="2800" dirty="0">
              <a:solidFill>
                <a:srgbClr val="430A69"/>
              </a:solidFill>
              <a:cs typeface="Courier New" panose="02070309020205020404" pitchFamily="49" charset="0"/>
            </a:endParaRPr>
          </a:p>
          <a:p>
            <a:endParaRPr lang="de-CH" sz="2800" dirty="0">
              <a:solidFill>
                <a:srgbClr val="430A69"/>
              </a:solidFill>
              <a:cs typeface="Courier New" panose="02070309020205020404" pitchFamily="49" charset="0"/>
            </a:endParaRPr>
          </a:p>
          <a:p>
            <a:r>
              <a:rPr lang="de-CH" sz="2800" dirty="0">
                <a:solidFill>
                  <a:srgbClr val="430A69"/>
                </a:solidFill>
                <a:cs typeface="Courier New" panose="02070309020205020404" pitchFamily="49" charset="0"/>
              </a:rPr>
              <a:t>2. </a:t>
            </a:r>
            <a:r>
              <a:rPr lang="de-CH" sz="2800" dirty="0">
                <a:cs typeface="Courier New" panose="02070309020205020404" pitchFamily="49" charset="0"/>
              </a:rPr>
              <a:t>Use </a:t>
            </a:r>
            <a:r>
              <a:rPr lang="de-CH" sz="2800" dirty="0" err="1">
                <a:cs typeface="Courier New" panose="02070309020205020404" pitchFamily="49" charset="0"/>
              </a:rPr>
              <a:t>plot</a:t>
            </a:r>
            <a:r>
              <a:rPr lang="de-CH" sz="2800" dirty="0">
                <a:cs typeface="Courier New" panose="02070309020205020404" pitchFamily="49" charset="0"/>
              </a:rPr>
              <a:t> </a:t>
            </a:r>
            <a:r>
              <a:rPr lang="de-CH" sz="2800" dirty="0" err="1">
                <a:cs typeface="Courier New" panose="02070309020205020404" pitchFamily="49" charset="0"/>
              </a:rPr>
              <a:t>functions</a:t>
            </a:r>
            <a:r>
              <a:rPr lang="de-CH" sz="2800" dirty="0">
                <a:cs typeface="Courier New" panose="02070309020205020404" pitchFamily="49" charset="0"/>
              </a:rPr>
              <a:t> (ggplot2)</a:t>
            </a:r>
            <a:endParaRPr lang="de-CH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sv_importance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shap_values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sv_dependence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shap_values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 = «</a:t>
            </a:r>
            <a:r>
              <a:rPr lang="de-CH" sz="2800" dirty="0" err="1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»)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rgbClr val="430A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1A88E6-7F44-9465-1BDB-7959AB18FCB0}"/>
              </a:ext>
            </a:extLst>
          </p:cNvPr>
          <p:cNvSpPr txBox="1"/>
          <p:nvPr/>
        </p:nvSpPr>
        <p:spPr>
          <a:xfrm>
            <a:off x="6660682" y="1341392"/>
            <a:ext cx="451293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400" dirty="0" err="1"/>
              <a:t>data.frame</a:t>
            </a:r>
            <a:r>
              <a:rPr lang="de-CH" sz="2400" dirty="0"/>
              <a:t>-like </a:t>
            </a:r>
            <a:r>
              <a:rPr lang="de-CH" sz="2400" dirty="0" err="1"/>
              <a:t>with</a:t>
            </a:r>
            <a:r>
              <a:rPr lang="de-CH" sz="2400" dirty="0"/>
              <a:t> feature </a:t>
            </a:r>
            <a:r>
              <a:rPr lang="de-CH" sz="2400" dirty="0" err="1"/>
              <a:t>values</a:t>
            </a:r>
            <a:endParaRPr lang="de-CH" sz="2400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4A4EF73-78D6-DB1D-7398-93E294182423}"/>
              </a:ext>
            </a:extLst>
          </p:cNvPr>
          <p:cNvCxnSpPr/>
          <p:nvPr/>
        </p:nvCxnSpPr>
        <p:spPr>
          <a:xfrm flipH="1">
            <a:off x="8027469" y="1819175"/>
            <a:ext cx="211756" cy="56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5D09287-588F-D307-1416-B8362C7A75BE}"/>
              </a:ext>
            </a:extLst>
          </p:cNvPr>
          <p:cNvSpPr txBox="1"/>
          <p:nvPr/>
        </p:nvSpPr>
        <p:spPr>
          <a:xfrm>
            <a:off x="2854891" y="3029615"/>
            <a:ext cx="7116881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sz="2000" dirty="0"/>
              <a:t>Matrix </a:t>
            </a:r>
            <a:r>
              <a:rPr lang="de-CH" sz="2000" dirty="0" err="1"/>
              <a:t>of</a:t>
            </a:r>
            <a:r>
              <a:rPr lang="de-CH" sz="2000" dirty="0"/>
              <a:t> SHAP </a:t>
            </a:r>
            <a:r>
              <a:rPr lang="de-CH" sz="2000" dirty="0" err="1"/>
              <a:t>values</a:t>
            </a:r>
            <a:endParaRPr lang="de-CH" sz="2000" dirty="0"/>
          </a:p>
          <a:p>
            <a:pPr marL="457200" indent="-457200">
              <a:buFont typeface="+mj-lt"/>
              <a:buAutoNum type="arabicPeriod"/>
            </a:pPr>
            <a:r>
              <a:rPr lang="de-CH" sz="2000" dirty="0">
                <a:solidFill>
                  <a:srgbClr val="FCA50A"/>
                </a:solidFill>
              </a:rPr>
              <a:t>Model:</a:t>
            </a:r>
            <a:r>
              <a:rPr lang="de-CH" sz="2000" dirty="0"/>
              <a:t> XGBoost/LightGBM/h2o-Booster, </a:t>
            </a:r>
            <a:r>
              <a:rPr lang="de-CH" sz="2000" dirty="0" err="1"/>
              <a:t>needs</a:t>
            </a:r>
            <a:r>
              <a:rPr lang="de-CH" sz="2000" dirty="0"/>
              <a:t> also </a:t>
            </a:r>
            <a:r>
              <a:rPr lang="de-CH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X_pred</a:t>
            </a:r>
            <a:endParaRPr lang="de-CH" sz="2000" dirty="0"/>
          </a:p>
          <a:p>
            <a:pPr marL="457200" indent="-457200">
              <a:buFont typeface="+mj-lt"/>
              <a:buAutoNum type="arabicPeriod"/>
            </a:pPr>
            <a:r>
              <a:rPr lang="de-CH" sz="2000" dirty="0">
                <a:solidFill>
                  <a:srgbClr val="FCA50A"/>
                </a:solidFill>
              </a:rPr>
              <a:t>Output </a:t>
            </a:r>
            <a:r>
              <a:rPr lang="de-CH" sz="2000" dirty="0" err="1">
                <a:solidFill>
                  <a:srgbClr val="FCA50A"/>
                </a:solidFill>
              </a:rPr>
              <a:t>of</a:t>
            </a:r>
            <a:r>
              <a:rPr lang="de-CH" sz="2000" dirty="0">
                <a:solidFill>
                  <a:srgbClr val="FCA50A"/>
                </a:solidFill>
              </a:rPr>
              <a:t> </a:t>
            </a:r>
            <a:r>
              <a:rPr lang="de-CH" sz="2000" dirty="0"/>
              <a:t>{kernelshap}, {fastshap}, {treeshap}, {</a:t>
            </a:r>
            <a:r>
              <a:rPr lang="de-CH" sz="2000" dirty="0" err="1"/>
              <a:t>shapr</a:t>
            </a:r>
            <a:r>
              <a:rPr lang="de-CH" sz="2000" dirty="0"/>
              <a:t>}, …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69B8E31-6A86-EC4F-FD5D-970203C88C33}"/>
              </a:ext>
            </a:extLst>
          </p:cNvPr>
          <p:cNvCxnSpPr>
            <a:cxnSpLocks/>
          </p:cNvCxnSpPr>
          <p:nvPr/>
        </p:nvCxnSpPr>
        <p:spPr>
          <a:xfrm flipV="1">
            <a:off x="6766560" y="2779324"/>
            <a:ext cx="0" cy="18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9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430A69"/>
                </a:solidFill>
              </a:rPr>
              <a:t>Demo in 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FFB1C4-D1FF-79B3-F785-D82ADDACA188}"/>
              </a:ext>
            </a:extLst>
          </p:cNvPr>
          <p:cNvSpPr txBox="1"/>
          <p:nvPr/>
        </p:nvSpPr>
        <p:spPr>
          <a:xfrm>
            <a:off x="960119" y="2890605"/>
            <a:ext cx="8482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3600" dirty="0">
                <a:hlinkClick r:id="rId3"/>
              </a:rPr>
              <a:t>https://github.com/mayer79/demo_shapviz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3326022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430A69"/>
                </a:solidFill>
              </a:rPr>
              <a:t>Things </a:t>
            </a:r>
            <a:r>
              <a:rPr lang="de-CH" dirty="0" err="1">
                <a:solidFill>
                  <a:srgbClr val="430A69"/>
                </a:solidFill>
              </a:rPr>
              <a:t>to</a:t>
            </a:r>
            <a:r>
              <a:rPr lang="de-CH" dirty="0">
                <a:solidFill>
                  <a:srgbClr val="430A69"/>
                </a:solidFill>
              </a:rPr>
              <a:t> </a:t>
            </a:r>
            <a:r>
              <a:rPr lang="de-CH" dirty="0" err="1">
                <a:solidFill>
                  <a:srgbClr val="430A69"/>
                </a:solidFill>
              </a:rPr>
              <a:t>Explore</a:t>
            </a:r>
            <a:endParaRPr lang="de-CH" dirty="0">
              <a:solidFill>
                <a:srgbClr val="430A69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90E3696-09C5-2E75-5C23-9F13EA764785}"/>
              </a:ext>
            </a:extLst>
          </p:cNvPr>
          <p:cNvSpPr txBox="1"/>
          <p:nvPr/>
        </p:nvSpPr>
        <p:spPr>
          <a:xfrm>
            <a:off x="1001026" y="2146434"/>
            <a:ext cx="929800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SHAP </a:t>
            </a:r>
            <a:r>
              <a:rPr lang="de-CH" sz="2800" dirty="0" err="1"/>
              <a:t>interactions</a:t>
            </a:r>
            <a:endParaRPr lang="de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Multivariate </a:t>
            </a:r>
            <a:r>
              <a:rPr lang="de-CH" sz="2800" dirty="0" err="1"/>
              <a:t>output</a:t>
            </a:r>
            <a:r>
              <a:rPr lang="de-CH" sz="2800" dirty="0"/>
              <a:t> (e.g., multi-</a:t>
            </a:r>
            <a:r>
              <a:rPr lang="de-CH" sz="2800" dirty="0" err="1"/>
              <a:t>class</a:t>
            </a:r>
            <a:r>
              <a:rPr lang="de-CH" sz="2800" dirty="0"/>
              <a:t> </a:t>
            </a:r>
            <a:r>
              <a:rPr lang="de-CH" sz="2800" dirty="0" err="1"/>
              <a:t>classification</a:t>
            </a:r>
            <a:r>
              <a:rPr lang="de-CH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 err="1"/>
              <a:t>How</a:t>
            </a:r>
            <a:r>
              <a:rPr lang="de-CH" sz="2800" dirty="0"/>
              <a:t> do TreeSHAP, Permutation SHAP, Kernel SHAP </a:t>
            </a:r>
            <a:r>
              <a:rPr lang="de-CH" sz="2800" dirty="0" err="1"/>
              <a:t>work</a:t>
            </a:r>
            <a:r>
              <a:rPr lang="de-CH" sz="2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Feature </a:t>
            </a:r>
            <a:r>
              <a:rPr lang="de-CH" sz="2800" dirty="0" err="1"/>
              <a:t>construction</a:t>
            </a:r>
            <a:r>
              <a:rPr lang="de-CH" sz="2800" dirty="0"/>
              <a:t> </a:t>
            </a:r>
            <a:r>
              <a:rPr lang="de-CH" sz="2800" dirty="0" err="1"/>
              <a:t>is</a:t>
            </a:r>
            <a:r>
              <a:rPr lang="de-CH" sz="2800" dirty="0"/>
              <a:t> relevant: not </a:t>
            </a:r>
            <a:r>
              <a:rPr lang="de-CH" sz="2800" dirty="0" err="1"/>
              <a:t>too</a:t>
            </a:r>
            <a:r>
              <a:rPr lang="de-CH" sz="2800" dirty="0"/>
              <a:t> </a:t>
            </a:r>
            <a:r>
              <a:rPr lang="de-CH" sz="2800" dirty="0" err="1"/>
              <a:t>correlated</a:t>
            </a:r>
            <a:r>
              <a:rPr lang="de-CH" sz="2800" dirty="0"/>
              <a:t> </a:t>
            </a:r>
            <a:r>
              <a:rPr lang="de-CH" sz="2800" dirty="0" err="1"/>
              <a:t>features</a:t>
            </a:r>
            <a:r>
              <a:rPr lang="de-CH" sz="2800" dirty="0"/>
              <a:t>!</a:t>
            </a:r>
          </a:p>
          <a:p>
            <a:endParaRPr lang="de-CH" sz="2800" dirty="0"/>
          </a:p>
          <a:p>
            <a:r>
              <a:rPr lang="de-CH" sz="2800" dirty="0">
                <a:solidFill>
                  <a:srgbClr val="430A69"/>
                </a:solidFill>
              </a:rPr>
              <a:t>A SHAP </a:t>
            </a:r>
            <a:r>
              <a:rPr lang="de-CH" sz="2800" dirty="0" err="1">
                <a:solidFill>
                  <a:srgbClr val="430A69"/>
                </a:solidFill>
              </a:rPr>
              <a:t>analysis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is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as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good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or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bad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as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your</a:t>
            </a:r>
            <a:r>
              <a:rPr lang="de-CH" sz="2800" dirty="0">
                <a:solidFill>
                  <a:srgbClr val="430A69"/>
                </a:solidFill>
              </a:rPr>
              <a:t> </a:t>
            </a:r>
            <a:r>
              <a:rPr lang="de-CH" sz="2800" dirty="0" err="1">
                <a:solidFill>
                  <a:srgbClr val="430A69"/>
                </a:solidFill>
              </a:rPr>
              <a:t>model</a:t>
            </a:r>
            <a:r>
              <a:rPr lang="de-CH" sz="2800" dirty="0">
                <a:solidFill>
                  <a:srgbClr val="430A69"/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54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887" y="2442093"/>
            <a:ext cx="6236368" cy="1973814"/>
          </a:xfrm>
        </p:spPr>
        <p:txBody>
          <a:bodyPr>
            <a:noAutofit/>
          </a:bodyPr>
          <a:lstStyle/>
          <a:p>
            <a:r>
              <a:rPr lang="de-CH" sz="9600" dirty="0">
                <a:solidFill>
                  <a:srgbClr val="430A69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9312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0CE1A-382F-ED02-C800-23EC79B8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430A69"/>
                </a:solidFill>
              </a:rPr>
              <a:t>Resources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FE42540-A8BA-21E8-5434-DCB0EAD57257}"/>
              </a:ext>
            </a:extLst>
          </p:cNvPr>
          <p:cNvSpPr txBox="1"/>
          <p:nvPr/>
        </p:nvSpPr>
        <p:spPr>
          <a:xfrm>
            <a:off x="1126156" y="2107933"/>
            <a:ext cx="1022764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Slides and </a:t>
            </a:r>
            <a:r>
              <a:rPr lang="de-CH" sz="2400" dirty="0" err="1"/>
              <a:t>demo</a:t>
            </a:r>
            <a:r>
              <a:rPr lang="de-CH" sz="2400" dirty="0"/>
              <a:t>: </a:t>
            </a:r>
            <a:r>
              <a:rPr lang="de-CH" sz="2400" dirty="0">
                <a:hlinkClick r:id="rId3"/>
              </a:rPr>
              <a:t>https://github.com/mayer79/demo_shapviz</a:t>
            </a:r>
            <a:br>
              <a:rPr lang="de-CH" sz="2400" dirty="0"/>
            </a:br>
            <a:endParaRPr lang="de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{</a:t>
            </a:r>
            <a:r>
              <a:rPr lang="de-CH" dirty="0" err="1"/>
              <a:t>shapviz</a:t>
            </a:r>
            <a:r>
              <a:rPr lang="de-CH" dirty="0"/>
              <a:t>}: </a:t>
            </a:r>
            <a:r>
              <a:rPr lang="de-CH" dirty="0">
                <a:hlinkClick r:id="rId4"/>
              </a:rPr>
              <a:t>https://github.com/ModelOriented/shapviz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{kernelshap}: </a:t>
            </a:r>
            <a:r>
              <a:rPr lang="de-CH" dirty="0">
                <a:hlinkClick r:id="rId5"/>
              </a:rPr>
              <a:t>https://github.com/ModelOriented/kernelshap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Python: </a:t>
            </a:r>
            <a:r>
              <a:rPr lang="de-CH" dirty="0">
                <a:hlinkClick r:id="rId6"/>
              </a:rPr>
              <a:t>https://github.com/shap/shap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Theory and code in R and Python: </a:t>
            </a:r>
            <a:br>
              <a:rPr lang="en-US" b="0" i="0" dirty="0">
                <a:solidFill>
                  <a:srgbClr val="505050"/>
                </a:solidFill>
                <a:effectLst/>
                <a:latin typeface="NexusSansWebPro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NexusSansWebPro"/>
              </a:rPr>
              <a:t>SHAP for Actuaries: Explain any Model (2023)</a:t>
            </a:r>
            <a:br>
              <a:rPr lang="en-US" b="0" i="0" dirty="0">
                <a:solidFill>
                  <a:srgbClr val="505050"/>
                </a:solidFill>
                <a:effectLst/>
                <a:latin typeface="NexusSansWebPro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NexusSansWebPro"/>
              </a:rPr>
              <a:t>Michael Mayer, Daniel Meier, and Mario V. Wüthrich</a:t>
            </a:r>
            <a:br>
              <a:rPr lang="en-US" b="0" i="0" dirty="0">
                <a:solidFill>
                  <a:srgbClr val="505050"/>
                </a:solidFill>
                <a:effectLst/>
                <a:latin typeface="NexusSansWebPro"/>
              </a:rPr>
            </a:br>
            <a:r>
              <a:rPr lang="en-US" b="0" i="0" u="sng" dirty="0">
                <a:solidFill>
                  <a:srgbClr val="505050"/>
                </a:solidFill>
                <a:effectLst/>
                <a:latin typeface="NexusSansWebPro"/>
                <a:hlinkClick r:id="rId7"/>
              </a:rPr>
              <a:t>http://dx.doi.org/10.2139/ssrn.4389797</a:t>
            </a:r>
            <a:endParaRPr lang="en-US" b="0" i="0" u="sng" dirty="0">
              <a:solidFill>
                <a:srgbClr val="505050"/>
              </a:solidFill>
              <a:effectLst/>
              <a:latin typeface="NexusSansWeb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SHAP paper:</a:t>
            </a:r>
            <a:br>
              <a:rPr lang="en-US" dirty="0"/>
            </a:br>
            <a:r>
              <a:rPr lang="en-US" dirty="0">
                <a:solidFill>
                  <a:srgbClr val="505050"/>
                </a:solidFill>
                <a:latin typeface="NexusSansWebPro"/>
              </a:rPr>
              <a:t>A unified approach to interpreting model predictions (2017)</a:t>
            </a:r>
            <a:br>
              <a:rPr lang="de-CH" dirty="0">
                <a:solidFill>
                  <a:srgbClr val="505050"/>
                </a:solidFill>
                <a:latin typeface="NexusSansWebPro"/>
              </a:rPr>
            </a:br>
            <a:r>
              <a:rPr lang="de-CH" dirty="0">
                <a:solidFill>
                  <a:srgbClr val="505050"/>
                </a:solidFill>
                <a:latin typeface="NexusSansWebPro"/>
              </a:rPr>
              <a:t>Scott Lundberg and Su-In Lee</a:t>
            </a:r>
            <a:br>
              <a:rPr lang="de-CH" dirty="0">
                <a:solidFill>
                  <a:srgbClr val="505050"/>
                </a:solidFill>
                <a:latin typeface="NexusSansWebPro"/>
              </a:rPr>
            </a:br>
            <a:r>
              <a:rPr lang="en-US" dirty="0">
                <a:solidFill>
                  <a:srgbClr val="505050"/>
                </a:solidFill>
                <a:latin typeface="NexusSansWebPro"/>
              </a:rPr>
              <a:t>NIPS'17: Proceedings of the 31st International Conference on Neural Information Processing Systems</a:t>
            </a:r>
          </a:p>
        </p:txBody>
      </p:sp>
    </p:spTree>
    <p:extLst>
      <p:ext uri="{BB962C8B-B14F-4D97-AF65-F5344CB8AC3E}">
        <p14:creationId xmlns:p14="http://schemas.microsoft.com/office/powerpoint/2010/main" val="4156408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391</Words>
  <Application>Microsoft Office PowerPoint</Application>
  <PresentationFormat>Breitbild</PresentationFormat>
  <Paragraphs>65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NexusSansWebPro</vt:lpstr>
      <vt:lpstr>Office</vt:lpstr>
      <vt:lpstr>SHAP in R</vt:lpstr>
      <vt:lpstr>SHapley Additive exPlanations (Lundberg-Lee, 2017) Illustrated on Miami House Price Model</vt:lpstr>
      <vt:lpstr>Three Algorithms to Crunch SHAP Values</vt:lpstr>
      <vt:lpstr>One Ring to Rule them all One Package to Plot them all: {shapviz}</vt:lpstr>
      <vt:lpstr>{shapviz} API</vt:lpstr>
      <vt:lpstr>Demo in R</vt:lpstr>
      <vt:lpstr>Things to Explore</vt:lpstr>
      <vt:lpstr>Questions?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 in R</dc:title>
  <dc:creator>Michael Mayer</dc:creator>
  <cp:lastModifiedBy>Michael Mayer</cp:lastModifiedBy>
  <cp:revision>24</cp:revision>
  <dcterms:created xsi:type="dcterms:W3CDTF">2023-12-20T13:09:09Z</dcterms:created>
  <dcterms:modified xsi:type="dcterms:W3CDTF">2024-01-06T16:58:07Z</dcterms:modified>
</cp:coreProperties>
</file>