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E5C5-68E8-0D48-BF05-08DD15CE885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9353-38B7-6340-9B90-C182DDDE5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4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9353-38B7-6340-9B90-C182DDDE5D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6F72-8332-5140-82CD-8B495E02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0C31-23D9-AF4C-871F-C2D0F05C7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B8BB-A36C-7E4E-80C2-9EAFDF93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452D-5117-9A40-85C1-B9A7ECEF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BA4A-92A7-FD4D-85DF-3933378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7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E22-15F5-6E4D-A01B-95CF3B05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E804-5126-DD45-9EC6-4F876BBA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F25DB-C0DD-AA46-8F9A-2CC11CFD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B901-DFEE-6C4F-976F-592BAB75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701C-2153-5447-9E7F-442B6576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9326A-B579-6840-9FB3-E99A00C9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4E02-C3CC-FF48-BDAF-7C19D2C5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FD44-BFAF-3B42-A087-CC46A2FF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1581-5222-C24F-8A99-9F61680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D6D1-8889-7C41-83F5-B5638922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BD60-BA7D-F547-9B6D-B834780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127C-810A-D94D-8931-BF055ADB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8FA6-7F81-D448-A1B5-E131B02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555D-F96C-7943-B041-E1A6CF76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99C2-D947-324A-A075-099919D7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DD3-C201-3746-ACB8-1AA327DD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097A-C92A-9248-8011-88BC0D0C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8DA2-8383-114E-8A31-04935AE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353A-9E0A-4F4D-9308-82F2AA4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1AB-B600-0E4C-9285-C415CA84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6C2-9840-8F4D-9526-B1CD0E38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16EC-4947-754F-90E7-533B2165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AF22-CAFA-294C-95B0-A262CFD7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E56B-6015-434B-8896-4B44DBEB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DF4-021A-A84A-8F93-EE834534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D271-4AF6-C242-BC72-F50BE22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0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05BE-C780-054E-B800-62CC0D46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3460-6FDE-1542-A54E-7E1F84F9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4924-C7C4-E344-8C86-DD5E6EEB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2F974-3B6C-534F-937C-BC18CC94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9C86F-CF32-B942-A10D-113D9C64D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6AC44-CEAB-B741-A2F1-786D237E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B282A-DB56-4947-B947-F0734353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4C257-7308-9F43-8094-145E153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C130-5915-7946-B21E-9FC9E7F7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6CE32-89F6-4D43-963E-A658D537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FCD4-D877-6344-B782-9B6755BD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4D00-FE40-F141-B69D-D8F8D8FD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A341-B615-6A42-8A73-D888CB57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6B7D6-74D0-F543-AB97-049C1A29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B5BCA-D798-3C44-B464-C146A17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01C5-E55C-AE4F-9DB4-9A9FF178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5BCD-12B5-1E4B-827C-4E8C5C22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EDB1-EB5D-7947-B080-B259644B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3937-6F1C-764E-814C-FF11376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B60B-C155-1C49-97D4-F75BCA05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18C0-4E21-8B43-8ADB-581B555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EFC-A6CF-6B40-9BD9-0075FB2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BC367-70C5-B64B-A765-B3A328E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1637-9A7E-4F49-A690-24AC21F0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AE12-D7C4-2043-8F4A-54FC2DF7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F097-893A-F041-8C78-9AA8E921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7981-E2EC-F24F-87D6-499EDC31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C7657-9948-DB41-B5E5-FBE1671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5380-D8F1-5D47-B060-64938BB5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338-08DF-2841-B48F-C665C4D9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751E-830F-F848-8DC0-92804568C30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414-F52B-6B48-85C5-5570F900A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A91E-2948-D047-B65B-0FD67284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05208AE-A1C7-6A4A-8FD7-077140F80395}"/>
              </a:ext>
            </a:extLst>
          </p:cNvPr>
          <p:cNvGrpSpPr/>
          <p:nvPr/>
        </p:nvGrpSpPr>
        <p:grpSpPr>
          <a:xfrm>
            <a:off x="666919" y="237983"/>
            <a:ext cx="10380061" cy="6554066"/>
            <a:chOff x="92764" y="131658"/>
            <a:chExt cx="10380061" cy="65540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590FE03-89B7-EF44-B7CD-4D2C5A6A8526}"/>
                </a:ext>
              </a:extLst>
            </p:cNvPr>
            <p:cNvSpPr/>
            <p:nvPr/>
          </p:nvSpPr>
          <p:spPr>
            <a:xfrm>
              <a:off x="382675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Auxillary</a:t>
              </a:r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 functions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2FBFCE5-7482-5C43-BD1F-20B31E15305C}"/>
                </a:ext>
              </a:extLst>
            </p:cNvPr>
            <p:cNvSpPr/>
            <p:nvPr/>
          </p:nvSpPr>
          <p:spPr>
            <a:xfrm>
              <a:off x="382675" y="641324"/>
              <a:ext cx="2415396" cy="6043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installScriptsLibs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banner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5648179-AC04-5048-8A83-E5BE188741B1}"/>
                </a:ext>
              </a:extLst>
            </p:cNvPr>
            <p:cNvSpPr/>
            <p:nvPr/>
          </p:nvSpPr>
          <p:spPr>
            <a:xfrm>
              <a:off x="1762649" y="186611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Pre-processing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067FB-6C9F-994F-84E1-EE96A44C8641}"/>
                </a:ext>
              </a:extLst>
            </p:cNvPr>
            <p:cNvSpPr/>
            <p:nvPr/>
          </p:nvSpPr>
          <p:spPr>
            <a:xfrm>
              <a:off x="1762649" y="2375784"/>
              <a:ext cx="2415396" cy="547357"/>
            </a:xfrm>
            <a:prstGeom prst="round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raw reading dataset</a:t>
              </a:r>
            </a:p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metadata</a:t>
              </a:r>
            </a:p>
          </p:txBody>
        </p:sp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E32536E7-48DD-7A4E-BB7B-193567BE2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755" y="1918584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20125F-EB25-B443-8D5F-312B7BB20C85}"/>
                </a:ext>
              </a:extLst>
            </p:cNvPr>
            <p:cNvSpPr txBox="1"/>
            <p:nvPr/>
          </p:nvSpPr>
          <p:spPr>
            <a:xfrm>
              <a:off x="92764" y="283597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</a:rPr>
                <a:t>Raw dataset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289B452-0452-1549-9686-34D46973E00F}"/>
                </a:ext>
              </a:extLst>
            </p:cNvPr>
            <p:cNvSpPr/>
            <p:nvPr/>
          </p:nvSpPr>
          <p:spPr>
            <a:xfrm>
              <a:off x="1734178" y="3083224"/>
              <a:ext cx="2415396" cy="401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ImputeTrasformScale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4E056D9-7C1C-314F-AAC6-E7675FF9C84E}"/>
                </a:ext>
              </a:extLst>
            </p:cNvPr>
            <p:cNvSpPr/>
            <p:nvPr/>
          </p:nvSpPr>
          <p:spPr>
            <a:xfrm>
              <a:off x="1719175" y="4199663"/>
              <a:ext cx="2415396" cy="854438"/>
            </a:xfrm>
            <a:prstGeom prst="round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GB" sz="16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raw.counts</a:t>
              </a:r>
              <a:endParaRPr lang="en-GB" sz="16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sz="16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imputed.matrix</a:t>
              </a:r>
              <a:endParaRPr lang="en-GB" sz="16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metadata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D2BAA21-DEC2-534B-955C-4AFD21E906FE}"/>
                </a:ext>
              </a:extLst>
            </p:cNvPr>
            <p:cNvSpPr/>
            <p:nvPr/>
          </p:nvSpPr>
          <p:spPr>
            <a:xfrm>
              <a:off x="1719175" y="3682829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dataList</a:t>
              </a:r>
              <a:endParaRPr lang="en-GB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6D528FF-00BF-8549-8030-9E2F078AA5B8}"/>
                </a:ext>
              </a:extLst>
            </p:cNvPr>
            <p:cNvSpPr/>
            <p:nvPr/>
          </p:nvSpPr>
          <p:spPr>
            <a:xfrm>
              <a:off x="4895036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Quality control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EB6EA51-0C5C-5F47-8880-1788F61A17B5}"/>
                </a:ext>
              </a:extLst>
            </p:cNvPr>
            <p:cNvSpPr/>
            <p:nvPr/>
          </p:nvSpPr>
          <p:spPr>
            <a:xfrm>
              <a:off x="4895036" y="641324"/>
              <a:ext cx="2415396" cy="6043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LeveneStat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ShapiroTest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03BEF3C-1F46-3E4C-8CBE-D375B2125E58}"/>
                </a:ext>
              </a:extLst>
            </p:cNvPr>
            <p:cNvSpPr/>
            <p:nvPr/>
          </p:nvSpPr>
          <p:spPr>
            <a:xfrm>
              <a:off x="4895036" y="1534815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Dimensionality reduction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7DC9C80-5D49-5C48-860B-E97E0A42C412}"/>
                </a:ext>
              </a:extLst>
            </p:cNvPr>
            <p:cNvSpPr/>
            <p:nvPr/>
          </p:nvSpPr>
          <p:spPr>
            <a:xfrm>
              <a:off x="4895036" y="2044481"/>
              <a:ext cx="2415396" cy="5096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compareDiamReduction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7C32564-5433-7447-AA2C-3156E955FB54}"/>
                </a:ext>
              </a:extLst>
            </p:cNvPr>
            <p:cNvSpPr/>
            <p:nvPr/>
          </p:nvSpPr>
          <p:spPr>
            <a:xfrm>
              <a:off x="4910039" y="2741954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Differential expression analysis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0AC1606-EB82-134A-A2A1-103196D3593C}"/>
                </a:ext>
              </a:extLst>
            </p:cNvPr>
            <p:cNvSpPr/>
            <p:nvPr/>
          </p:nvSpPr>
          <p:spPr>
            <a:xfrm>
              <a:off x="4910039" y="3251620"/>
              <a:ext cx="2415396" cy="5996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normalizeDat.binary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normalizeDat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B30417B-6693-DC45-9033-C6DD3EEA02A5}"/>
                </a:ext>
              </a:extLst>
            </p:cNvPr>
            <p:cNvSpPr/>
            <p:nvPr/>
          </p:nvSpPr>
          <p:spPr>
            <a:xfrm>
              <a:off x="4910039" y="5723086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Result Table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02FE18-B91D-7E48-8AA5-4092EB036306}"/>
                </a:ext>
              </a:extLst>
            </p:cNvPr>
            <p:cNvSpPr/>
            <p:nvPr/>
          </p:nvSpPr>
          <p:spPr>
            <a:xfrm>
              <a:off x="4910039" y="6232752"/>
              <a:ext cx="2415396" cy="4529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exportResults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8D84001-F9C3-CF48-8787-A8AB4D4CBCF8}"/>
                </a:ext>
              </a:extLst>
            </p:cNvPr>
            <p:cNvSpPr/>
            <p:nvPr/>
          </p:nvSpPr>
          <p:spPr>
            <a:xfrm>
              <a:off x="8042426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Markers identification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755905-8D10-A24F-BAF9-54956BCE5DEA}"/>
                </a:ext>
              </a:extLst>
            </p:cNvPr>
            <p:cNvSpPr/>
            <p:nvPr/>
          </p:nvSpPr>
          <p:spPr>
            <a:xfrm>
              <a:off x="8042426" y="641323"/>
              <a:ext cx="2415396" cy="1068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findMarkers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plotMarkersViolin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plotSplitViolin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plotDiamReduction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7BB7597-12AE-194F-8BF6-411B87AA58BC}"/>
                </a:ext>
              </a:extLst>
            </p:cNvPr>
            <p:cNvSpPr/>
            <p:nvPr/>
          </p:nvSpPr>
          <p:spPr>
            <a:xfrm>
              <a:off x="8042426" y="1897726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Pathway analysis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3031DFE-3642-6346-8DFD-BEECF8F87C51}"/>
                </a:ext>
              </a:extLst>
            </p:cNvPr>
            <p:cNvSpPr/>
            <p:nvPr/>
          </p:nvSpPr>
          <p:spPr>
            <a:xfrm>
              <a:off x="8042426" y="2407392"/>
              <a:ext cx="2415396" cy="8544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enrichedNetwork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enrichedNetwork.KEGG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differetialAbundenceSc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...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1EB5E7F-8F0E-0542-B580-90406B0F1E5E}"/>
                </a:ext>
              </a:extLst>
            </p:cNvPr>
            <p:cNvSpPr/>
            <p:nvPr/>
          </p:nvSpPr>
          <p:spPr>
            <a:xfrm>
              <a:off x="8042426" y="3356903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Visualization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D213AB2-6787-4643-8EBC-FAF05C6F451E}"/>
                </a:ext>
              </a:extLst>
            </p:cNvPr>
            <p:cNvSpPr/>
            <p:nvPr/>
          </p:nvSpPr>
          <p:spPr>
            <a:xfrm>
              <a:off x="8057429" y="3874256"/>
              <a:ext cx="2415396" cy="1739401"/>
            </a:xfrm>
            <a:prstGeom prst="roundRect">
              <a:avLst>
                <a:gd name="adj" fmla="val 77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boxPlots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correlationPlots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distributionPlots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piePlots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rocPlots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volcanoPlots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plotMetaboliteAltera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..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232DC1-C8E2-264B-A5DF-6046E556EDC4}"/>
                </a:ext>
              </a:extLst>
            </p:cNvPr>
            <p:cNvSpPr/>
            <p:nvPr/>
          </p:nvSpPr>
          <p:spPr>
            <a:xfrm>
              <a:off x="4910039" y="4125961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Lipid specific analysis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9CCD625-5626-A24D-9F15-8F6D9486AE95}"/>
                </a:ext>
              </a:extLst>
            </p:cNvPr>
            <p:cNvSpPr/>
            <p:nvPr/>
          </p:nvSpPr>
          <p:spPr>
            <a:xfrm>
              <a:off x="4910039" y="4635627"/>
              <a:ext cx="2415396" cy="7574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lipidChainLengthCorr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….</a:t>
              </a: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lipidChainLengthDist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…..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A2F7C4-DAD3-7A45-A7DB-E08FA7F0F26D}"/>
                </a:ext>
              </a:extLst>
            </p:cNvPr>
            <p:cNvCxnSpPr>
              <a:cxnSpLocks/>
            </p:cNvCxnSpPr>
            <p:nvPr/>
          </p:nvCxnSpPr>
          <p:spPr>
            <a:xfrm>
              <a:off x="1298713" y="2407392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E8A46D4-73F6-9046-AF2A-89568E419D4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941876" y="2923141"/>
              <a:ext cx="748" cy="160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71F335-91B6-194F-850C-3A6C1D4509C6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924268" y="3503900"/>
              <a:ext cx="2605" cy="178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11BA1A9-0AD1-8242-81B7-8ABC8E94976D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 flipV="1">
              <a:off x="4134571" y="386491"/>
              <a:ext cx="760465" cy="42403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9E37E0-ACDC-4647-8BA0-C79778D69CB6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03" y="1832132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FD3B98-54E2-724F-BC1E-C722ED09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03" y="3051687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C7B521-1407-DB4E-85DD-20218C6E832A}"/>
                </a:ext>
              </a:extLst>
            </p:cNvPr>
            <p:cNvCxnSpPr>
              <a:cxnSpLocks/>
              <a:stCxn id="25" idx="2"/>
              <a:endCxn id="35" idx="0"/>
            </p:cNvCxnSpPr>
            <p:nvPr/>
          </p:nvCxnSpPr>
          <p:spPr>
            <a:xfrm>
              <a:off x="6117737" y="3851225"/>
              <a:ext cx="0" cy="2747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E502B9-5943-B346-AD83-05FA5C3E37D2}"/>
                </a:ext>
              </a:extLst>
            </p:cNvPr>
            <p:cNvCxnSpPr>
              <a:cxnSpLocks/>
            </p:cNvCxnSpPr>
            <p:nvPr/>
          </p:nvCxnSpPr>
          <p:spPr>
            <a:xfrm>
              <a:off x="7683930" y="2152559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9FC65CC0-E71D-A246-B450-EBF1FF7F739B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7325435" y="386491"/>
              <a:ext cx="716991" cy="26102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FE537819-2BBA-F046-9AAF-70288864EBD7}"/>
                </a:ext>
              </a:extLst>
            </p:cNvPr>
            <p:cNvCxnSpPr>
              <a:endCxn id="33" idx="1"/>
            </p:cNvCxnSpPr>
            <p:nvPr/>
          </p:nvCxnSpPr>
          <p:spPr>
            <a:xfrm rot="16200000" flipH="1">
              <a:off x="7555704" y="3125013"/>
              <a:ext cx="614949" cy="3584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63AACAEB-F88E-CA46-BB59-52F28B2F397F}"/>
                </a:ext>
              </a:extLst>
            </p:cNvPr>
            <p:cNvCxnSpPr>
              <a:endCxn id="26" idx="3"/>
            </p:cNvCxnSpPr>
            <p:nvPr/>
          </p:nvCxnSpPr>
          <p:spPr>
            <a:xfrm rot="5400000">
              <a:off x="6321592" y="4615580"/>
              <a:ext cx="2366183" cy="3584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3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Mahajan</dc:creator>
  <cp:lastModifiedBy>Ujjwal Mahajan</cp:lastModifiedBy>
  <cp:revision>4</cp:revision>
  <dcterms:created xsi:type="dcterms:W3CDTF">2022-01-30T21:14:23Z</dcterms:created>
  <dcterms:modified xsi:type="dcterms:W3CDTF">2022-01-31T10:21:35Z</dcterms:modified>
</cp:coreProperties>
</file>