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86B6B-49BA-44FE-8153-E7F3B39232CC}" v="168" dt="2023-01-02T19:53:55.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02-Jan-23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4158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02-Jan-23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180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02-Jan-23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0362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02-Jan-23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0914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02-Jan-23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649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02-Jan-23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8291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02-Jan-23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74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02-Jan-23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498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02-Jan-23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43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02-Jan-23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2541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02-Jan-23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895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02-Jan-23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3801839"/>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4" name="Picture 3">
            <a:extLst>
              <a:ext uri="{FF2B5EF4-FFF2-40B4-BE49-F238E27FC236}">
                <a16:creationId xmlns:a16="http://schemas.microsoft.com/office/drawing/2014/main" id="{6045B600-8D3E-995C-E42F-FA7E76309FD8}"/>
              </a:ext>
            </a:extLst>
          </p:cNvPr>
          <p:cNvPicPr>
            <a:picLocks noChangeAspect="1"/>
          </p:cNvPicPr>
          <p:nvPr/>
        </p:nvPicPr>
        <p:blipFill rotWithShape="1">
          <a:blip r:embed="rId3"/>
          <a:srcRect t="8797" r="9091" b="1879"/>
          <a:stretch/>
        </p:blipFill>
        <p:spPr>
          <a:xfrm>
            <a:off x="20" y="10"/>
            <a:ext cx="12191980" cy="6857990"/>
          </a:xfrm>
          <a:prstGeom prst="rect">
            <a:avLst/>
          </a:prstGeom>
        </p:spPr>
      </p:pic>
      <p:pic>
        <p:nvPicPr>
          <p:cNvPr id="29" name="Picture 28">
            <a:extLst>
              <a:ext uri="{FF2B5EF4-FFF2-40B4-BE49-F238E27FC236}">
                <a16:creationId xmlns:a16="http://schemas.microsoft.com/office/drawing/2014/main" id="{2C346EFE-A020-4C65-92C8-E2B280CCA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E37358A4-2D99-49E3-BBD6-C21E1F02FF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D2E4EAB8-1FC4-4F82-9106-DE03E6C66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E6F591-11F0-4C85-BEF7-84A49784B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71253-E869-4E3F-9F52-54B3AB2BB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69804" y="3428998"/>
            <a:ext cx="2659895" cy="2268559"/>
          </a:xfrm>
        </p:spPr>
        <p:txBody>
          <a:bodyPr>
            <a:normAutofit/>
          </a:bodyPr>
          <a:lstStyle/>
          <a:p>
            <a:r>
              <a:rPr lang="en-US" sz="3200">
                <a:cs typeface="Calibri Light"/>
              </a:rPr>
              <a:t>Data analysis on covid 19</a:t>
            </a:r>
            <a:endParaRPr lang="en-US" sz="3200"/>
          </a:p>
        </p:txBody>
      </p:sp>
      <p:sp>
        <p:nvSpPr>
          <p:cNvPr id="3" name="Subtitle 2"/>
          <p:cNvSpPr>
            <a:spLocks noGrp="1"/>
          </p:cNvSpPr>
          <p:nvPr>
            <p:ph type="subTitle" idx="1"/>
          </p:nvPr>
        </p:nvSpPr>
        <p:spPr>
          <a:xfrm>
            <a:off x="2124908" y="2268786"/>
            <a:ext cx="2504792" cy="1160213"/>
          </a:xfrm>
        </p:spPr>
        <p:txBody>
          <a:bodyPr vert="horz" lIns="91440" tIns="45720" rIns="91440" bIns="45720" rtlCol="0">
            <a:normAutofit/>
          </a:bodyPr>
          <a:lstStyle/>
          <a:p>
            <a:r>
              <a:rPr lang="en-US" sz="1400" dirty="0">
                <a:cs typeface="Arial"/>
              </a:rPr>
              <a:t>       </a:t>
            </a:r>
            <a:endParaRPr lang="en-US" sz="1400" dirty="0"/>
          </a:p>
        </p:txBody>
      </p:sp>
      <p:sp>
        <p:nvSpPr>
          <p:cNvPr id="39" name="Rectangle 38">
            <a:extLst>
              <a:ext uri="{FF2B5EF4-FFF2-40B4-BE49-F238E27FC236}">
                <a16:creationId xmlns:a16="http://schemas.microsoft.com/office/drawing/2014/main" id="{802A13B1-684F-497E-899F-D2C59106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BB306D4-894F-4A1C-8DE5-1D54B03F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509F6F8-AAE1-4937-902A-BEF577F4E3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D4FACF2C-80C1-44CC-8817-9EDADE5FF0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9610983A-DB5E-4133-A02A-03DA961CE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74C9817-74DF-4960-9446-47B3FEBCB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36E5F1-0280-40B7-BC3A-353B312A6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79160-D2A4-FA27-141B-EDC8ED9C235D}"/>
              </a:ext>
            </a:extLst>
          </p:cNvPr>
          <p:cNvSpPr>
            <a:spLocks noGrp="1"/>
          </p:cNvSpPr>
          <p:nvPr>
            <p:ph type="title"/>
          </p:nvPr>
        </p:nvSpPr>
        <p:spPr>
          <a:xfrm>
            <a:off x="983049" y="1301187"/>
            <a:ext cx="4203364" cy="1077229"/>
          </a:xfrm>
        </p:spPr>
        <p:txBody>
          <a:bodyPr>
            <a:normAutofit/>
          </a:bodyPr>
          <a:lstStyle/>
          <a:p>
            <a:pPr algn="l"/>
            <a:r>
              <a:rPr lang="en-US" dirty="0">
                <a:ea typeface="+mj-lt"/>
                <a:cs typeface="+mj-lt"/>
              </a:rPr>
              <a:t>Problem definition</a:t>
            </a:r>
            <a:endParaRPr lang="en-US" dirty="0"/>
          </a:p>
        </p:txBody>
      </p:sp>
      <p:sp>
        <p:nvSpPr>
          <p:cNvPr id="3" name="Content Placeholder 2">
            <a:extLst>
              <a:ext uri="{FF2B5EF4-FFF2-40B4-BE49-F238E27FC236}">
                <a16:creationId xmlns:a16="http://schemas.microsoft.com/office/drawing/2014/main" id="{987685E2-B423-4AC2-B5BE-057EC00CA7AE}"/>
              </a:ext>
            </a:extLst>
          </p:cNvPr>
          <p:cNvSpPr>
            <a:spLocks noGrp="1"/>
          </p:cNvSpPr>
          <p:nvPr>
            <p:ph idx="1"/>
          </p:nvPr>
        </p:nvSpPr>
        <p:spPr>
          <a:xfrm>
            <a:off x="1302732" y="2503310"/>
            <a:ext cx="4203364" cy="904148"/>
          </a:xfrm>
        </p:spPr>
        <p:txBody>
          <a:bodyPr>
            <a:normAutofit/>
          </a:bodyPr>
          <a:lstStyle/>
          <a:p>
            <a:pPr marL="0" indent="0">
              <a:buNone/>
            </a:pPr>
            <a:r>
              <a:rPr lang="en-US" dirty="0">
                <a:cs typeface="Arial"/>
              </a:rPr>
              <a:t>Corona cases and deaths from two years ago      </a:t>
            </a:r>
          </a:p>
        </p:txBody>
      </p:sp>
      <p:pic>
        <p:nvPicPr>
          <p:cNvPr id="5" name="Picture 4" descr="Graphs and plots layered on a blue digital screen">
            <a:extLst>
              <a:ext uri="{FF2B5EF4-FFF2-40B4-BE49-F238E27FC236}">
                <a16:creationId xmlns:a16="http://schemas.microsoft.com/office/drawing/2014/main" id="{01835A82-8F62-0B9D-B3DB-761439CE4146}"/>
              </a:ext>
            </a:extLst>
          </p:cNvPr>
          <p:cNvPicPr>
            <a:picLocks noChangeAspect="1"/>
          </p:cNvPicPr>
          <p:nvPr/>
        </p:nvPicPr>
        <p:blipFill rotWithShape="1">
          <a:blip r:embed="rId5"/>
          <a:srcRect l="33540" r="21994"/>
          <a:stretch/>
        </p:blipFill>
        <p:spPr>
          <a:xfrm>
            <a:off x="7318874" y="227"/>
            <a:ext cx="4066046" cy="6858000"/>
          </a:xfrm>
          <a:prstGeom prst="rect">
            <a:avLst/>
          </a:prstGeom>
          <a:ln w="12700">
            <a:solidFill>
              <a:schemeClr val="tx1"/>
            </a:solidFill>
          </a:ln>
        </p:spPr>
      </p:pic>
      <p:sp>
        <p:nvSpPr>
          <p:cNvPr id="38" name="Rectangle 37">
            <a:extLst>
              <a:ext uri="{FF2B5EF4-FFF2-40B4-BE49-F238E27FC236}">
                <a16:creationId xmlns:a16="http://schemas.microsoft.com/office/drawing/2014/main" id="{8FB3060F-E739-42D0-B49B-587B1F7C0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8231AE5-09E0-1686-7BE4-54362293DF95}"/>
              </a:ext>
            </a:extLst>
          </p:cNvPr>
          <p:cNvSpPr txBox="1"/>
          <p:nvPr/>
        </p:nvSpPr>
        <p:spPr>
          <a:xfrm>
            <a:off x="4246562" y="408781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9F3EB61E-A619-1B87-E1F6-A39E72E914C3}"/>
              </a:ext>
            </a:extLst>
          </p:cNvPr>
          <p:cNvSpPr txBox="1"/>
          <p:nvPr/>
        </p:nvSpPr>
        <p:spPr>
          <a:xfrm>
            <a:off x="3512343" y="2718593"/>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20" name="TextBox 19">
            <a:extLst>
              <a:ext uri="{FF2B5EF4-FFF2-40B4-BE49-F238E27FC236}">
                <a16:creationId xmlns:a16="http://schemas.microsoft.com/office/drawing/2014/main" id="{F598703B-F4AB-210D-9795-4A79A34E94C2}"/>
              </a:ext>
            </a:extLst>
          </p:cNvPr>
          <p:cNvSpPr txBox="1"/>
          <p:nvPr/>
        </p:nvSpPr>
        <p:spPr>
          <a:xfrm>
            <a:off x="4901405" y="212328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87224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5" name="Picture 4" descr="101010 gegevens lijnen naar oneindig">
            <a:extLst>
              <a:ext uri="{FF2B5EF4-FFF2-40B4-BE49-F238E27FC236}">
                <a16:creationId xmlns:a16="http://schemas.microsoft.com/office/drawing/2014/main" id="{94DF06B8-B5E5-D78E-25D1-11595BFDC03B}"/>
              </a:ext>
            </a:extLst>
          </p:cNvPr>
          <p:cNvPicPr>
            <a:picLocks noChangeAspect="1"/>
          </p:cNvPicPr>
          <p:nvPr/>
        </p:nvPicPr>
        <p:blipFill rotWithShape="1">
          <a:blip r:embed="rId5"/>
          <a:srcRect t="20959" r="9087" b="-4"/>
          <a:stretch/>
        </p:blipFill>
        <p:spPr>
          <a:xfrm>
            <a:off x="19871" y="-166148"/>
            <a:ext cx="12191675" cy="6858000"/>
          </a:xfrm>
          <a:prstGeom prst="rect">
            <a:avLst/>
          </a:prstGeom>
        </p:spPr>
      </p:pic>
      <p:pic>
        <p:nvPicPr>
          <p:cNvPr id="23" name="Picture 22">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88B50-13A8-017D-A85C-17D3DFFD8750}"/>
              </a:ext>
            </a:extLst>
          </p:cNvPr>
          <p:cNvSpPr>
            <a:spLocks noGrp="1"/>
          </p:cNvSpPr>
          <p:nvPr>
            <p:ph type="title"/>
          </p:nvPr>
        </p:nvSpPr>
        <p:spPr>
          <a:xfrm>
            <a:off x="1176640" y="228598"/>
            <a:ext cx="4128142" cy="960459"/>
          </a:xfrm>
        </p:spPr>
        <p:txBody>
          <a:bodyPr vert="horz" lIns="91440" tIns="45720" rIns="91440" bIns="45720" rtlCol="0" anchor="t">
            <a:normAutofit/>
          </a:bodyPr>
          <a:lstStyle/>
          <a:p>
            <a:r>
              <a:rPr lang="en-US" sz="6000"/>
              <a:t>Dataset</a:t>
            </a:r>
          </a:p>
        </p:txBody>
      </p:sp>
      <p:sp>
        <p:nvSpPr>
          <p:cNvPr id="33" name="Rectangle 32">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4EDD60-613D-BFE0-B159-489C1B38D1EB}"/>
              </a:ext>
            </a:extLst>
          </p:cNvPr>
          <p:cNvSpPr txBox="1"/>
          <p:nvPr/>
        </p:nvSpPr>
        <p:spPr>
          <a:xfrm>
            <a:off x="980101" y="1475248"/>
            <a:ext cx="5891208" cy="5478423"/>
          </a:xfrm>
          <a:prstGeom prst="rect">
            <a:avLst/>
          </a:prstGeom>
          <a:noFill/>
        </p:spPr>
        <p:txBody>
          <a:bodyPr wrap="square" rtlCol="0">
            <a:spAutoFit/>
          </a:bodyPr>
          <a:lstStyle/>
          <a:p>
            <a:pPr algn="l"/>
            <a:r>
              <a:rPr lang="en-US" sz="1400" i="0" dirty="0">
                <a:effectLst/>
                <a:latin typeface="Söhne"/>
              </a:rPr>
              <a:t>1- The column for new cases tracks the number of individuals who have tested positive for COVID-19 on a given day. This information helps to understand the current rate of infection in a community and can be used to inform decisions about public health measures.</a:t>
            </a:r>
          </a:p>
          <a:p>
            <a:pPr algn="l"/>
            <a:endParaRPr lang="en-US" sz="1400" i="0" dirty="0">
              <a:effectLst/>
              <a:latin typeface="Söhne"/>
            </a:endParaRPr>
          </a:p>
          <a:p>
            <a:pPr algn="l"/>
            <a:r>
              <a:rPr lang="en-US" sz="1400" i="0" dirty="0">
                <a:effectLst/>
                <a:latin typeface="Söhne"/>
              </a:rPr>
              <a:t>2- The column for total cases provides an overall picture of the number of people who have been infected with COVID-19 since the beginning of the pandemic. This number is constantly updating as new cases are reported, and it can help to show the overall trend of the virus in a community.</a:t>
            </a:r>
          </a:p>
          <a:p>
            <a:pPr algn="l"/>
            <a:endParaRPr lang="en-US" sz="1400" i="0" dirty="0">
              <a:effectLst/>
              <a:latin typeface="Söhne"/>
            </a:endParaRPr>
          </a:p>
          <a:p>
            <a:pPr algn="l"/>
            <a:r>
              <a:rPr lang="en-US" sz="1400" i="0" dirty="0">
                <a:effectLst/>
                <a:latin typeface="Söhne"/>
              </a:rPr>
              <a:t>3- The column for total deaths tracks the number of individuals who have died from COVID-19. This information can help to understand the severity of the virus and the impact it has had on a community.</a:t>
            </a:r>
          </a:p>
          <a:p>
            <a:pPr algn="l"/>
            <a:endParaRPr lang="en-US" sz="1400" i="0" dirty="0">
              <a:effectLst/>
              <a:latin typeface="Söhne"/>
            </a:endParaRPr>
          </a:p>
          <a:p>
            <a:pPr algn="l"/>
            <a:r>
              <a:rPr lang="en-US" sz="1400" i="0" dirty="0">
                <a:effectLst/>
                <a:latin typeface="Söhne"/>
              </a:rPr>
              <a:t>4- The column for new deaths shows the number of individuals who have died from COVID-19 on a given day. This information can help to understand the current rate of mortality from the virus and can be used to inform decisions about public health measures.</a:t>
            </a:r>
          </a:p>
          <a:p>
            <a:pPr algn="l"/>
            <a:endParaRPr lang="en-US" sz="1400" i="0" dirty="0">
              <a:effectLst/>
              <a:latin typeface="Söhne"/>
            </a:endParaRPr>
          </a:p>
          <a:p>
            <a:pPr algn="l"/>
            <a:r>
              <a:rPr lang="en-US" sz="1400" dirty="0">
                <a:latin typeface="Söhne"/>
              </a:rPr>
              <a:t>5-The column date </a:t>
            </a:r>
          </a:p>
          <a:p>
            <a:pPr algn="l"/>
            <a:endParaRPr lang="en-US" sz="1400" i="0" dirty="0">
              <a:effectLst/>
              <a:latin typeface="Söhne"/>
            </a:endParaRPr>
          </a:p>
          <a:p>
            <a:pPr algn="l"/>
            <a:r>
              <a:rPr lang="en-US" sz="1400" dirty="0">
                <a:latin typeface="Söhne"/>
              </a:rPr>
              <a:t>6-The column </a:t>
            </a:r>
            <a:r>
              <a:rPr lang="en-US" sz="1400" dirty="0">
                <a:latin typeface="-apple-system"/>
              </a:rPr>
              <a:t>location</a:t>
            </a:r>
          </a:p>
          <a:p>
            <a:pPr algn="l"/>
            <a:r>
              <a:rPr lang="en-US" sz="1400" i="0" dirty="0">
                <a:effectLst/>
                <a:latin typeface="-apple-system"/>
              </a:rPr>
              <a:t>7</a:t>
            </a:r>
            <a:r>
              <a:rPr lang="en-US" sz="1400" dirty="0">
                <a:latin typeface="-apple-system"/>
              </a:rPr>
              <a:t>-The column </a:t>
            </a:r>
            <a:r>
              <a:rPr lang="en-US" sz="1400" i="0" dirty="0">
                <a:effectLst/>
                <a:latin typeface="-apple-system"/>
              </a:rPr>
              <a:t>population</a:t>
            </a:r>
          </a:p>
          <a:p>
            <a:pPr algn="l"/>
            <a:r>
              <a:rPr lang="en-US" sz="1400" dirty="0">
                <a:latin typeface="-apple-system"/>
              </a:rPr>
              <a:t>8-The column p</a:t>
            </a:r>
            <a:r>
              <a:rPr lang="en-US" sz="1400" i="0" dirty="0">
                <a:effectLst/>
                <a:latin typeface="-apple-system"/>
              </a:rPr>
              <a:t>opulation</a:t>
            </a:r>
            <a:r>
              <a:rPr lang="en-US" sz="1400" dirty="0">
                <a:latin typeface="-apple-system"/>
              </a:rPr>
              <a:t> </a:t>
            </a:r>
            <a:r>
              <a:rPr lang="en-US" sz="1400" i="0" dirty="0">
                <a:effectLst/>
                <a:latin typeface="-apple-system"/>
              </a:rPr>
              <a:t>density</a:t>
            </a:r>
          </a:p>
          <a:p>
            <a:pPr algn="l"/>
            <a:r>
              <a:rPr lang="en-US" sz="1400" dirty="0">
                <a:latin typeface="-apple-system"/>
              </a:rPr>
              <a:t>9-The column </a:t>
            </a:r>
            <a:r>
              <a:rPr lang="en-US" sz="1400" i="0" dirty="0">
                <a:effectLst/>
                <a:latin typeface="-apple-system"/>
              </a:rPr>
              <a:t>life expectancy</a:t>
            </a:r>
            <a:endParaRPr lang="en-US" sz="1400" i="0" dirty="0">
              <a:effectLst/>
              <a:latin typeface="Söhne"/>
            </a:endParaRPr>
          </a:p>
        </p:txBody>
      </p:sp>
    </p:spTree>
    <p:extLst>
      <p:ext uri="{BB962C8B-B14F-4D97-AF65-F5344CB8AC3E}">
        <p14:creationId xmlns:p14="http://schemas.microsoft.com/office/powerpoint/2010/main" val="32823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5" name="Picture 4" descr="Graph">
            <a:extLst>
              <a:ext uri="{FF2B5EF4-FFF2-40B4-BE49-F238E27FC236}">
                <a16:creationId xmlns:a16="http://schemas.microsoft.com/office/drawing/2014/main" id="{AC5F1BE6-9F5F-2333-69C4-7EE54A656D9E}"/>
              </a:ext>
            </a:extLst>
          </p:cNvPr>
          <p:cNvPicPr>
            <a:picLocks noChangeAspect="1"/>
          </p:cNvPicPr>
          <p:nvPr/>
        </p:nvPicPr>
        <p:blipFill rotWithShape="1">
          <a:blip r:embed="rId5"/>
          <a:srcRect t="15014" r="9087" b="3163"/>
          <a:stretch/>
        </p:blipFill>
        <p:spPr>
          <a:xfrm>
            <a:off x="1648" y="-76198"/>
            <a:ext cx="12191675" cy="6858000"/>
          </a:xfrm>
          <a:prstGeom prst="rect">
            <a:avLst/>
          </a:prstGeom>
        </p:spPr>
      </p:pic>
      <p:pic>
        <p:nvPicPr>
          <p:cNvPr id="23" name="Picture 22">
            <a:extLst>
              <a:ext uri="{FF2B5EF4-FFF2-40B4-BE49-F238E27FC236}">
                <a16:creationId xmlns:a16="http://schemas.microsoft.com/office/drawing/2014/main" id="{2C346EFE-A020-4C65-92C8-E2B280CCA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E37358A4-2D99-49E3-BBD6-C21E1F02FF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D2E4EAB8-1FC4-4F82-9106-DE03E6C66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7E6F591-11F0-4C85-BEF7-84A49784B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71253-E869-4E3F-9F52-54B3AB2BB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97286-A832-6F88-C386-84A8632E171F}"/>
              </a:ext>
            </a:extLst>
          </p:cNvPr>
          <p:cNvSpPr>
            <a:spLocks noGrp="1"/>
          </p:cNvSpPr>
          <p:nvPr>
            <p:ph type="title"/>
          </p:nvPr>
        </p:nvSpPr>
        <p:spPr>
          <a:xfrm>
            <a:off x="483904" y="76198"/>
            <a:ext cx="4818895" cy="1874859"/>
          </a:xfrm>
        </p:spPr>
        <p:txBody>
          <a:bodyPr vert="horz" lIns="91440" tIns="45720" rIns="91440" bIns="45720" rtlCol="0" anchor="t">
            <a:normAutofit fontScale="90000"/>
          </a:bodyPr>
          <a:lstStyle/>
          <a:p>
            <a:r>
              <a:rPr lang="en-US" sz="2400" dirty="0">
                <a:ea typeface="+mj-lt"/>
                <a:cs typeface="+mj-lt"/>
              </a:rPr>
              <a:t>Preparations &amp; Preprocessing</a:t>
            </a:r>
            <a:endParaRPr lang="en-US" sz="2400" dirty="0">
              <a:cs typeface="Arial"/>
            </a:endParaRPr>
          </a:p>
          <a:p>
            <a:endParaRPr lang="en-US" dirty="0"/>
          </a:p>
          <a:p>
            <a:endParaRPr lang="en-US" dirty="0"/>
          </a:p>
          <a:p>
            <a:endParaRPr lang="en-US" sz="3200" dirty="0">
              <a:cs typeface="Arial"/>
            </a:endParaRPr>
          </a:p>
          <a:p>
            <a:endParaRPr lang="en-US" sz="3200" dirty="0"/>
          </a:p>
          <a:p>
            <a:endParaRPr lang="en-US" sz="3200" dirty="0"/>
          </a:p>
          <a:p>
            <a:pPr algn="l"/>
            <a:r>
              <a:rPr lang="en-US" sz="3200" dirty="0"/>
              <a:t>	</a:t>
            </a:r>
          </a:p>
        </p:txBody>
      </p:sp>
      <p:sp>
        <p:nvSpPr>
          <p:cNvPr id="33" name="Rectangle 32">
            <a:extLst>
              <a:ext uri="{FF2B5EF4-FFF2-40B4-BE49-F238E27FC236}">
                <a16:creationId xmlns:a16="http://schemas.microsoft.com/office/drawing/2014/main" id="{802A13B1-684F-497E-899F-D2C59106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39E676-A6E8-6586-0D32-17F8F3D92312}"/>
              </a:ext>
            </a:extLst>
          </p:cNvPr>
          <p:cNvSpPr txBox="1"/>
          <p:nvPr/>
        </p:nvSpPr>
        <p:spPr>
          <a:xfrm>
            <a:off x="1136839" y="1398025"/>
            <a:ext cx="4428326" cy="3693319"/>
          </a:xfrm>
          <a:prstGeom prst="rect">
            <a:avLst/>
          </a:prstGeom>
          <a:noFill/>
        </p:spPr>
        <p:txBody>
          <a:bodyPr wrap="square" rtlCol="0">
            <a:spAutoFit/>
          </a:bodyPr>
          <a:lstStyle/>
          <a:p>
            <a:r>
              <a:rPr lang="en-US" b="0" i="0" dirty="0">
                <a:effectLst/>
                <a:latin typeface="Söhne"/>
              </a:rPr>
              <a:t>In the preparation and preprocessing phase of our data analysis, we organized our data and cleaned it to ensure it was ready for analysis. This included handling missing or incomplete data, addressing errors or inconsistencies, and remove outliers, and splitting the data into training and test sets. These steps are essential for ensuring that our data is clean and consistent and that any analysis or modeling we perform is based on reliable data.</a:t>
            </a:r>
            <a:br>
              <a:rPr lang="en-US" dirty="0"/>
            </a:br>
            <a:endParaRPr lang="en-US" dirty="0"/>
          </a:p>
          <a:p>
            <a:endParaRPr lang="en-US" dirty="0"/>
          </a:p>
        </p:txBody>
      </p:sp>
    </p:spTree>
    <p:extLst>
      <p:ext uri="{BB962C8B-B14F-4D97-AF65-F5344CB8AC3E}">
        <p14:creationId xmlns:p14="http://schemas.microsoft.com/office/powerpoint/2010/main" val="188319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5" name="Picture 4" descr="3D black and red cube illustration">
            <a:extLst>
              <a:ext uri="{FF2B5EF4-FFF2-40B4-BE49-F238E27FC236}">
                <a16:creationId xmlns:a16="http://schemas.microsoft.com/office/drawing/2014/main" id="{2BC33A7C-AE2A-F989-42AF-1215152E43A7}"/>
              </a:ext>
            </a:extLst>
          </p:cNvPr>
          <p:cNvPicPr>
            <a:picLocks noChangeAspect="1"/>
          </p:cNvPicPr>
          <p:nvPr/>
        </p:nvPicPr>
        <p:blipFill rotWithShape="1">
          <a:blip r:embed="rId5"/>
          <a:srcRect r="9087" b="14781"/>
          <a:stretch/>
        </p:blipFill>
        <p:spPr>
          <a:xfrm>
            <a:off x="20" y="227"/>
            <a:ext cx="12191675" cy="6858000"/>
          </a:xfrm>
          <a:prstGeom prst="rect">
            <a:avLst/>
          </a:prstGeom>
        </p:spPr>
      </p:pic>
      <p:pic>
        <p:nvPicPr>
          <p:cNvPr id="23" name="Picture 22">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6ABC2-F96B-09E9-EAAA-94EBBB932710}"/>
              </a:ext>
            </a:extLst>
          </p:cNvPr>
          <p:cNvSpPr>
            <a:spLocks noGrp="1"/>
          </p:cNvSpPr>
          <p:nvPr>
            <p:ph type="title"/>
          </p:nvPr>
        </p:nvSpPr>
        <p:spPr>
          <a:xfrm>
            <a:off x="1265540" y="-2"/>
            <a:ext cx="4331342" cy="2268559"/>
          </a:xfrm>
        </p:spPr>
        <p:txBody>
          <a:bodyPr vert="horz" lIns="91440" tIns="45720" rIns="91440" bIns="45720" rtlCol="0" anchor="t">
            <a:normAutofit/>
          </a:bodyPr>
          <a:lstStyle/>
          <a:p>
            <a:r>
              <a:rPr lang="en-US" sz="6000" dirty="0"/>
              <a:t>Methods </a:t>
            </a:r>
            <a:endParaRPr lang="en-US" sz="6000" dirty="0">
              <a:cs typeface="Arial"/>
            </a:endParaRPr>
          </a:p>
        </p:txBody>
      </p:sp>
      <p:sp>
        <p:nvSpPr>
          <p:cNvPr id="33" name="Rectangle 32">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C1D61F-852C-E2B8-4AAC-F3C51669821D}"/>
              </a:ext>
            </a:extLst>
          </p:cNvPr>
          <p:cNvSpPr txBox="1"/>
          <p:nvPr/>
        </p:nvSpPr>
        <p:spPr>
          <a:xfrm>
            <a:off x="1157786" y="1134277"/>
            <a:ext cx="5845365" cy="646331"/>
          </a:xfrm>
          <a:prstGeom prst="rect">
            <a:avLst/>
          </a:prstGeom>
          <a:noFill/>
        </p:spPr>
        <p:txBody>
          <a:bodyPr wrap="square" rtlCol="0">
            <a:spAutoFit/>
          </a:bodyPr>
          <a:lstStyle/>
          <a:p>
            <a:r>
              <a:rPr lang="en-US" dirty="0"/>
              <a:t>We used libraries and methods to help us to analyze the data</a:t>
            </a:r>
          </a:p>
        </p:txBody>
      </p:sp>
      <p:sp>
        <p:nvSpPr>
          <p:cNvPr id="4" name="TextBox 3">
            <a:extLst>
              <a:ext uri="{FF2B5EF4-FFF2-40B4-BE49-F238E27FC236}">
                <a16:creationId xmlns:a16="http://schemas.microsoft.com/office/drawing/2014/main" id="{B9981832-0490-B39D-3B4C-FD8EB5A469DD}"/>
              </a:ext>
            </a:extLst>
          </p:cNvPr>
          <p:cNvSpPr txBox="1"/>
          <p:nvPr/>
        </p:nvSpPr>
        <p:spPr>
          <a:xfrm>
            <a:off x="1152019" y="1946820"/>
            <a:ext cx="3505349" cy="923330"/>
          </a:xfrm>
          <a:prstGeom prst="rect">
            <a:avLst/>
          </a:prstGeom>
          <a:noFill/>
        </p:spPr>
        <p:txBody>
          <a:bodyPr wrap="square" rtlCol="0">
            <a:spAutoFit/>
          </a:bodyPr>
          <a:lstStyle/>
          <a:p>
            <a:r>
              <a:rPr lang="en-US" b="0" i="0" dirty="0">
                <a:effectLst/>
                <a:latin typeface="Söhne Mono"/>
              </a:rPr>
              <a:t>1-Matplotlib allowed us to </a:t>
            </a:r>
            <a:r>
              <a:rPr lang="en-US" b="0" i="0" dirty="0">
                <a:effectLst/>
                <a:latin typeface="Söhne"/>
              </a:rPr>
              <a:t>create a variety of static, animated, and interactive visualizations</a:t>
            </a:r>
            <a:endParaRPr lang="en-US" dirty="0"/>
          </a:p>
        </p:txBody>
      </p:sp>
      <p:sp>
        <p:nvSpPr>
          <p:cNvPr id="6" name="TextBox 5">
            <a:extLst>
              <a:ext uri="{FF2B5EF4-FFF2-40B4-BE49-F238E27FC236}">
                <a16:creationId xmlns:a16="http://schemas.microsoft.com/office/drawing/2014/main" id="{326DFEF1-53D2-9B91-CBF5-9ABB8B3A60EF}"/>
              </a:ext>
            </a:extLst>
          </p:cNvPr>
          <p:cNvSpPr txBox="1"/>
          <p:nvPr/>
        </p:nvSpPr>
        <p:spPr>
          <a:xfrm>
            <a:off x="1073178" y="3146919"/>
            <a:ext cx="5125412" cy="3416320"/>
          </a:xfrm>
          <a:prstGeom prst="rect">
            <a:avLst/>
          </a:prstGeom>
          <a:noFill/>
        </p:spPr>
        <p:txBody>
          <a:bodyPr wrap="square" rtlCol="0">
            <a:spAutoFit/>
          </a:bodyPr>
          <a:lstStyle/>
          <a:p>
            <a:r>
              <a:rPr lang="en-US" dirty="0"/>
              <a:t>2- Seaborn helps us </a:t>
            </a:r>
            <a:r>
              <a:rPr lang="en-US" b="0" i="0" dirty="0">
                <a:effectLst/>
                <a:latin typeface="Söhne"/>
              </a:rPr>
              <a:t>Plot statistical data distributions (e.g. histograms)</a:t>
            </a:r>
          </a:p>
          <a:p>
            <a:endParaRPr lang="en-US" b="0" i="0" dirty="0">
              <a:effectLst/>
              <a:latin typeface="Söhne"/>
            </a:endParaRPr>
          </a:p>
          <a:p>
            <a:r>
              <a:rPr lang="en-US" dirty="0">
                <a:latin typeface="Söhne"/>
              </a:rPr>
              <a:t>3-Linear regression to predict </a:t>
            </a:r>
            <a:r>
              <a:rPr lang="en-US" b="0" i="0" dirty="0">
                <a:effectLst/>
                <a:latin typeface="Söhne"/>
              </a:rPr>
              <a:t>the value of a continuous dependent variable based on the values of one independent variable.</a:t>
            </a:r>
          </a:p>
          <a:p>
            <a:endParaRPr lang="en-US" dirty="0">
              <a:latin typeface="Söhne"/>
            </a:endParaRPr>
          </a:p>
          <a:p>
            <a:r>
              <a:rPr lang="en-US" b="0" i="0" dirty="0">
                <a:effectLst/>
                <a:latin typeface="Söhne"/>
              </a:rPr>
              <a:t>4-clustering</a:t>
            </a:r>
          </a:p>
          <a:p>
            <a:endParaRPr lang="en-US" dirty="0">
              <a:latin typeface="Söhne"/>
            </a:endParaRPr>
          </a:p>
          <a:p>
            <a:r>
              <a:rPr lang="en-US" dirty="0">
                <a:latin typeface="Söhne"/>
              </a:rPr>
              <a:t>5-</a:t>
            </a:r>
            <a:r>
              <a:rPr lang="en-US" b="0" i="0" dirty="0">
                <a:effectLst/>
                <a:latin typeface="Söhne"/>
              </a:rPr>
              <a:t>Correlation describes the strength and direction of a relationship between two variables.</a:t>
            </a:r>
            <a:endParaRPr lang="en-US" dirty="0">
              <a:latin typeface="Söhne"/>
            </a:endParaRPr>
          </a:p>
          <a:p>
            <a:endParaRPr lang="en-US" b="0" i="0" dirty="0">
              <a:effectLst/>
              <a:latin typeface="Söhne"/>
            </a:endParaRPr>
          </a:p>
        </p:txBody>
      </p:sp>
    </p:spTree>
    <p:extLst>
      <p:ext uri="{BB962C8B-B14F-4D97-AF65-F5344CB8AC3E}">
        <p14:creationId xmlns:p14="http://schemas.microsoft.com/office/powerpoint/2010/main" val="376531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3B2CA9B6-4696-4754-85E4-8CABC16C8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A9A1B4E-BA04-49DB-A7FC-AAC824E9FE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DEB81022-BC5D-4044-B798-FA0517B46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D23277EE-B44B-4433-AC85-268C83D34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6893633-2491-40F3-A8F8-3048B013B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F600BF4-BBEF-41D0-AF2D-5FE8F1408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A3E2A-4CE5-C341-56E3-8AAE5ECC677B}"/>
              </a:ext>
            </a:extLst>
          </p:cNvPr>
          <p:cNvSpPr>
            <a:spLocks noGrp="1"/>
          </p:cNvSpPr>
          <p:nvPr>
            <p:ph type="title"/>
          </p:nvPr>
        </p:nvSpPr>
        <p:spPr>
          <a:xfrm>
            <a:off x="737904" y="101598"/>
            <a:ext cx="3972924" cy="2268559"/>
          </a:xfrm>
        </p:spPr>
        <p:txBody>
          <a:bodyPr vert="horz" lIns="91440" tIns="45720" rIns="91440" bIns="45720" rtlCol="0" anchor="t">
            <a:normAutofit/>
          </a:bodyPr>
          <a:lstStyle/>
          <a:p>
            <a:r>
              <a:rPr lang="en-US" sz="4800" dirty="0"/>
              <a:t>Results</a:t>
            </a:r>
          </a:p>
        </p:txBody>
      </p:sp>
      <p:pic>
        <p:nvPicPr>
          <p:cNvPr id="5" name="Picture 4" descr="Stock exchange numbers">
            <a:extLst>
              <a:ext uri="{FF2B5EF4-FFF2-40B4-BE49-F238E27FC236}">
                <a16:creationId xmlns:a16="http://schemas.microsoft.com/office/drawing/2014/main" id="{5AF61BAE-278A-6FD9-3D0C-D66816CD523D}"/>
              </a:ext>
            </a:extLst>
          </p:cNvPr>
          <p:cNvPicPr>
            <a:picLocks noChangeAspect="1"/>
          </p:cNvPicPr>
          <p:nvPr/>
        </p:nvPicPr>
        <p:blipFill rotWithShape="1">
          <a:blip r:embed="rId5"/>
          <a:srcRect l="34000" r="20952" b="-3"/>
          <a:stretch/>
        </p:blipFill>
        <p:spPr>
          <a:xfrm>
            <a:off x="6749807" y="227"/>
            <a:ext cx="4635113" cy="6858000"/>
          </a:xfrm>
          <a:prstGeom prst="rect">
            <a:avLst/>
          </a:prstGeom>
          <a:ln w="12700">
            <a:solidFill>
              <a:schemeClr val="tx1"/>
            </a:solidFill>
          </a:ln>
        </p:spPr>
      </p:pic>
      <p:sp>
        <p:nvSpPr>
          <p:cNvPr id="35" name="Rectangle 34">
            <a:extLst>
              <a:ext uri="{FF2B5EF4-FFF2-40B4-BE49-F238E27FC236}">
                <a16:creationId xmlns:a16="http://schemas.microsoft.com/office/drawing/2014/main" id="{8E3FBB69-81FC-455A-9F72-076CADABD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4857B7-C86F-36BE-B79F-70945A6B50D7}"/>
              </a:ext>
            </a:extLst>
          </p:cNvPr>
          <p:cNvSpPr txBox="1"/>
          <p:nvPr/>
        </p:nvSpPr>
        <p:spPr>
          <a:xfrm>
            <a:off x="1033583" y="1549845"/>
            <a:ext cx="5062417" cy="4801314"/>
          </a:xfrm>
          <a:prstGeom prst="rect">
            <a:avLst/>
          </a:prstGeom>
          <a:noFill/>
        </p:spPr>
        <p:txBody>
          <a:bodyPr wrap="square" rtlCol="0">
            <a:spAutoFit/>
          </a:bodyPr>
          <a:lstStyle/>
          <a:p>
            <a:r>
              <a:rPr lang="en-US" dirty="0"/>
              <a:t>1-Africa has the most total deaths on the continent</a:t>
            </a:r>
          </a:p>
          <a:p>
            <a:r>
              <a:rPr lang="en-US" dirty="0"/>
              <a:t>2-Asia has the most total cases on the continent </a:t>
            </a:r>
          </a:p>
          <a:p>
            <a:r>
              <a:rPr lang="en-US" dirty="0"/>
              <a:t>3-Uzbekistan has the most total  cases in the world with 116421 cases</a:t>
            </a:r>
          </a:p>
          <a:p>
            <a:r>
              <a:rPr lang="en-US" dirty="0"/>
              <a:t>4-Venezuela  has the most total deaths in South America </a:t>
            </a:r>
          </a:p>
          <a:p>
            <a:r>
              <a:rPr lang="en-US" dirty="0"/>
              <a:t>5-Uzbekistan has the newest cases in the world with 472 cases</a:t>
            </a:r>
          </a:p>
          <a:p>
            <a:r>
              <a:rPr lang="en-US" dirty="0"/>
              <a:t>6-</a:t>
            </a:r>
            <a:r>
              <a:rPr lang="en-US" b="1" i="0" dirty="0">
                <a:effectLst/>
                <a:latin typeface="var(--jp-content-font-family)"/>
              </a:rPr>
              <a:t>Prediction of Total deaths in Angola</a:t>
            </a:r>
          </a:p>
          <a:p>
            <a:r>
              <a:rPr lang="en-US" b="1" dirty="0">
                <a:latin typeface="var(--jp-content-font-family)"/>
              </a:rPr>
              <a:t>7-</a:t>
            </a:r>
            <a:r>
              <a:rPr lang="en-US" b="1" i="0" dirty="0">
                <a:effectLst/>
                <a:latin typeface="var(--jp-content-font-family)"/>
              </a:rPr>
              <a:t>Prediction Of total death for total cases</a:t>
            </a:r>
          </a:p>
          <a:p>
            <a:r>
              <a:rPr lang="en-US" b="1" dirty="0">
                <a:latin typeface="var(--jp-content-font-family)"/>
              </a:rPr>
              <a:t>8-</a:t>
            </a:r>
            <a:r>
              <a:rPr lang="en-US" b="1" i="0" dirty="0">
                <a:effectLst/>
                <a:latin typeface="var(--jp-content-font-family)"/>
              </a:rPr>
              <a:t>Total_deaths in Africa by the number of Days</a:t>
            </a:r>
          </a:p>
          <a:p>
            <a:r>
              <a:rPr lang="en-US" b="1" dirty="0">
                <a:latin typeface="var(--jp-content-font-family)"/>
              </a:rPr>
              <a:t>9-</a:t>
            </a:r>
            <a:r>
              <a:rPr lang="en-US" b="1" i="0" dirty="0">
                <a:effectLst/>
                <a:latin typeface="var(--jp-content-font-family)"/>
              </a:rPr>
              <a:t>New Cases during 20 Days of Africa</a:t>
            </a:r>
          </a:p>
          <a:p>
            <a:r>
              <a:rPr lang="en-US" b="1" dirty="0">
                <a:latin typeface="var(--jp-content-font-family)"/>
              </a:rPr>
              <a:t>10-</a:t>
            </a:r>
            <a:r>
              <a:rPr lang="en-US" b="1" i="0" dirty="0">
                <a:effectLst/>
                <a:latin typeface="var(--jp-content-font-family)"/>
              </a:rPr>
              <a:t>New Cases during 20 Days of Africa</a:t>
            </a:r>
          </a:p>
          <a:p>
            <a:endParaRPr lang="en-US" dirty="0"/>
          </a:p>
          <a:p>
            <a:endParaRPr lang="en-US" dirty="0"/>
          </a:p>
          <a:p>
            <a:endParaRPr lang="en-US" dirty="0"/>
          </a:p>
        </p:txBody>
      </p:sp>
    </p:spTree>
    <p:extLst>
      <p:ext uri="{BB962C8B-B14F-4D97-AF65-F5344CB8AC3E}">
        <p14:creationId xmlns:p14="http://schemas.microsoft.com/office/powerpoint/2010/main" val="100449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5" name="Picture 4" descr="Graph on document with pen">
            <a:extLst>
              <a:ext uri="{FF2B5EF4-FFF2-40B4-BE49-F238E27FC236}">
                <a16:creationId xmlns:a16="http://schemas.microsoft.com/office/drawing/2014/main" id="{27CD380E-9B84-FA95-7773-434857E09301}"/>
              </a:ext>
            </a:extLst>
          </p:cNvPr>
          <p:cNvPicPr>
            <a:picLocks noChangeAspect="1"/>
          </p:cNvPicPr>
          <p:nvPr/>
        </p:nvPicPr>
        <p:blipFill rotWithShape="1">
          <a:blip r:embed="rId5"/>
          <a:srcRect t="5833" r="9087" b="17439"/>
          <a:stretch/>
        </p:blipFill>
        <p:spPr>
          <a:xfrm>
            <a:off x="20" y="227"/>
            <a:ext cx="12191675" cy="6858000"/>
          </a:xfrm>
          <a:prstGeom prst="rect">
            <a:avLst/>
          </a:prstGeom>
        </p:spPr>
      </p:pic>
      <p:pic>
        <p:nvPicPr>
          <p:cNvPr id="23" name="Picture 22">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FCFAE-422D-D95F-4689-2E66CDCEDDC9}"/>
              </a:ext>
            </a:extLst>
          </p:cNvPr>
          <p:cNvSpPr>
            <a:spLocks noGrp="1"/>
          </p:cNvSpPr>
          <p:nvPr>
            <p:ph type="title"/>
          </p:nvPr>
        </p:nvSpPr>
        <p:spPr>
          <a:xfrm>
            <a:off x="1189340" y="-2"/>
            <a:ext cx="4128142" cy="2268559"/>
          </a:xfrm>
        </p:spPr>
        <p:txBody>
          <a:bodyPr vert="horz" lIns="91440" tIns="45720" rIns="91440" bIns="45720" rtlCol="0" anchor="t">
            <a:normAutofit/>
          </a:bodyPr>
          <a:lstStyle/>
          <a:p>
            <a:r>
              <a:rPr lang="en-US" sz="6000" dirty="0">
                <a:ea typeface="+mj-lt"/>
                <a:cs typeface="+mj-lt"/>
              </a:rPr>
              <a:t>Conclusion</a:t>
            </a:r>
            <a:endParaRPr lang="en-US" dirty="0"/>
          </a:p>
        </p:txBody>
      </p:sp>
      <p:sp>
        <p:nvSpPr>
          <p:cNvPr id="33" name="Rectangle 32">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A5F41AC-4A37-1DE9-CEBB-EB78E7D64CE4}"/>
              </a:ext>
            </a:extLst>
          </p:cNvPr>
          <p:cNvSpPr txBox="1"/>
          <p:nvPr/>
        </p:nvSpPr>
        <p:spPr>
          <a:xfrm>
            <a:off x="1161368" y="1831691"/>
            <a:ext cx="5033639" cy="2862322"/>
          </a:xfrm>
          <a:prstGeom prst="rect">
            <a:avLst/>
          </a:prstGeom>
          <a:noFill/>
        </p:spPr>
        <p:txBody>
          <a:bodyPr wrap="square" rtlCol="0">
            <a:spAutoFit/>
          </a:bodyPr>
          <a:lstStyle/>
          <a:p>
            <a:r>
              <a:rPr lang="en-US" dirty="0"/>
              <a:t>In our data analysis project on COVID-19, we examined a data set in order to better understand the spread and impact of the virus. Through careful preparation and preprocessing of the data, we were able to uncover valuable insights and identify trends and patterns in the data. These insights informed our understanding of the virus and helped us to develop strategies for mitigating its spread and impact.</a:t>
            </a:r>
          </a:p>
        </p:txBody>
      </p:sp>
    </p:spTree>
    <p:extLst>
      <p:ext uri="{BB962C8B-B14F-4D97-AF65-F5344CB8AC3E}">
        <p14:creationId xmlns:p14="http://schemas.microsoft.com/office/powerpoint/2010/main" val="4219275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549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Arial</vt:lpstr>
      <vt:lpstr>MS Shell Dlg 2</vt:lpstr>
      <vt:lpstr>Söhne</vt:lpstr>
      <vt:lpstr>Söhne Mono</vt:lpstr>
      <vt:lpstr>var(--jp-content-font-family)</vt:lpstr>
      <vt:lpstr>Wingdings</vt:lpstr>
      <vt:lpstr>Wingdings 3</vt:lpstr>
      <vt:lpstr>Madison</vt:lpstr>
      <vt:lpstr>Data analysis on covid 19</vt:lpstr>
      <vt:lpstr>Problem definition</vt:lpstr>
      <vt:lpstr>Dataset</vt:lpstr>
      <vt:lpstr>Preparations &amp; Preprocessing       </vt:lpstr>
      <vt:lpstr>Methods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84</cp:revision>
  <dcterms:created xsi:type="dcterms:W3CDTF">2023-01-02T19:28:51Z</dcterms:created>
  <dcterms:modified xsi:type="dcterms:W3CDTF">2023-01-02T20:53:50Z</dcterms:modified>
</cp:coreProperties>
</file>