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333" r:id="rId3"/>
    <p:sldId id="257" r:id="rId4"/>
    <p:sldId id="278" r:id="rId5"/>
    <p:sldId id="280" r:id="rId6"/>
    <p:sldId id="279" r:id="rId7"/>
    <p:sldId id="284" r:id="rId8"/>
    <p:sldId id="281" r:id="rId9"/>
    <p:sldId id="335" r:id="rId10"/>
    <p:sldId id="309" r:id="rId11"/>
    <p:sldId id="262" r:id="rId12"/>
    <p:sldId id="310" r:id="rId13"/>
    <p:sldId id="314" r:id="rId14"/>
    <p:sldId id="349" r:id="rId15"/>
    <p:sldId id="320" r:id="rId16"/>
    <p:sldId id="311" r:id="rId17"/>
    <p:sldId id="298" r:id="rId18"/>
    <p:sldId id="313" r:id="rId19"/>
    <p:sldId id="334" r:id="rId20"/>
    <p:sldId id="337" r:id="rId21"/>
    <p:sldId id="336" r:id="rId22"/>
    <p:sldId id="338" r:id="rId23"/>
    <p:sldId id="342" r:id="rId24"/>
    <p:sldId id="340" r:id="rId25"/>
    <p:sldId id="343" r:id="rId26"/>
    <p:sldId id="344" r:id="rId27"/>
    <p:sldId id="345" r:id="rId28"/>
    <p:sldId id="346" r:id="rId29"/>
    <p:sldId id="347" r:id="rId30"/>
    <p:sldId id="350" r:id="rId31"/>
    <p:sldId id="348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29" r:id="rId42"/>
    <p:sldId id="361" r:id="rId43"/>
    <p:sldId id="33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6"/>
    <p:restoredTop sz="96296"/>
  </p:normalViewPr>
  <p:slideViewPr>
    <p:cSldViewPr snapToGrid="0" snapToObjects="1">
      <p:cViewPr>
        <p:scale>
          <a:sx n="110" d="100"/>
          <a:sy n="11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orey/Documents/MIND/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Response of Different Model Variations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Low Pass Filter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Sheet2!$B$3:$B$28</c:f>
              <c:numCache>
                <c:formatCode>General</c:formatCode>
                <c:ptCount val="26"/>
                <c:pt idx="0">
                  <c:v>-9.6743597177691902E-4</c:v>
                </c:pt>
                <c:pt idx="1">
                  <c:v>-2.1733161248712299E-3</c:v>
                </c:pt>
                <c:pt idx="2">
                  <c:v>-3.86980464865742E-3</c:v>
                </c:pt>
                <c:pt idx="3">
                  <c:v>-6.0466409724789999E-3</c:v>
                </c:pt>
                <c:pt idx="4">
                  <c:v>-8.6935721186910501E-3</c:v>
                </c:pt>
                <c:pt idx="5">
                  <c:v>-1.18312141968382E-2</c:v>
                </c:pt>
                <c:pt idx="6">
                  <c:v>-1.5425326049599E-2</c:v>
                </c:pt>
                <c:pt idx="7">
                  <c:v>-1.95582620095353E-2</c:v>
                </c:pt>
                <c:pt idx="8">
                  <c:v>-2.4188938056555899E-2</c:v>
                </c:pt>
                <c:pt idx="9">
                  <c:v>-9.6793777148732801E-2</c:v>
                </c:pt>
                <c:pt idx="10">
                  <c:v>-0.21758598818729499</c:v>
                </c:pt>
                <c:pt idx="11">
                  <c:v>-0.38641431210704003</c:v>
                </c:pt>
                <c:pt idx="12">
                  <c:v>-0.60663550010562906</c:v>
                </c:pt>
                <c:pt idx="13">
                  <c:v>-0.87345737504690601</c:v>
                </c:pt>
                <c:pt idx="14">
                  <c:v>-1.19074474438233</c:v>
                </c:pt>
                <c:pt idx="15">
                  <c:v>-1.55833510402826</c:v>
                </c:pt>
                <c:pt idx="16">
                  <c:v>-1.97684410227652</c:v>
                </c:pt>
                <c:pt idx="17">
                  <c:v>-2.45110076590356</c:v>
                </c:pt>
                <c:pt idx="18">
                  <c:v>-10.2093460125145</c:v>
                </c:pt>
                <c:pt idx="19">
                  <c:v>-25.208603323499901</c:v>
                </c:pt>
                <c:pt idx="20">
                  <c:v>-56.194837189189698</c:v>
                </c:pt>
                <c:pt idx="21">
                  <c:v>-87.2828632782103</c:v>
                </c:pt>
                <c:pt idx="22">
                  <c:v>-87.266560570065394</c:v>
                </c:pt>
                <c:pt idx="23">
                  <c:v>-88.420280162351403</c:v>
                </c:pt>
                <c:pt idx="24">
                  <c:v>-88.527813533196905</c:v>
                </c:pt>
                <c:pt idx="25">
                  <c:v>-88.826578250663303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34-5642-8351-CC6C4897DD3C}"/>
            </c:ext>
          </c:extLst>
        </c:ser>
        <c:ser>
          <c:idx val="2"/>
          <c:order val="1"/>
          <c:tx>
            <c:strRef>
              <c:f>Sheet2!$D$1</c:f>
              <c:strCache>
                <c:ptCount val="1"/>
                <c:pt idx="0">
                  <c:v>CNN32128</c:v>
                </c:pt>
              </c:strCache>
            </c:strRef>
          </c:tx>
          <c:spPr>
            <a:ln w="1905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Sheet2!$D$3:$D$28</c:f>
              <c:numCache>
                <c:formatCode>General</c:formatCode>
                <c:ptCount val="26"/>
                <c:pt idx="0">
                  <c:v>-1.0558321611591901</c:v>
                </c:pt>
                <c:pt idx="1">
                  <c:v>-1.0561847041989001</c:v>
                </c:pt>
                <c:pt idx="2">
                  <c:v>-1.0566816797183001</c:v>
                </c:pt>
                <c:pt idx="3">
                  <c:v>-1.05731726514193</c:v>
                </c:pt>
                <c:pt idx="4">
                  <c:v>-1.05808505822457</c:v>
                </c:pt>
                <c:pt idx="5">
                  <c:v>-1.0590394851413301</c:v>
                </c:pt>
                <c:pt idx="6">
                  <c:v>-1.06015487055991</c:v>
                </c:pt>
                <c:pt idx="7">
                  <c:v>-1.0614868529535799</c:v>
                </c:pt>
                <c:pt idx="8">
                  <c:v>-1.06287052921508</c:v>
                </c:pt>
                <c:pt idx="9">
                  <c:v>-1.0880368657812001</c:v>
                </c:pt>
                <c:pt idx="10">
                  <c:v>-1.13269255856479</c:v>
                </c:pt>
                <c:pt idx="11">
                  <c:v>-1.19543561353438</c:v>
                </c:pt>
                <c:pt idx="12">
                  <c:v>-1.2765862173968601</c:v>
                </c:pt>
                <c:pt idx="13">
                  <c:v>-1.3767483305099399</c:v>
                </c:pt>
                <c:pt idx="14">
                  <c:v>-1.49926967713838</c:v>
                </c:pt>
                <c:pt idx="15">
                  <c:v>-1.6596791752154201</c:v>
                </c:pt>
                <c:pt idx="16">
                  <c:v>-1.8337702882387401</c:v>
                </c:pt>
                <c:pt idx="17">
                  <c:v>-2.0219417441962499</c:v>
                </c:pt>
                <c:pt idx="18">
                  <c:v>-4.9760647030720904</c:v>
                </c:pt>
                <c:pt idx="19">
                  <c:v>-10.3243967127205</c:v>
                </c:pt>
                <c:pt idx="20">
                  <c:v>-14.2543778098985</c:v>
                </c:pt>
                <c:pt idx="21">
                  <c:v>-34.207986216020302</c:v>
                </c:pt>
                <c:pt idx="22">
                  <c:v>-13.9138760126941</c:v>
                </c:pt>
                <c:pt idx="23">
                  <c:v>-9.7093158939884301</c:v>
                </c:pt>
                <c:pt idx="24">
                  <c:v>-10.792478902110201</c:v>
                </c:pt>
                <c:pt idx="25">
                  <c:v>-17.258045670684801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34-5642-8351-CC6C4897DD3C}"/>
            </c:ext>
          </c:extLst>
        </c:ser>
        <c:ser>
          <c:idx val="4"/>
          <c:order val="2"/>
          <c:tx>
            <c:strRef>
              <c:f>Sheet2!$F$1</c:f>
              <c:strCache>
                <c:ptCount val="1"/>
                <c:pt idx="0">
                  <c:v>CNN64128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Sheet2!$F$3:$F$28</c:f>
              <c:numCache>
                <c:formatCode>General</c:formatCode>
                <c:ptCount val="26"/>
                <c:pt idx="0">
                  <c:v>-1.47530827690762</c:v>
                </c:pt>
                <c:pt idx="1">
                  <c:v>-1.47663367612735</c:v>
                </c:pt>
                <c:pt idx="2">
                  <c:v>-1.4785227195264099</c:v>
                </c:pt>
                <c:pt idx="3">
                  <c:v>-1.48096472354599</c:v>
                </c:pt>
                <c:pt idx="4">
                  <c:v>-1.48411554235933</c:v>
                </c:pt>
                <c:pt idx="5">
                  <c:v>-1.48787210435204</c:v>
                </c:pt>
                <c:pt idx="6">
                  <c:v>-1.4922739253094901</c:v>
                </c:pt>
                <c:pt idx="7">
                  <c:v>-1.49697875519084</c:v>
                </c:pt>
                <c:pt idx="8">
                  <c:v>-1.5013488857528301</c:v>
                </c:pt>
                <c:pt idx="9">
                  <c:v>-1.56289596287017</c:v>
                </c:pt>
                <c:pt idx="10">
                  <c:v>-1.6778933961820099</c:v>
                </c:pt>
                <c:pt idx="11">
                  <c:v>-1.85672426420132</c:v>
                </c:pt>
                <c:pt idx="12">
                  <c:v>-2.0839044093030998</c:v>
                </c:pt>
                <c:pt idx="13">
                  <c:v>-2.3684791536692398</c:v>
                </c:pt>
                <c:pt idx="14">
                  <c:v>-2.7502575747406799</c:v>
                </c:pt>
                <c:pt idx="15">
                  <c:v>-3.2122405850510201</c:v>
                </c:pt>
                <c:pt idx="16">
                  <c:v>-3.7393265222896601</c:v>
                </c:pt>
                <c:pt idx="17">
                  <c:v>-4.33966249503451</c:v>
                </c:pt>
                <c:pt idx="18">
                  <c:v>-13.459200495032</c:v>
                </c:pt>
                <c:pt idx="19">
                  <c:v>-19.685242673668402</c:v>
                </c:pt>
                <c:pt idx="20">
                  <c:v>-24.240149922502901</c:v>
                </c:pt>
                <c:pt idx="21">
                  <c:v>-39.055359759281203</c:v>
                </c:pt>
                <c:pt idx="22">
                  <c:v>-24.7997347058947</c:v>
                </c:pt>
                <c:pt idx="23">
                  <c:v>-24.4718005964538</c:v>
                </c:pt>
                <c:pt idx="24">
                  <c:v>-23.477704005946201</c:v>
                </c:pt>
                <c:pt idx="25">
                  <c:v>-15.7059928274525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B34-5642-8351-CC6C4897DD3C}"/>
            </c:ext>
          </c:extLst>
        </c:ser>
        <c:ser>
          <c:idx val="6"/>
          <c:order val="3"/>
          <c:tx>
            <c:strRef>
              <c:f>Sheet2!$H$1</c:f>
              <c:strCache>
                <c:ptCount val="1"/>
                <c:pt idx="0">
                  <c:v>CNNAudio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Sheet2!$H$3:$H$28</c:f>
              <c:numCache>
                <c:formatCode>General</c:formatCode>
                <c:ptCount val="26"/>
                <c:pt idx="0">
                  <c:v>-0.95393603375526304</c:v>
                </c:pt>
                <c:pt idx="1">
                  <c:v>-0.95421916928510297</c:v>
                </c:pt>
                <c:pt idx="2">
                  <c:v>-0.95511775234547902</c:v>
                </c:pt>
                <c:pt idx="3">
                  <c:v>-0.95666491989698899</c:v>
                </c:pt>
                <c:pt idx="4">
                  <c:v>-0.95917264482064102</c:v>
                </c:pt>
                <c:pt idx="5">
                  <c:v>-0.96265043525719596</c:v>
                </c:pt>
                <c:pt idx="6">
                  <c:v>-0.96712607663294603</c:v>
                </c:pt>
                <c:pt idx="7">
                  <c:v>-0.97223515258044202</c:v>
                </c:pt>
                <c:pt idx="8">
                  <c:v>-0.97754017039189101</c:v>
                </c:pt>
                <c:pt idx="9">
                  <c:v>-1.0543712770919</c:v>
                </c:pt>
                <c:pt idx="10">
                  <c:v>-1.18858526732794</c:v>
                </c:pt>
                <c:pt idx="11">
                  <c:v>-1.3800539401326199</c:v>
                </c:pt>
                <c:pt idx="12">
                  <c:v>-1.6408076336941699</c:v>
                </c:pt>
                <c:pt idx="13">
                  <c:v>-1.95222546406672</c:v>
                </c:pt>
                <c:pt idx="14">
                  <c:v>-2.3358074847521602</c:v>
                </c:pt>
                <c:pt idx="15">
                  <c:v>-2.8052561238078302</c:v>
                </c:pt>
                <c:pt idx="16">
                  <c:v>-3.3374098302123798</c:v>
                </c:pt>
                <c:pt idx="17">
                  <c:v>-3.93335252139366</c:v>
                </c:pt>
                <c:pt idx="18">
                  <c:v>-12.9817667739754</c:v>
                </c:pt>
                <c:pt idx="19">
                  <c:v>-28.765488654348399</c:v>
                </c:pt>
                <c:pt idx="20">
                  <c:v>-27.435501069837301</c:v>
                </c:pt>
                <c:pt idx="21">
                  <c:v>-33.728844030368201</c:v>
                </c:pt>
                <c:pt idx="22">
                  <c:v>-35.982816926023297</c:v>
                </c:pt>
                <c:pt idx="23">
                  <c:v>-24.462778102951798</c:v>
                </c:pt>
                <c:pt idx="24">
                  <c:v>-28.120849041672699</c:v>
                </c:pt>
                <c:pt idx="25">
                  <c:v>-23.076293533425901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B34-5642-8351-CC6C4897D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3581247"/>
        <c:axId val="1402263071"/>
      </c:scatterChart>
      <c:valAx>
        <c:axId val="1423581247"/>
        <c:scaling>
          <c:orientation val="minMax"/>
          <c:max val="900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63071"/>
        <c:crosses val="autoZero"/>
        <c:crossBetween val="midCat"/>
      </c:valAx>
      <c:valAx>
        <c:axId val="140226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Magnitude</a:t>
                </a:r>
                <a:r>
                  <a:rPr lang="en-US" baseline="0"/>
                  <a:t> (dB)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81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03/11/2021</a:t>
            </a:r>
          </a:p>
        </p:txBody>
      </p:sp>
    </p:spTree>
    <p:extLst>
      <p:ext uri="{BB962C8B-B14F-4D97-AF65-F5344CB8AC3E}">
        <p14:creationId xmlns:p14="http://schemas.microsoft.com/office/powerpoint/2010/main" val="359975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923-9F18-4F45-AB0E-B39ED368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DDC Does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DF55-4FE9-0647-8A4A-4928EE68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ADCs typically sample at a very high frequency</a:t>
            </a:r>
          </a:p>
          <a:p>
            <a:pPr lvl="1"/>
            <a:r>
              <a:rPr lang="en-US" dirty="0"/>
              <a:t>Requires an unnecessarily fast DSP since the data we are concerned about is usually much lower frequency</a:t>
            </a:r>
          </a:p>
          <a:p>
            <a:r>
              <a:rPr lang="en-US" dirty="0"/>
              <a:t>DDC lowers the frequency the digitized signal</a:t>
            </a:r>
          </a:p>
          <a:p>
            <a:pPr lvl="1"/>
            <a:r>
              <a:rPr lang="en-US" dirty="0"/>
              <a:t>Still preserves the original signal </a:t>
            </a:r>
          </a:p>
          <a:p>
            <a:pPr lvl="1"/>
            <a:r>
              <a:rPr lang="en-US" dirty="0"/>
              <a:t>Reduces DSP speed requirements</a:t>
            </a:r>
          </a:p>
          <a:p>
            <a:r>
              <a:rPr lang="en-US" dirty="0"/>
              <a:t>Down conversion is used to demodulate AM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D47A-7331-BC4A-9689-F321D5C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Off Keying (OOK)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A0112C-C2E2-EB46-8E3C-A1139A03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3" y="1825625"/>
            <a:ext cx="8449055" cy="4351338"/>
          </a:xfrm>
        </p:spPr>
        <p:txBody>
          <a:bodyPr/>
          <a:lstStyle/>
          <a:p>
            <a:r>
              <a:rPr lang="en-US" dirty="0"/>
              <a:t>A type of Amplitude Modulation</a:t>
            </a:r>
          </a:p>
          <a:p>
            <a:r>
              <a:rPr lang="en-US" dirty="0"/>
              <a:t>Presence of the carrier wave denotes a ’1’</a:t>
            </a:r>
            <a:endParaRPr lang="en-US" baseline="-25000" dirty="0"/>
          </a:p>
          <a:p>
            <a:r>
              <a:rPr lang="en-US" dirty="0"/>
              <a:t>Absence of the carrier wave denotes a ‘0’</a:t>
            </a:r>
          </a:p>
        </p:txBody>
      </p:sp>
      <p:pic>
        <p:nvPicPr>
          <p:cNvPr id="5" name="Picture 2" descr="On-Off Keying receiver/demodulator | All About Circuits">
            <a:extLst>
              <a:ext uri="{FF2B5EF4-FFF2-40B4-BE49-F238E27FC236}">
                <a16:creationId xmlns:a16="http://schemas.microsoft.com/office/drawing/2014/main" id="{4865621E-0422-AC45-A629-8681F984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78" y="4001294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7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144A70E-158A-524F-AE22-6BF08B62DAA3}"/>
              </a:ext>
            </a:extLst>
          </p:cNvPr>
          <p:cNvGrpSpPr/>
          <p:nvPr/>
        </p:nvGrpSpPr>
        <p:grpSpPr>
          <a:xfrm>
            <a:off x="2731008" y="2155269"/>
            <a:ext cx="8729472" cy="4196953"/>
            <a:chOff x="3285644" y="3427236"/>
            <a:chExt cx="7098192" cy="3412667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4F5A7A9-EE67-0C45-98D4-8075B270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644" y="3427236"/>
              <a:ext cx="1767840" cy="132588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B7A49348-983D-0B42-8740-6C08C847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96" y="3427236"/>
              <a:ext cx="1767840" cy="1325880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96B33482-14AA-234B-95CD-EEB13E6A5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616" y="3428999"/>
              <a:ext cx="1767840" cy="132588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3CC175-7C08-D740-9ACB-C874E2DE28EC}"/>
                </a:ext>
              </a:extLst>
            </p:cNvPr>
            <p:cNvGrpSpPr/>
            <p:nvPr/>
          </p:nvGrpSpPr>
          <p:grpSpPr>
            <a:xfrm>
              <a:off x="4823448" y="4753116"/>
              <a:ext cx="4463987" cy="1926357"/>
              <a:chOff x="4823448" y="4753116"/>
              <a:chExt cx="4463987" cy="1926357"/>
            </a:xfrm>
          </p:grpSpPr>
          <p:pic>
            <p:nvPicPr>
              <p:cNvPr id="10" name="Picture 9" descr="Diagram&#10;&#10;Description automatically generated">
                <a:extLst>
                  <a:ext uri="{FF2B5EF4-FFF2-40B4-BE49-F238E27FC236}">
                    <a16:creationId xmlns:a16="http://schemas.microsoft.com/office/drawing/2014/main" id="{B08E84FC-E1BD-D646-8309-A88AA6357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3448" y="5048793"/>
                <a:ext cx="4463987" cy="16306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4B108B-BE1E-284E-AB62-D12D846021D0}"/>
                  </a:ext>
                </a:extLst>
              </p:cNvPr>
              <p:cNvSpPr txBox="1"/>
              <p:nvPr/>
            </p:nvSpPr>
            <p:spPr>
              <a:xfrm>
                <a:off x="5808617" y="4753116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Mixer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E34906-3C62-D641-BA85-6C4627388CD5}"/>
                  </a:ext>
                </a:extLst>
              </p:cNvPr>
              <p:cNvSpPr txBox="1"/>
              <p:nvPr/>
            </p:nvSpPr>
            <p:spPr>
              <a:xfrm>
                <a:off x="6816621" y="4753116"/>
                <a:ext cx="1514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Lowpass Filter</a:t>
                </a:r>
              </a:p>
            </p:txBody>
          </p:sp>
        </p:grpSp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A67CAA2E-A3D4-0C48-8222-DA2C1BF5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5644" y="5514023"/>
              <a:ext cx="1767840" cy="132588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D9FFBA-6FA9-2A48-816B-CD783CAF5B8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169564" y="4753116"/>
              <a:ext cx="1412630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D23323-F8F1-A44B-8E35-6DF67D15DF0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9806" y="4754879"/>
              <a:ext cx="82730" cy="6966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7F9C6B-82C3-5944-BE03-1F6ED0568B3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8331588" y="4753116"/>
              <a:ext cx="1168328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FB6501-B535-B441-9FFF-5D1253C27E2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53484" y="6069875"/>
              <a:ext cx="1112185" cy="107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D5B2EB8-02B6-8548-BB76-9380400F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Down Conversion Example Using OOK Data</a:t>
            </a:r>
          </a:p>
        </p:txBody>
      </p:sp>
    </p:spTree>
    <p:extLst>
      <p:ext uri="{BB962C8B-B14F-4D97-AF65-F5344CB8AC3E}">
        <p14:creationId xmlns:p14="http://schemas.microsoft.com/office/powerpoint/2010/main" val="328790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5F3F73-9ABE-2146-8DC0-D4313123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5440" cy="4351338"/>
          </a:xfrm>
        </p:spPr>
        <p:txBody>
          <a:bodyPr>
            <a:normAutofit/>
          </a:bodyPr>
          <a:lstStyle/>
          <a:p>
            <a:r>
              <a:rPr lang="en-US" dirty="0"/>
              <a:t>Generate a binary signal modulated using OOK</a:t>
            </a:r>
          </a:p>
          <a:p>
            <a:pPr lvl="1"/>
            <a:r>
              <a:rPr lang="en-US" dirty="0"/>
              <a:t>Create a random bitstream array (e.g. [0 1 0 0 1 0 1 1 0 1 0 1 0 0 1 1])</a:t>
            </a:r>
          </a:p>
          <a:p>
            <a:pPr lvl="1"/>
            <a:r>
              <a:rPr lang="en-US" dirty="0"/>
              <a:t>Create an empty NumPy array</a:t>
            </a:r>
          </a:p>
          <a:p>
            <a:pPr lvl="1"/>
            <a:r>
              <a:rPr lang="en-US" dirty="0"/>
              <a:t>Loop through bitstream appending a linear signal for ‘0’ and a sine wave for ‘1’ to the array</a:t>
            </a:r>
          </a:p>
          <a:p>
            <a:pPr lvl="1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C28CC4-038B-2344-B935-77920EB5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825625"/>
            <a:ext cx="4978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9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57FC-8277-9249-A898-088ED60D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2BC-3BE0-474A-9241-3CCCEAFC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1603375"/>
          </a:xfrm>
        </p:spPr>
        <p:txBody>
          <a:bodyPr/>
          <a:lstStyle/>
          <a:p>
            <a:r>
              <a:rPr lang="en-US" dirty="0"/>
              <a:t>Model a DDC using SciPy and NumPy</a:t>
            </a:r>
          </a:p>
          <a:p>
            <a:pPr lvl="1"/>
            <a:r>
              <a:rPr lang="en-US" dirty="0"/>
              <a:t>Mixer multiplies modulated signal with carrier sine wave</a:t>
            </a:r>
          </a:p>
          <a:p>
            <a:pPr lvl="1"/>
            <a:r>
              <a:rPr lang="en-US" dirty="0"/>
              <a:t>Low pass FIR filter removes high frequency component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8922454-3E28-5348-BC5E-EBB4D1E0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73" y="5394960"/>
            <a:ext cx="5915770" cy="146304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61A95D-9543-6943-B8EB-18F48264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43" y="3233515"/>
            <a:ext cx="593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8CD3-2E05-CF45-A5CA-2B83585A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Lowpass FIR Filter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5D1BCC-D6A5-6B4C-B737-F174142C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648F2-837A-6E49-B692-BC162249A151}"/>
              </a:ext>
            </a:extLst>
          </p:cNvPr>
          <p:cNvCxnSpPr>
            <a:cxnSpLocks/>
          </p:cNvCxnSpPr>
          <p:nvPr/>
        </p:nvCxnSpPr>
        <p:spPr>
          <a:xfrm flipV="1">
            <a:off x="5522976" y="4462272"/>
            <a:ext cx="0" cy="402336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122357-F487-0E45-8115-3F91B99A1669}"/>
              </a:ext>
            </a:extLst>
          </p:cNvPr>
          <p:cNvSpPr txBox="1"/>
          <p:nvPr/>
        </p:nvSpPr>
        <p:spPr>
          <a:xfrm>
            <a:off x="5140339" y="4864608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Carrier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(500kHz)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BFB19-AB06-634E-B00E-8A1AEB3B2F95}"/>
              </a:ext>
            </a:extLst>
          </p:cNvPr>
          <p:cNvCxnSpPr/>
          <p:nvPr/>
        </p:nvCxnSpPr>
        <p:spPr>
          <a:xfrm flipH="1">
            <a:off x="5364480" y="2767584"/>
            <a:ext cx="329184" cy="0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8B872B-E133-E748-AA75-BF6DF8AE0C3A}"/>
              </a:ext>
            </a:extLst>
          </p:cNvPr>
          <p:cNvSpPr txBox="1"/>
          <p:nvPr/>
        </p:nvSpPr>
        <p:spPr>
          <a:xfrm>
            <a:off x="5737747" y="2511552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Cutoff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(100kHz)</a:t>
            </a:r>
          </a:p>
        </p:txBody>
      </p:sp>
    </p:spTree>
    <p:extLst>
      <p:ext uri="{BB962C8B-B14F-4D97-AF65-F5344CB8AC3E}">
        <p14:creationId xmlns:p14="http://schemas.microsoft.com/office/powerpoint/2010/main" val="201556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EE9A34-EEA2-724A-9EEE-BAA035A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66" y="3930441"/>
            <a:ext cx="2174118" cy="163058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BA4C33-A843-DA4E-805B-A70F58A23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2" r="2755" b="46102"/>
          <a:stretch/>
        </p:blipFill>
        <p:spPr>
          <a:xfrm>
            <a:off x="5510784" y="4368943"/>
            <a:ext cx="3243072" cy="108088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70B8037-C7AE-7047-BA3E-EEC14A765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56" y="3930441"/>
            <a:ext cx="2174118" cy="16305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704322-FF91-6648-BDFA-C3384DBA82B5}"/>
              </a:ext>
            </a:extLst>
          </p:cNvPr>
          <p:cNvSpPr/>
          <p:nvPr/>
        </p:nvSpPr>
        <p:spPr>
          <a:xfrm>
            <a:off x="5976876" y="640213"/>
            <a:ext cx="1569611" cy="1569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16C0B45-B174-4C40-B8DA-4CA0BE34A5CB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5400000" flipH="1" flipV="1">
            <a:off x="3947589" y="1901155"/>
            <a:ext cx="2505423" cy="1553151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79EDD-192B-9945-88FE-B6B68911D76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7546487" y="1425018"/>
            <a:ext cx="199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B96984-D5E8-B949-9695-358BEE8CFDDD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9840915" y="1719258"/>
            <a:ext cx="0" cy="22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3BAF84-EEC9-F349-A9F5-762BB0742D8B}"/>
              </a:ext>
            </a:extLst>
          </p:cNvPr>
          <p:cNvGrpSpPr/>
          <p:nvPr/>
        </p:nvGrpSpPr>
        <p:grpSpPr>
          <a:xfrm>
            <a:off x="9538268" y="1130777"/>
            <a:ext cx="605293" cy="588481"/>
            <a:chOff x="7829848" y="1146531"/>
            <a:chExt cx="605293" cy="588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97D14E-59E4-0046-BA4C-E924F23BDB1D}"/>
                </a:ext>
              </a:extLst>
            </p:cNvPr>
            <p:cNvSpPr/>
            <p:nvPr/>
          </p:nvSpPr>
          <p:spPr>
            <a:xfrm>
              <a:off x="7829848" y="1146531"/>
              <a:ext cx="605293" cy="5884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3805E8-B860-884F-9877-2EE41FCE42AA}"/>
                </a:ext>
              </a:extLst>
            </p:cNvPr>
            <p:cNvCxnSpPr>
              <a:stCxn id="13" idx="1"/>
              <a:endCxn id="13" idx="5"/>
            </p:cNvCxnSpPr>
            <p:nvPr/>
          </p:nvCxnSpPr>
          <p:spPr>
            <a:xfrm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A28E75-2301-1344-B730-757C27A1D422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54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37AF-BD39-7843-8198-6F24B915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Block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667C8F-10E2-0244-A166-DEB3553D88F0}"/>
              </a:ext>
            </a:extLst>
          </p:cNvPr>
          <p:cNvGrpSpPr/>
          <p:nvPr/>
        </p:nvGrpSpPr>
        <p:grpSpPr>
          <a:xfrm>
            <a:off x="2678229" y="2431612"/>
            <a:ext cx="8900257" cy="2515413"/>
            <a:chOff x="2273115" y="2431612"/>
            <a:chExt cx="8900257" cy="25154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326D15-83AA-2842-85F3-3B3AE13D0C5D}"/>
                </a:ext>
              </a:extLst>
            </p:cNvPr>
            <p:cNvCxnSpPr>
              <a:cxnSpLocks/>
            </p:cNvCxnSpPr>
            <p:nvPr/>
          </p:nvCxnSpPr>
          <p:spPr>
            <a:xfrm>
              <a:off x="3126062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02E456-26F2-CB4C-9923-412D370F9AB3}"/>
                </a:ext>
              </a:extLst>
            </p:cNvPr>
            <p:cNvSpPr/>
            <p:nvPr/>
          </p:nvSpPr>
          <p:spPr>
            <a:xfrm>
              <a:off x="3526019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1-D CNN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(64 Filters)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C7D393-DAF2-6A4D-9A19-228530D3AB3E}"/>
                </a:ext>
              </a:extLst>
            </p:cNvPr>
            <p:cNvSpPr txBox="1"/>
            <p:nvPr/>
          </p:nvSpPr>
          <p:spPr>
            <a:xfrm>
              <a:off x="2426888" y="3041765"/>
              <a:ext cx="505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1138D4-2170-4B4F-8807-EAE3A90BF076}"/>
                </a:ext>
              </a:extLst>
            </p:cNvPr>
            <p:cNvSpPr txBox="1"/>
            <p:nvPr/>
          </p:nvSpPr>
          <p:spPr>
            <a:xfrm>
              <a:off x="2291432" y="3877880"/>
              <a:ext cx="776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x[n-64]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C44E53-88B6-C54F-914A-D892C5D4B745}"/>
                </a:ext>
              </a:extLst>
            </p:cNvPr>
            <p:cNvSpPr txBox="1"/>
            <p:nvPr/>
          </p:nvSpPr>
          <p:spPr>
            <a:xfrm>
              <a:off x="2343533" y="3389336"/>
              <a:ext cx="6719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x[n-1]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A7C7D-75A2-2E44-BF23-1554FB2DAE9D}"/>
                </a:ext>
              </a:extLst>
            </p:cNvPr>
            <p:cNvSpPr txBox="1"/>
            <p:nvPr/>
          </p:nvSpPr>
          <p:spPr>
            <a:xfrm rot="5400000">
              <a:off x="2592943" y="3650852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706292-D281-7F48-8E5F-BD4895DC0D34}"/>
                </a:ext>
              </a:extLst>
            </p:cNvPr>
            <p:cNvSpPr/>
            <p:nvPr/>
          </p:nvSpPr>
          <p:spPr>
            <a:xfrm>
              <a:off x="2273115" y="3007597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7B4359-D46D-624D-8929-C5A617351093}"/>
                </a:ext>
              </a:extLst>
            </p:cNvPr>
            <p:cNvSpPr txBox="1"/>
            <p:nvPr/>
          </p:nvSpPr>
          <p:spPr>
            <a:xfrm>
              <a:off x="2365971" y="2681619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4C5BD5-DB81-964D-9AB0-066507866AF6}"/>
                </a:ext>
              </a:extLst>
            </p:cNvPr>
            <p:cNvSpPr/>
            <p:nvPr/>
          </p:nvSpPr>
          <p:spPr>
            <a:xfrm>
              <a:off x="7796843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C89B08-6511-3241-94A7-FFBB45BB8D13}"/>
                </a:ext>
              </a:extLst>
            </p:cNvPr>
            <p:cNvSpPr/>
            <p:nvPr/>
          </p:nvSpPr>
          <p:spPr>
            <a:xfrm>
              <a:off x="9305440" y="3214016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BC00E2-086C-AC41-98B7-6E399E86EA83}"/>
                </a:ext>
              </a:extLst>
            </p:cNvPr>
            <p:cNvSpPr txBox="1"/>
            <p:nvPr/>
          </p:nvSpPr>
          <p:spPr>
            <a:xfrm>
              <a:off x="10621618" y="348571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y[n]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0C7E7-CC42-EF49-8156-0C38702BEE10}"/>
                </a:ext>
              </a:extLst>
            </p:cNvPr>
            <p:cNvSpPr/>
            <p:nvPr/>
          </p:nvSpPr>
          <p:spPr>
            <a:xfrm>
              <a:off x="5023412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(window size = 2)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C1426F-5669-6343-8B07-04E200257F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9196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DBBCE52-69F5-9F49-A051-5AC9B825DAF4}"/>
                </a:ext>
              </a:extLst>
            </p:cNvPr>
            <p:cNvCxnSpPr>
              <a:cxnSpLocks/>
            </p:cNvCxnSpPr>
            <p:nvPr/>
          </p:nvCxnSpPr>
          <p:spPr>
            <a:xfrm>
              <a:off x="6127793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73F122-A822-F242-8940-263F53109DB9}"/>
                </a:ext>
              </a:extLst>
            </p:cNvPr>
            <p:cNvSpPr/>
            <p:nvPr/>
          </p:nvSpPr>
          <p:spPr>
            <a:xfrm>
              <a:off x="6528122" y="3380319"/>
              <a:ext cx="840522" cy="613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CCEA03-D922-4B42-B741-86EA060442F9}"/>
                </a:ext>
              </a:extLst>
            </p:cNvPr>
            <p:cNvCxnSpPr>
              <a:cxnSpLocks/>
            </p:cNvCxnSpPr>
            <p:nvPr/>
          </p:nvCxnSpPr>
          <p:spPr>
            <a:xfrm>
              <a:off x="7368644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EC115C-BF6B-354C-B655-93E883BF8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042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075A99-EF7B-DB49-87BA-799CEF9D61DF}"/>
                </a:ext>
              </a:extLst>
            </p:cNvPr>
            <p:cNvCxnSpPr>
              <a:cxnSpLocks/>
            </p:cNvCxnSpPr>
            <p:nvPr/>
          </p:nvCxnSpPr>
          <p:spPr>
            <a:xfrm>
              <a:off x="8901224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09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B8EB-9FF9-CB4E-AD79-E68FDD39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058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OOK data</a:t>
            </a:r>
          </a:p>
          <a:p>
            <a:pPr lvl="1"/>
            <a:r>
              <a:rPr lang="en-US" dirty="0" err="1"/>
              <a:t>x_train</a:t>
            </a:r>
            <a:r>
              <a:rPr lang="en-US" dirty="0"/>
              <a:t> = mixer output</a:t>
            </a:r>
          </a:p>
          <a:p>
            <a:pPr lvl="1"/>
            <a:r>
              <a:rPr lang="en-US" dirty="0" err="1"/>
              <a:t>y_train</a:t>
            </a:r>
            <a:r>
              <a:rPr lang="en-US" dirty="0"/>
              <a:t> = lowpass output</a:t>
            </a:r>
          </a:p>
          <a:p>
            <a:r>
              <a:rPr lang="en-US" dirty="0"/>
              <a:t>Train for ~500 epochs with </a:t>
            </a:r>
            <a:r>
              <a:rPr lang="en-US" dirty="0" err="1"/>
              <a:t>Adadelta</a:t>
            </a:r>
            <a:r>
              <a:rPr lang="en-US" dirty="0"/>
              <a:t> optimizer</a:t>
            </a:r>
          </a:p>
          <a:p>
            <a:pPr lvl="1"/>
            <a:r>
              <a:rPr lang="en-US" dirty="0"/>
              <a:t>Finds local minimums fast</a:t>
            </a:r>
          </a:p>
          <a:p>
            <a:r>
              <a:rPr lang="en-US" dirty="0"/>
              <a:t>Train for ~250 epochs with Adam optimizer (learning rate = 1e-5)</a:t>
            </a:r>
          </a:p>
          <a:p>
            <a:pPr lvl="1"/>
            <a:r>
              <a:rPr lang="en-US" dirty="0"/>
              <a:t>Reduces loss even further without overfitting</a:t>
            </a:r>
          </a:p>
        </p:txBody>
      </p:sp>
      <p:pic>
        <p:nvPicPr>
          <p:cNvPr id="1026" name="Picture 2" descr="contours_evaluation_optimizers">
            <a:extLst>
              <a:ext uri="{FF2B5EF4-FFF2-40B4-BE49-F238E27FC236}">
                <a16:creationId xmlns:a16="http://schemas.microsoft.com/office/drawing/2014/main" id="{AF78291A-99F1-A44C-A2FA-DE35A535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53" y="2179674"/>
            <a:ext cx="3934468" cy="30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89C10-0B54-ED4E-88F4-5C4CBA98B079}"/>
              </a:ext>
            </a:extLst>
          </p:cNvPr>
          <p:cNvSpPr txBox="1"/>
          <p:nvPr/>
        </p:nvSpPr>
        <p:spPr>
          <a:xfrm>
            <a:off x="7419154" y="5226332"/>
            <a:ext cx="3934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visualization of optimizer performance. Adapted from “LSTM Optimizer Choice?” by </a:t>
            </a:r>
            <a:r>
              <a:rPr lang="en-US" sz="1050" dirty="0" err="1"/>
              <a:t>Bikal</a:t>
            </a:r>
            <a:r>
              <a:rPr lang="en-US" sz="1050" dirty="0"/>
              <a:t> Basnet, 2016, retrieved from https://</a:t>
            </a:r>
            <a:r>
              <a:rPr lang="en-US" sz="1050" dirty="0" err="1"/>
              <a:t>deepdatascience.wordpress.com</a:t>
            </a:r>
            <a:r>
              <a:rPr lang="en-US" sz="1050" dirty="0"/>
              <a:t>/2016/11/18/which-</a:t>
            </a:r>
            <a:r>
              <a:rPr lang="en-US" sz="1050" dirty="0" err="1"/>
              <a:t>lstm</a:t>
            </a:r>
            <a:r>
              <a:rPr lang="en-US" sz="1050" dirty="0"/>
              <a:t>-optimizer-to-use/</a:t>
            </a:r>
            <a:r>
              <a:rPr lang="en-US" sz="1050" baseline="30000" dirty="0"/>
              <a:t>[5]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8748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Low Pass Filter Dataset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3C0F0F4-D25C-5147-9CA3-5D3F8BDC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01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790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6534198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EB0D7F5-6BAA-6B49-85BA-305C98BB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Audio Low Pass Filter Dataset</a:t>
            </a:r>
          </a:p>
        </p:txBody>
      </p:sp>
    </p:spTree>
    <p:extLst>
      <p:ext uri="{BB962C8B-B14F-4D97-AF65-F5344CB8AC3E}">
        <p14:creationId xmlns:p14="http://schemas.microsoft.com/office/powerpoint/2010/main" val="189890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F259-A973-2A42-8AB0-7D0EF347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Mixer Dataset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16715C5-9574-7341-90DD-B43B4AC2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8926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5719-53EF-EB48-AE11-A7791AC0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C60B-B9FD-CE42-A3FB-6E7FEA0F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works but its effectiveness is dependent on the dataset</a:t>
            </a:r>
          </a:p>
          <a:p>
            <a:pPr lvl="1"/>
            <a:r>
              <a:rPr lang="en-US" dirty="0"/>
              <a:t>Has difficulty changing a constant signal to a sine wave</a:t>
            </a:r>
          </a:p>
          <a:p>
            <a:r>
              <a:rPr lang="en-US" dirty="0"/>
              <a:t>Does the model understand the component functionality?</a:t>
            </a:r>
          </a:p>
        </p:txBody>
      </p:sp>
    </p:spTree>
    <p:extLst>
      <p:ext uri="{BB962C8B-B14F-4D97-AF65-F5344CB8AC3E}">
        <p14:creationId xmlns:p14="http://schemas.microsoft.com/office/powerpoint/2010/main" val="74710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849-6B8D-4344-8B2D-617ABAA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8875-0DF1-0649-B20F-EE80CB1A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how well the CNN models the low pass filter’s functionality</a:t>
            </a:r>
          </a:p>
          <a:p>
            <a:r>
              <a:rPr lang="en-US" dirty="0"/>
              <a:t>Input a set of sine waves (1kHz – 1MHz) to each model variation</a:t>
            </a:r>
          </a:p>
          <a:p>
            <a:r>
              <a:rPr lang="en-US" dirty="0"/>
              <a:t>Get the magnitude using the following equation: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/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𝑀𝑎𝑔𝑛𝑖𝑡𝑢𝑑𝑒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=20∗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331672"/>
              </p:ext>
            </p:extLst>
          </p:nvPr>
        </p:nvGraphicFramePr>
        <p:xfrm>
          <a:off x="2379262" y="457199"/>
          <a:ext cx="9458951" cy="5976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76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D898-E86F-7249-A925-F5CB1810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Current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C5C6-E3C5-4645-948F-E3C8F59F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goal: implement matrix multiplication operations in convolutional layer using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2 Issues</a:t>
            </a:r>
          </a:p>
          <a:p>
            <a:pPr lvl="1"/>
            <a:r>
              <a:rPr lang="en-US" dirty="0"/>
              <a:t>64 filters in CNN layer</a:t>
            </a:r>
          </a:p>
          <a:p>
            <a:pPr lvl="2"/>
            <a:r>
              <a:rPr lang="en-US" dirty="0"/>
              <a:t>Weights &amp; biases = 99,493</a:t>
            </a:r>
          </a:p>
          <a:p>
            <a:pPr lvl="2"/>
            <a:r>
              <a:rPr lang="en-US" dirty="0"/>
              <a:t>More filters means more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pPr lvl="1"/>
            <a:r>
              <a:rPr lang="en-US" dirty="0"/>
              <a:t>Data type = float (32b)</a:t>
            </a:r>
          </a:p>
          <a:p>
            <a:pPr lvl="2"/>
            <a:r>
              <a:rPr lang="en-US" dirty="0"/>
              <a:t>Input size (bitwise) exponentially increases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3994-6196-B849-BB66-DE10B0BE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to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52F-2C12-414F-988E-C453B283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half = 16b = float/2</a:t>
            </a:r>
          </a:p>
          <a:p>
            <a:pPr lvl="1"/>
            <a:r>
              <a:rPr lang="en-US" dirty="0"/>
              <a:t>float: 0.12345678</a:t>
            </a:r>
          </a:p>
          <a:p>
            <a:pPr lvl="1"/>
            <a:r>
              <a:rPr lang="en-US" dirty="0"/>
              <a:t>half: 0.1235</a:t>
            </a:r>
          </a:p>
          <a:p>
            <a:r>
              <a:rPr lang="en-US" dirty="0"/>
              <a:t>Reducing the precision of the input, weights and biases = much smaller circuit area </a:t>
            </a:r>
          </a:p>
          <a:p>
            <a:r>
              <a:rPr lang="en-US" dirty="0"/>
              <a:t>Accuracy of the network is not sacrificed</a:t>
            </a:r>
          </a:p>
          <a:p>
            <a:r>
              <a:rPr lang="en-US" dirty="0"/>
              <a:t>Evaluation speed slightly increased (191ms </a:t>
            </a:r>
            <a:r>
              <a:rPr lang="en-US" dirty="0">
                <a:sym typeface="Wingdings" pitchFamily="2" charset="2"/>
              </a:rPr>
              <a:t> 147ms)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88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A0C2-3E83-2A44-8763-87CA3097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Float to Half</a:t>
            </a:r>
          </a:p>
        </p:txBody>
      </p:sp>
      <p:pic>
        <p:nvPicPr>
          <p:cNvPr id="5" name="Content Placeholder 4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F4BCE7E-0CF4-9247-BA28-3AAFF711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07955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D2C1-3CDE-7C40-8C4A-524B00F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9762-D906-C84F-8870-1A4E4153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filters = less operations</a:t>
            </a:r>
          </a:p>
          <a:p>
            <a:pPr lvl="1"/>
            <a:r>
              <a:rPr lang="en-US" dirty="0"/>
              <a:t>More speed (which is great in an SDR application)</a:t>
            </a:r>
          </a:p>
          <a:p>
            <a:pPr lvl="1"/>
            <a:r>
              <a:rPr lang="en-US" dirty="0"/>
              <a:t>Reduces size of matrix multiplication circuit</a:t>
            </a:r>
          </a:p>
          <a:p>
            <a:pPr lvl="1"/>
            <a:r>
              <a:rPr lang="en-US" dirty="0"/>
              <a:t>Using 8 filters </a:t>
            </a:r>
            <a:r>
              <a:rPr lang="en-US" dirty="0">
                <a:sym typeface="Wingdings" pitchFamily="2" charset="2"/>
              </a:rPr>
              <a:t> weights &amp; biases = </a:t>
            </a:r>
            <a:r>
              <a:rPr lang="en-US" dirty="0"/>
              <a:t>5,737 &lt;&lt; 99,493</a:t>
            </a:r>
          </a:p>
          <a:p>
            <a:pPr lvl="1"/>
            <a:r>
              <a:rPr lang="en-US" dirty="0"/>
              <a:t>Evaluation speed further increased (147ms </a:t>
            </a:r>
            <a:r>
              <a:rPr lang="en-US" dirty="0">
                <a:sym typeface="Wingdings" pitchFamily="2" charset="2"/>
              </a:rPr>
              <a:t> 88ms)</a:t>
            </a:r>
            <a:endParaRPr lang="en-US" dirty="0"/>
          </a:p>
        </p:txBody>
      </p:sp>
      <p:pic>
        <p:nvPicPr>
          <p:cNvPr id="2050" name="Picture 2" descr="Types of Convolution Kernels : Simplified | by Prakhar Ganesh | Towards  Data Science">
            <a:extLst>
              <a:ext uri="{FF2B5EF4-FFF2-40B4-BE49-F238E27FC236}">
                <a16:creationId xmlns:a16="http://schemas.microsoft.com/office/drawing/2014/main" id="{E531FC8A-BF53-5F43-991C-7250D3BB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83" y="4001294"/>
            <a:ext cx="7793620" cy="20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FEE3-9ECE-2447-A6B3-0FD6280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Reducing Filters OOK Dataset</a:t>
            </a:r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16F4D9B-C96E-DE40-91EA-FD895CD2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7832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Simulations</a:t>
            </a:r>
          </a:p>
          <a:p>
            <a:pPr lvl="1"/>
            <a:r>
              <a:rPr lang="en-US" dirty="0"/>
              <a:t>High level simulation of model</a:t>
            </a:r>
          </a:p>
          <a:p>
            <a:pPr lvl="2"/>
            <a:r>
              <a:rPr lang="en-US" dirty="0"/>
              <a:t>Tested model using different hyper parameters</a:t>
            </a:r>
          </a:p>
          <a:p>
            <a:pPr lvl="1"/>
            <a:r>
              <a:rPr lang="en-US" dirty="0"/>
              <a:t>Frequency analysis of models trained on low pass filter </a:t>
            </a:r>
          </a:p>
          <a:p>
            <a:pPr lvl="1"/>
            <a:r>
              <a:rPr lang="en-US" dirty="0"/>
              <a:t>Saved weights and biases of trained models</a:t>
            </a:r>
          </a:p>
          <a:p>
            <a:pPr lvl="1"/>
            <a:r>
              <a:rPr lang="en-US" dirty="0"/>
              <a:t>Optimized model for hardware implementation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8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2F7E638-0C58-B249-82CD-FB8D4CDA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783288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9FEE3-9ECE-2447-A6B3-0FD6280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Reducing Filters OOK Dataset</a:t>
            </a:r>
          </a:p>
        </p:txBody>
      </p:sp>
    </p:spTree>
    <p:extLst>
      <p:ext uri="{BB962C8B-B14F-4D97-AF65-F5344CB8AC3E}">
        <p14:creationId xmlns:p14="http://schemas.microsoft.com/office/powerpoint/2010/main" val="128983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E1C0-4532-6244-B52F-F7EFA19D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3198-43D0-3D4B-8060-0518D8EE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CNN in: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Jetson Nano</a:t>
            </a:r>
          </a:p>
          <a:p>
            <a:r>
              <a:rPr lang="en-US" dirty="0"/>
              <a:t>Confirm </a:t>
            </a:r>
            <a:r>
              <a:rPr lang="en-US" dirty="0" err="1"/>
              <a:t>FeFET</a:t>
            </a:r>
            <a:r>
              <a:rPr lang="en-US" dirty="0"/>
              <a:t> output accuracy </a:t>
            </a:r>
          </a:p>
          <a:p>
            <a:r>
              <a:rPr lang="en-US" dirty="0"/>
              <a:t>Benchmark performance of FPGA and Jetson Nano Convolutional layer against </a:t>
            </a:r>
            <a:r>
              <a:rPr lang="en-US" dirty="0" err="1"/>
              <a:t>FeFET</a:t>
            </a:r>
            <a:r>
              <a:rPr lang="en-US" dirty="0"/>
              <a:t>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7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surveys on circuit designs for </a:t>
            </a:r>
            <a:r>
              <a:rPr lang="en-US" dirty="0" err="1"/>
              <a:t>FeFET</a:t>
            </a:r>
            <a:r>
              <a:rPr lang="en-US" dirty="0"/>
              <a:t> based Matrix Multiplication Acceleration (MMA)</a:t>
            </a:r>
          </a:p>
          <a:p>
            <a:r>
              <a:rPr lang="en-US" dirty="0"/>
              <a:t>MMA circuit design</a:t>
            </a:r>
          </a:p>
          <a:p>
            <a:r>
              <a:rPr lang="en-US" dirty="0"/>
              <a:t>Preliminary MMA circuit HSPICE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2409136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Convolution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409DA2-4C42-48F9-BD89-3D964B70E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49849" y="1696139"/>
          <a:ext cx="2538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36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09952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8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C1ED4-B532-41F5-A66A-ECEC269CE7DB}"/>
              </a:ext>
            </a:extLst>
          </p:cNvPr>
          <p:cNvGraphicFramePr>
            <a:graphicFrameLocks/>
          </p:cNvGraphicFramePr>
          <p:nvPr/>
        </p:nvGraphicFramePr>
        <p:xfrm>
          <a:off x="5810291" y="1839703"/>
          <a:ext cx="18997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A7F630-2850-4AEC-B73E-07E9EA36218B}"/>
              </a:ext>
            </a:extLst>
          </p:cNvPr>
          <p:cNvSpPr/>
          <p:nvPr/>
        </p:nvSpPr>
        <p:spPr>
          <a:xfrm>
            <a:off x="2749849" y="1696139"/>
            <a:ext cx="1899789" cy="109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DF692-0744-4088-AD5C-56F9825897C0}"/>
              </a:ext>
            </a:extLst>
          </p:cNvPr>
          <p:cNvSpPr/>
          <p:nvPr/>
        </p:nvSpPr>
        <p:spPr>
          <a:xfrm>
            <a:off x="5810291" y="1839703"/>
            <a:ext cx="1899789" cy="10988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2379B9-B4AA-4074-912D-9246A11FAE93}"/>
              </a:ext>
            </a:extLst>
          </p:cNvPr>
          <p:cNvCxnSpPr>
            <a:cxnSpLocks/>
          </p:cNvCxnSpPr>
          <p:nvPr/>
        </p:nvCxnSpPr>
        <p:spPr>
          <a:xfrm>
            <a:off x="2749849" y="2794958"/>
            <a:ext cx="3060442" cy="143564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1904CC-BA7B-4F20-A30B-AE86BDA97CA9}"/>
              </a:ext>
            </a:extLst>
          </p:cNvPr>
          <p:cNvCxnSpPr>
            <a:cxnSpLocks/>
          </p:cNvCxnSpPr>
          <p:nvPr/>
        </p:nvCxnSpPr>
        <p:spPr>
          <a:xfrm>
            <a:off x="4649638" y="1696139"/>
            <a:ext cx="1160653" cy="10818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1320CD-23BA-481C-9070-7B6537AD3F09}"/>
              </a:ext>
            </a:extLst>
          </p:cNvPr>
          <p:cNvGraphicFramePr>
            <a:graphicFrameLocks/>
          </p:cNvGraphicFramePr>
          <p:nvPr/>
        </p:nvGraphicFramePr>
        <p:xfrm>
          <a:off x="8938805" y="2187005"/>
          <a:ext cx="12665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545AB6-4A71-4F18-943B-2BDF3D749B7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06167" y="1853980"/>
            <a:ext cx="1865901" cy="333025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1AF9F0-B1BB-4F5F-8B2E-C67FC339626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706167" y="2557845"/>
            <a:ext cx="1232638" cy="38067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CA92A-7DB4-451E-89A6-720B2EB0492E}"/>
              </a:ext>
            </a:extLst>
          </p:cNvPr>
          <p:cNvSpPr/>
          <p:nvPr/>
        </p:nvSpPr>
        <p:spPr>
          <a:xfrm>
            <a:off x="8938805" y="2189492"/>
            <a:ext cx="633263" cy="3683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  <a:blipFill>
                <a:blip r:embed="rId2"/>
                <a:stretch>
                  <a:fillRect l="-649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1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5417389"/>
            <a:ext cx="8449235" cy="759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FeFETS</a:t>
            </a:r>
            <a:r>
              <a:rPr lang="en-US" dirty="0"/>
              <a:t> are used in the Filter Kernel operations as programmable voltage-controlled resistor 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3223743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 from SDR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Mixer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754F3-4856-452A-8E71-9290597C07EC}"/>
              </a:ext>
            </a:extLst>
          </p:cNvPr>
          <p:cNvSpPr/>
          <p:nvPr/>
        </p:nvSpPr>
        <p:spPr>
          <a:xfrm>
            <a:off x="8359335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Multiplier (MMA)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2D757-4CC1-4605-91D5-499F5BC1684A}"/>
              </a:ext>
            </a:extLst>
          </p:cNvPr>
          <p:cNvSpPr/>
          <p:nvPr/>
        </p:nvSpPr>
        <p:spPr>
          <a:xfrm>
            <a:off x="8359332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Pooling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54468" y="259655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28CCA-B718-4CB3-B223-082B6BA60CF9}"/>
              </a:ext>
            </a:extLst>
          </p:cNvPr>
          <p:cNvCxnSpPr/>
          <p:nvPr/>
        </p:nvCxnSpPr>
        <p:spPr>
          <a:xfrm flipV="1">
            <a:off x="7934103" y="2607289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B67F0-E397-4E1D-84EC-0673AED716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08272" y="3524565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2C03E-C13B-487F-9E77-0431468AD2A6}"/>
              </a:ext>
            </a:extLst>
          </p:cNvPr>
          <p:cNvSpPr/>
          <p:nvPr/>
        </p:nvSpPr>
        <p:spPr>
          <a:xfrm>
            <a:off x="5815217" y="1889185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to One-hot-vector enable signals</a:t>
            </a:r>
          </a:p>
        </p:txBody>
      </p:sp>
    </p:spTree>
    <p:extLst>
      <p:ext uri="{BB962C8B-B14F-4D97-AF65-F5344CB8AC3E}">
        <p14:creationId xmlns:p14="http://schemas.microsoft.com/office/powerpoint/2010/main" val="185535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FeFET</a:t>
            </a:r>
            <a:r>
              <a:rPr lang="en-US" dirty="0"/>
              <a:t> for Digital AND Operation</a:t>
            </a:r>
            <a:r>
              <a:rPr lang="en-US" baseline="30000" dirty="0"/>
              <a:t>[13][14]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4161688"/>
            <a:ext cx="8449235" cy="23225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a given gate voltage (the input), the difference in the drain current of the low and high VT states of the </a:t>
            </a:r>
            <a:r>
              <a:rPr lang="en-US" dirty="0" err="1"/>
              <a:t>FeFET</a:t>
            </a:r>
            <a:r>
              <a:rPr lang="en-US" dirty="0"/>
              <a:t> effectively perform the function of an AND gate</a:t>
            </a:r>
          </a:p>
          <a:p>
            <a:r>
              <a:rPr lang="en-US" dirty="0"/>
              <a:t>We can convert the trained weights to binary and program 1 bit per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0 as High V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1 as Low V</a:t>
            </a:r>
            <a:r>
              <a:rPr lang="en-US" baseline="-25000" dirty="0"/>
              <a:t>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7F2E84-83DE-4D74-9A66-4C6032746303}"/>
              </a:ext>
            </a:extLst>
          </p:cNvPr>
          <p:cNvGraphicFramePr>
            <a:graphicFrameLocks/>
          </p:cNvGraphicFramePr>
          <p:nvPr/>
        </p:nvGraphicFramePr>
        <p:xfrm>
          <a:off x="6408960" y="1690599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48623B-A8DB-40C6-A482-91651FDDD73C}"/>
              </a:ext>
            </a:extLst>
          </p:cNvPr>
          <p:cNvSpPr txBox="1"/>
          <p:nvPr/>
        </p:nvSpPr>
        <p:spPr>
          <a:xfrm>
            <a:off x="3719592" y="3614468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A5873-BD7E-4F5B-BD9C-379134C95D47}"/>
              </a:ext>
            </a:extLst>
          </p:cNvPr>
          <p:cNvCxnSpPr/>
          <p:nvPr/>
        </p:nvCxnSpPr>
        <p:spPr>
          <a:xfrm>
            <a:off x="2878685" y="1810889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8456A-6785-482C-8E78-E855B2337F4E}"/>
              </a:ext>
            </a:extLst>
          </p:cNvPr>
          <p:cNvCxnSpPr>
            <a:cxnSpLocks/>
          </p:cNvCxnSpPr>
          <p:nvPr/>
        </p:nvCxnSpPr>
        <p:spPr>
          <a:xfrm flipH="1">
            <a:off x="2861433" y="3541266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5FF27B-09FF-4994-8C6F-D47BE26394B2}"/>
              </a:ext>
            </a:extLst>
          </p:cNvPr>
          <p:cNvSpPr txBox="1"/>
          <p:nvPr/>
        </p:nvSpPr>
        <p:spPr>
          <a:xfrm>
            <a:off x="2365582" y="2431311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2445-8570-446D-BB50-F3E16B6B519D}"/>
              </a:ext>
            </a:extLst>
          </p:cNvPr>
          <p:cNvCxnSpPr/>
          <p:nvPr/>
        </p:nvCxnSpPr>
        <p:spPr>
          <a:xfrm flipV="1">
            <a:off x="3618950" y="2431311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B2ACF1-B3C9-4381-9761-4C475BFC9DD3}"/>
              </a:ext>
            </a:extLst>
          </p:cNvPr>
          <p:cNvCxnSpPr/>
          <p:nvPr/>
        </p:nvCxnSpPr>
        <p:spPr>
          <a:xfrm flipV="1">
            <a:off x="2904565" y="2427779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81776D-E4F4-4337-B9E9-E30FA307611D}"/>
              </a:ext>
            </a:extLst>
          </p:cNvPr>
          <p:cNvSpPr txBox="1"/>
          <p:nvPr/>
        </p:nvSpPr>
        <p:spPr>
          <a:xfrm>
            <a:off x="4754076" y="2065511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A586C-0A42-40E8-8B0C-F75366CF4DD8}"/>
              </a:ext>
            </a:extLst>
          </p:cNvPr>
          <p:cNvSpPr txBox="1"/>
          <p:nvPr/>
        </p:nvSpPr>
        <p:spPr>
          <a:xfrm>
            <a:off x="3895981" y="2061979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FC53C4-61DB-4C06-B1EA-B2A736884768}"/>
              </a:ext>
            </a:extLst>
          </p:cNvPr>
          <p:cNvCxnSpPr/>
          <p:nvPr/>
        </p:nvCxnSpPr>
        <p:spPr>
          <a:xfrm>
            <a:off x="3618950" y="2899847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11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7A37ABB-78D7-44F3-AC86-A73B2A0A0202}"/>
              </a:ext>
            </a:extLst>
          </p:cNvPr>
          <p:cNvCxnSpPr>
            <a:cxnSpLocks/>
          </p:cNvCxnSpPr>
          <p:nvPr/>
        </p:nvCxnSpPr>
        <p:spPr>
          <a:xfrm flipV="1">
            <a:off x="3129486" y="357113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FC585F-2E19-412C-8E4B-1CEDD7E03D26}"/>
              </a:ext>
            </a:extLst>
          </p:cNvPr>
          <p:cNvCxnSpPr>
            <a:cxnSpLocks/>
          </p:cNvCxnSpPr>
          <p:nvPr/>
        </p:nvCxnSpPr>
        <p:spPr>
          <a:xfrm flipV="1">
            <a:off x="5349350" y="48249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 of MMA</a:t>
            </a:r>
            <a:r>
              <a:rPr lang="en-US" baseline="30000" dirty="0"/>
              <a:t>[13][14][15]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6420-9E1A-4496-8FE5-D501A99D54D4}"/>
              </a:ext>
            </a:extLst>
          </p:cNvPr>
          <p:cNvSpPr/>
          <p:nvPr/>
        </p:nvSpPr>
        <p:spPr>
          <a:xfrm>
            <a:off x="2904565" y="1690688"/>
            <a:ext cx="431321" cy="1984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82069-C249-492E-AF4A-39E5AA8B470F}"/>
              </a:ext>
            </a:extLst>
          </p:cNvPr>
          <p:cNvSpPr txBox="1"/>
          <p:nvPr/>
        </p:nvSpPr>
        <p:spPr>
          <a:xfrm rot="16200000">
            <a:off x="2308190" y="2309432"/>
            <a:ext cx="16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 vector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61CA41-829E-4AC5-9FDA-07FF1C390827}"/>
              </a:ext>
            </a:extLst>
          </p:cNvPr>
          <p:cNvGrpSpPr/>
          <p:nvPr/>
        </p:nvGrpSpPr>
        <p:grpSpPr>
          <a:xfrm>
            <a:off x="4106174" y="1889185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DD32F-B8B1-4FFE-9852-97B31C1B11BB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ord 6">
              <a:extLst>
                <a:ext uri="{FF2B5EF4-FFF2-40B4-BE49-F238E27FC236}">
                  <a16:creationId xmlns:a16="http://schemas.microsoft.com/office/drawing/2014/main" id="{3E28078C-02C3-438C-B5A8-D387DC0A6375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C0348-BD63-4223-89A1-F9C1C2A8F6D9}"/>
              </a:ext>
            </a:extLst>
          </p:cNvPr>
          <p:cNvGrpSpPr/>
          <p:nvPr/>
        </p:nvGrpSpPr>
        <p:grpSpPr>
          <a:xfrm>
            <a:off x="4106174" y="2691169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9DF225-8A26-40A5-B156-13C66FBF5498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0A26B8F0-D76C-4ED3-88DC-9F4499DEBD66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736650-7182-4DB0-8E23-55353E6F1ECB}"/>
              </a:ext>
            </a:extLst>
          </p:cNvPr>
          <p:cNvCxnSpPr>
            <a:cxnSpLocks/>
          </p:cNvCxnSpPr>
          <p:nvPr/>
        </p:nvCxnSpPr>
        <p:spPr>
          <a:xfrm>
            <a:off x="3335886" y="1971136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7593-4F07-42BB-BFE8-BFB28D8FE9F1}"/>
              </a:ext>
            </a:extLst>
          </p:cNvPr>
          <p:cNvCxnSpPr>
            <a:cxnSpLocks/>
          </p:cNvCxnSpPr>
          <p:nvPr/>
        </p:nvCxnSpPr>
        <p:spPr>
          <a:xfrm>
            <a:off x="3344512" y="2770517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4D4E8-6662-46F2-8AF2-3AE07465D134}"/>
              </a:ext>
            </a:extLst>
          </p:cNvPr>
          <p:cNvSpPr txBox="1"/>
          <p:nvPr/>
        </p:nvSpPr>
        <p:spPr>
          <a:xfrm>
            <a:off x="3419104" y="160180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9AD2E-5B2E-453C-BE2A-F5294E73ECF7}"/>
              </a:ext>
            </a:extLst>
          </p:cNvPr>
          <p:cNvSpPr txBox="1"/>
          <p:nvPr/>
        </p:nvSpPr>
        <p:spPr>
          <a:xfrm>
            <a:off x="3415185" y="242148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908A42-1176-4C52-9B8F-B9877D8DB4F5}"/>
              </a:ext>
            </a:extLst>
          </p:cNvPr>
          <p:cNvCxnSpPr>
            <a:cxnSpLocks/>
          </p:cNvCxnSpPr>
          <p:nvPr/>
        </p:nvCxnSpPr>
        <p:spPr>
          <a:xfrm>
            <a:off x="3965125" y="212353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575D40-1E7E-4F72-B2C1-F2558238C090}"/>
              </a:ext>
            </a:extLst>
          </p:cNvPr>
          <p:cNvCxnSpPr>
            <a:cxnSpLocks/>
          </p:cNvCxnSpPr>
          <p:nvPr/>
        </p:nvCxnSpPr>
        <p:spPr>
          <a:xfrm>
            <a:off x="3962250" y="291563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BC077C-4D56-49CD-A295-2D0E12C6BFB1}"/>
              </a:ext>
            </a:extLst>
          </p:cNvPr>
          <p:cNvSpPr txBox="1"/>
          <p:nvPr/>
        </p:nvSpPr>
        <p:spPr>
          <a:xfrm>
            <a:off x="3645461" y="1919327"/>
            <a:ext cx="4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C0FD88-8BB1-4069-B4E1-C455666D4B8D}"/>
              </a:ext>
            </a:extLst>
          </p:cNvPr>
          <p:cNvSpPr txBox="1"/>
          <p:nvPr/>
        </p:nvSpPr>
        <p:spPr>
          <a:xfrm>
            <a:off x="3641148" y="274422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F381E-B9E5-4F06-ABF0-C8C87DAD1F7D}"/>
              </a:ext>
            </a:extLst>
          </p:cNvPr>
          <p:cNvCxnSpPr>
            <a:cxnSpLocks/>
          </p:cNvCxnSpPr>
          <p:nvPr/>
        </p:nvCxnSpPr>
        <p:spPr>
          <a:xfrm>
            <a:off x="4580626" y="204589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76AC8F-1361-4C92-8261-A50569E4A6DE}"/>
              </a:ext>
            </a:extLst>
          </p:cNvPr>
          <p:cNvCxnSpPr>
            <a:cxnSpLocks/>
          </p:cNvCxnSpPr>
          <p:nvPr/>
        </p:nvCxnSpPr>
        <p:spPr>
          <a:xfrm>
            <a:off x="4580626" y="286244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90D447-3A9B-47FE-BC9B-C6863E9BDCEC}"/>
              </a:ext>
            </a:extLst>
          </p:cNvPr>
          <p:cNvSpPr txBox="1"/>
          <p:nvPr/>
        </p:nvSpPr>
        <p:spPr>
          <a:xfrm>
            <a:off x="7876263" y="18612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013D80-9ABE-474E-81A2-06487ABC2EF8}"/>
              </a:ext>
            </a:extLst>
          </p:cNvPr>
          <p:cNvSpPr txBox="1"/>
          <p:nvPr/>
        </p:nvSpPr>
        <p:spPr>
          <a:xfrm>
            <a:off x="7881970" y="268479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4E4694-EA53-4A10-BA4E-17891797EE0F}"/>
              </a:ext>
            </a:extLst>
          </p:cNvPr>
          <p:cNvCxnSpPr>
            <a:cxnSpLocks/>
          </p:cNvCxnSpPr>
          <p:nvPr/>
        </p:nvCxnSpPr>
        <p:spPr>
          <a:xfrm flipV="1">
            <a:off x="5345761" y="1844018"/>
            <a:ext cx="0" cy="257270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480481-20E1-449D-AC7D-65FABEB3A45C}"/>
              </a:ext>
            </a:extLst>
          </p:cNvPr>
          <p:cNvCxnSpPr>
            <a:cxnSpLocks/>
          </p:cNvCxnSpPr>
          <p:nvPr/>
        </p:nvCxnSpPr>
        <p:spPr>
          <a:xfrm flipV="1">
            <a:off x="6748991" y="1836488"/>
            <a:ext cx="0" cy="258023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1AA88-EDB8-49C5-B33C-FE63045467A0}"/>
              </a:ext>
            </a:extLst>
          </p:cNvPr>
          <p:cNvSpPr txBox="1"/>
          <p:nvPr/>
        </p:nvSpPr>
        <p:spPr>
          <a:xfrm>
            <a:off x="5084047" y="14097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106C-5E18-445A-8673-9DE25E3D8CC8}"/>
              </a:ext>
            </a:extLst>
          </p:cNvPr>
          <p:cNvSpPr txBox="1"/>
          <p:nvPr/>
        </p:nvSpPr>
        <p:spPr>
          <a:xfrm>
            <a:off x="6504106" y="141713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8E8C1E-E050-4912-993D-AF45F2F5130C}"/>
              </a:ext>
            </a:extLst>
          </p:cNvPr>
          <p:cNvCxnSpPr>
            <a:cxnSpLocks/>
          </p:cNvCxnSpPr>
          <p:nvPr/>
        </p:nvCxnSpPr>
        <p:spPr>
          <a:xfrm flipV="1">
            <a:off x="6024372" y="1869681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0BA7AF-A7B2-4699-856A-1DDF1EEBF9F6}"/>
              </a:ext>
            </a:extLst>
          </p:cNvPr>
          <p:cNvCxnSpPr>
            <a:cxnSpLocks/>
          </p:cNvCxnSpPr>
          <p:nvPr/>
        </p:nvCxnSpPr>
        <p:spPr>
          <a:xfrm flipV="1">
            <a:off x="7448372" y="1880308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1F5018-7CB3-4490-AA5E-D38A5DF31184}"/>
              </a:ext>
            </a:extLst>
          </p:cNvPr>
          <p:cNvSpPr txBox="1"/>
          <p:nvPr/>
        </p:nvSpPr>
        <p:spPr>
          <a:xfrm>
            <a:off x="5774682" y="141641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ADA-A7B9-409D-AF79-A6F4CEF92B3B}"/>
              </a:ext>
            </a:extLst>
          </p:cNvPr>
          <p:cNvSpPr txBox="1"/>
          <p:nvPr/>
        </p:nvSpPr>
        <p:spPr>
          <a:xfrm>
            <a:off x="7263529" y="14215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B6989F-A197-4B49-A2A2-9197547AE73F}"/>
              </a:ext>
            </a:extLst>
          </p:cNvPr>
          <p:cNvCxnSpPr>
            <a:cxnSpLocks/>
          </p:cNvCxnSpPr>
          <p:nvPr/>
        </p:nvCxnSpPr>
        <p:spPr>
          <a:xfrm flipH="1">
            <a:off x="6024372" y="4167837"/>
            <a:ext cx="1843006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AF6A3C-E157-44FB-9FED-E6427EC1E7BB}"/>
              </a:ext>
            </a:extLst>
          </p:cNvPr>
          <p:cNvSpPr txBox="1"/>
          <p:nvPr/>
        </p:nvSpPr>
        <p:spPr>
          <a:xfrm>
            <a:off x="7970573" y="392621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dd</a:t>
            </a:r>
            <a:endParaRPr lang="en-US" baseline="-25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4C29F6-0F83-4434-99CC-735ABEB97471}"/>
              </a:ext>
            </a:extLst>
          </p:cNvPr>
          <p:cNvCxnSpPr>
            <a:cxnSpLocks/>
          </p:cNvCxnSpPr>
          <p:nvPr/>
        </p:nvCxnSpPr>
        <p:spPr>
          <a:xfrm>
            <a:off x="5345761" y="2428450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7051A2-88A4-47BE-B8DC-372E3C883FE6}"/>
              </a:ext>
            </a:extLst>
          </p:cNvPr>
          <p:cNvCxnSpPr>
            <a:cxnSpLocks/>
          </p:cNvCxnSpPr>
          <p:nvPr/>
        </p:nvCxnSpPr>
        <p:spPr>
          <a:xfrm>
            <a:off x="5728835" y="24370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720BDC-139C-4A9B-8EB0-9DAEB04AD22A}"/>
              </a:ext>
            </a:extLst>
          </p:cNvPr>
          <p:cNvCxnSpPr>
            <a:cxnSpLocks/>
          </p:cNvCxnSpPr>
          <p:nvPr/>
        </p:nvCxnSpPr>
        <p:spPr>
          <a:xfrm flipV="1">
            <a:off x="5687896" y="205565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A2A50-B2C6-4B72-8BB8-8FE083F6E660}"/>
              </a:ext>
            </a:extLst>
          </p:cNvPr>
          <p:cNvSpPr/>
          <p:nvPr/>
        </p:nvSpPr>
        <p:spPr>
          <a:xfrm flipH="1">
            <a:off x="5455617" y="2277490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9C91D-C152-475D-8307-D90E40E9B859}"/>
              </a:ext>
            </a:extLst>
          </p:cNvPr>
          <p:cNvCxnSpPr>
            <a:cxnSpLocks/>
          </p:cNvCxnSpPr>
          <p:nvPr/>
        </p:nvCxnSpPr>
        <p:spPr>
          <a:xfrm>
            <a:off x="6760876" y="242569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46A28-773B-4BC6-9DE9-283215694757}"/>
              </a:ext>
            </a:extLst>
          </p:cNvPr>
          <p:cNvCxnSpPr>
            <a:cxnSpLocks/>
          </p:cNvCxnSpPr>
          <p:nvPr/>
        </p:nvCxnSpPr>
        <p:spPr>
          <a:xfrm>
            <a:off x="7143950" y="24343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4A6086-41C4-4DD9-90A2-36F9258DE307}"/>
              </a:ext>
            </a:extLst>
          </p:cNvPr>
          <p:cNvCxnSpPr>
            <a:cxnSpLocks/>
          </p:cNvCxnSpPr>
          <p:nvPr/>
        </p:nvCxnSpPr>
        <p:spPr>
          <a:xfrm flipV="1">
            <a:off x="7103011" y="20528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3F40A82-3FCB-443A-964C-50872E851C75}"/>
              </a:ext>
            </a:extLst>
          </p:cNvPr>
          <p:cNvSpPr/>
          <p:nvPr/>
        </p:nvSpPr>
        <p:spPr>
          <a:xfrm flipH="1">
            <a:off x="6870732" y="227473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D754E8-DEE1-452F-8E8F-29B1407C1527}"/>
              </a:ext>
            </a:extLst>
          </p:cNvPr>
          <p:cNvCxnSpPr>
            <a:cxnSpLocks/>
          </p:cNvCxnSpPr>
          <p:nvPr/>
        </p:nvCxnSpPr>
        <p:spPr>
          <a:xfrm>
            <a:off x="5349350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179F58E-EFD7-4A7A-BD10-43BED5190560}"/>
              </a:ext>
            </a:extLst>
          </p:cNvPr>
          <p:cNvCxnSpPr>
            <a:cxnSpLocks/>
          </p:cNvCxnSpPr>
          <p:nvPr/>
        </p:nvCxnSpPr>
        <p:spPr>
          <a:xfrm>
            <a:off x="5732424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197105-5522-4E00-897B-4CB6A4EFA123}"/>
              </a:ext>
            </a:extLst>
          </p:cNvPr>
          <p:cNvCxnSpPr>
            <a:cxnSpLocks/>
          </p:cNvCxnSpPr>
          <p:nvPr/>
        </p:nvCxnSpPr>
        <p:spPr>
          <a:xfrm flipV="1">
            <a:off x="5691485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302CE79-6CBE-4688-8E58-6C84B08980FA}"/>
              </a:ext>
            </a:extLst>
          </p:cNvPr>
          <p:cNvSpPr/>
          <p:nvPr/>
        </p:nvSpPr>
        <p:spPr>
          <a:xfrm flipH="1">
            <a:off x="5459206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292D57-10E4-4B4D-92F1-2C0C829B8028}"/>
              </a:ext>
            </a:extLst>
          </p:cNvPr>
          <p:cNvCxnSpPr>
            <a:cxnSpLocks/>
          </p:cNvCxnSpPr>
          <p:nvPr/>
        </p:nvCxnSpPr>
        <p:spPr>
          <a:xfrm>
            <a:off x="6747273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E8D0E9-F8BD-4562-89AB-C512BDB71256}"/>
              </a:ext>
            </a:extLst>
          </p:cNvPr>
          <p:cNvCxnSpPr>
            <a:cxnSpLocks/>
          </p:cNvCxnSpPr>
          <p:nvPr/>
        </p:nvCxnSpPr>
        <p:spPr>
          <a:xfrm>
            <a:off x="7130347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079D8-B31C-498F-A7A4-FBDA5FD0B434}"/>
              </a:ext>
            </a:extLst>
          </p:cNvPr>
          <p:cNvCxnSpPr>
            <a:cxnSpLocks/>
          </p:cNvCxnSpPr>
          <p:nvPr/>
        </p:nvCxnSpPr>
        <p:spPr>
          <a:xfrm flipV="1">
            <a:off x="7089408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2E9721F-217C-4F9D-8D4F-386F796DE402}"/>
              </a:ext>
            </a:extLst>
          </p:cNvPr>
          <p:cNvSpPr/>
          <p:nvPr/>
        </p:nvSpPr>
        <p:spPr>
          <a:xfrm flipH="1">
            <a:off x="6857129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B832B5FD-0827-4265-8A87-04E9B5A00A1B}"/>
              </a:ext>
            </a:extLst>
          </p:cNvPr>
          <p:cNvSpPr/>
          <p:nvPr/>
        </p:nvSpPr>
        <p:spPr>
          <a:xfrm rot="10800000">
            <a:off x="5028676" y="440843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4A273FF-4904-4236-AE0A-55F164AB304D}"/>
              </a:ext>
            </a:extLst>
          </p:cNvPr>
          <p:cNvSpPr/>
          <p:nvPr/>
        </p:nvSpPr>
        <p:spPr>
          <a:xfrm rot="10800000">
            <a:off x="6412853" y="439716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0D7221-0AEE-4401-AB51-F73532C53997}"/>
              </a:ext>
            </a:extLst>
          </p:cNvPr>
          <p:cNvSpPr txBox="1"/>
          <p:nvPr/>
        </p:nvSpPr>
        <p:spPr>
          <a:xfrm>
            <a:off x="5170205" y="438877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CA32CF-6FB8-4E58-860D-B3FD9435244C}"/>
              </a:ext>
            </a:extLst>
          </p:cNvPr>
          <p:cNvSpPr txBox="1"/>
          <p:nvPr/>
        </p:nvSpPr>
        <p:spPr>
          <a:xfrm>
            <a:off x="6521348" y="436296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537C26-0B92-4EF3-A8C2-883E97166ADC}"/>
              </a:ext>
            </a:extLst>
          </p:cNvPr>
          <p:cNvSpPr/>
          <p:nvPr/>
        </p:nvSpPr>
        <p:spPr>
          <a:xfrm>
            <a:off x="5149085" y="5037018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25B04-A61D-486B-BD31-193684B2EACA}"/>
              </a:ext>
            </a:extLst>
          </p:cNvPr>
          <p:cNvSpPr txBox="1"/>
          <p:nvPr/>
        </p:nvSpPr>
        <p:spPr>
          <a:xfrm rot="16200000">
            <a:off x="4871009" y="5337463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62B061-98BD-4B10-A9B9-7B8B34AE39CC}"/>
              </a:ext>
            </a:extLst>
          </p:cNvPr>
          <p:cNvCxnSpPr>
            <a:cxnSpLocks/>
          </p:cNvCxnSpPr>
          <p:nvPr/>
        </p:nvCxnSpPr>
        <p:spPr>
          <a:xfrm flipV="1">
            <a:off x="6712621" y="482499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84FD8F-102A-4952-B0B7-355B7AE3455C}"/>
              </a:ext>
            </a:extLst>
          </p:cNvPr>
          <p:cNvSpPr/>
          <p:nvPr/>
        </p:nvSpPr>
        <p:spPr>
          <a:xfrm>
            <a:off x="6512356" y="5037017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B01E90-0FB6-4555-A7A3-546CA8D0C888}"/>
              </a:ext>
            </a:extLst>
          </p:cNvPr>
          <p:cNvSpPr txBox="1"/>
          <p:nvPr/>
        </p:nvSpPr>
        <p:spPr>
          <a:xfrm rot="16200000">
            <a:off x="6234280" y="5337462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758922-CA74-4F83-9376-E436A86C784F}"/>
              </a:ext>
            </a:extLst>
          </p:cNvPr>
          <p:cNvSpPr txBox="1"/>
          <p:nvPr/>
        </p:nvSpPr>
        <p:spPr>
          <a:xfrm>
            <a:off x="2926933" y="387961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CFF49E3C-2A65-4238-994A-2EE2ADA7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26" y="1880308"/>
            <a:ext cx="3611030" cy="2851988"/>
          </a:xfrm>
        </p:spPr>
        <p:txBody>
          <a:bodyPr>
            <a:normAutofit/>
          </a:bodyPr>
          <a:lstStyle/>
          <a:p>
            <a:r>
              <a:rPr lang="en-US" dirty="0"/>
              <a:t>Implements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+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</a:p>
          <a:p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are 1-bit numbers 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are 2-bit numbers</a:t>
            </a:r>
          </a:p>
          <a:p>
            <a:r>
              <a:rPr lang="en-US" dirty="0"/>
              <a:t>We must transform the multi-bit numbers to use this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F7D5D6-3CC1-4EC5-BFDE-9C4F726A491C}"/>
              </a:ext>
            </a:extLst>
          </p:cNvPr>
          <p:cNvSpPr/>
          <p:nvPr/>
        </p:nvSpPr>
        <p:spPr>
          <a:xfrm>
            <a:off x="2566954" y="4371732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2097DA-6C0F-4803-ABF4-7EED9A9B648D}"/>
              </a:ext>
            </a:extLst>
          </p:cNvPr>
          <p:cNvSpPr/>
          <p:nvPr/>
        </p:nvSpPr>
        <p:spPr>
          <a:xfrm>
            <a:off x="3168417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7A8F19-0194-4295-AAAD-D16B95420F54}"/>
              </a:ext>
            </a:extLst>
          </p:cNvPr>
          <p:cNvSpPr/>
          <p:nvPr/>
        </p:nvSpPr>
        <p:spPr>
          <a:xfrm>
            <a:off x="3744385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8D75915-09C1-4916-AC24-197461F3E684}"/>
              </a:ext>
            </a:extLst>
          </p:cNvPr>
          <p:cNvCxnSpPr>
            <a:cxnSpLocks/>
          </p:cNvCxnSpPr>
          <p:nvPr/>
        </p:nvCxnSpPr>
        <p:spPr>
          <a:xfrm>
            <a:off x="2320002" y="4667028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CA9D1B4-31FC-4C78-8CAE-B325DA1B732B}"/>
              </a:ext>
            </a:extLst>
          </p:cNvPr>
          <p:cNvCxnSpPr>
            <a:cxnSpLocks/>
          </p:cNvCxnSpPr>
          <p:nvPr/>
        </p:nvCxnSpPr>
        <p:spPr>
          <a:xfrm>
            <a:off x="2589058" y="4665726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057811-DD58-4656-BB79-2A0A15BF2AD9}"/>
              </a:ext>
            </a:extLst>
          </p:cNvPr>
          <p:cNvCxnSpPr>
            <a:cxnSpLocks/>
          </p:cNvCxnSpPr>
          <p:nvPr/>
        </p:nvCxnSpPr>
        <p:spPr>
          <a:xfrm>
            <a:off x="3190032" y="4662855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09D9635-F814-41E3-B3BD-4B6D01434D41}"/>
              </a:ext>
            </a:extLst>
          </p:cNvPr>
          <p:cNvCxnSpPr>
            <a:cxnSpLocks/>
          </p:cNvCxnSpPr>
          <p:nvPr/>
        </p:nvCxnSpPr>
        <p:spPr>
          <a:xfrm>
            <a:off x="3765117" y="4668611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622C05E-D150-4752-90DE-8513A105613A}"/>
              </a:ext>
            </a:extLst>
          </p:cNvPr>
          <p:cNvSpPr/>
          <p:nvPr/>
        </p:nvSpPr>
        <p:spPr>
          <a:xfrm>
            <a:off x="2556445" y="4936214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F7084F-68EB-4886-BF97-5799E15D5CA2}"/>
              </a:ext>
            </a:extLst>
          </p:cNvPr>
          <p:cNvCxnSpPr>
            <a:cxnSpLocks/>
          </p:cNvCxnSpPr>
          <p:nvPr/>
        </p:nvCxnSpPr>
        <p:spPr>
          <a:xfrm>
            <a:off x="2309493" y="5231510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72506B-9CA3-42A8-827F-B2593EACB784}"/>
              </a:ext>
            </a:extLst>
          </p:cNvPr>
          <p:cNvCxnSpPr>
            <a:cxnSpLocks/>
          </p:cNvCxnSpPr>
          <p:nvPr/>
        </p:nvCxnSpPr>
        <p:spPr>
          <a:xfrm>
            <a:off x="2578549" y="5230208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9E1D6D-10C0-4F24-A0BB-123EC4175CB8}"/>
              </a:ext>
            </a:extLst>
          </p:cNvPr>
          <p:cNvSpPr/>
          <p:nvPr/>
        </p:nvSpPr>
        <p:spPr>
          <a:xfrm>
            <a:off x="3149617" y="5509897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E85F66-C555-4772-82F9-E741DD0429FB}"/>
              </a:ext>
            </a:extLst>
          </p:cNvPr>
          <p:cNvCxnSpPr>
            <a:cxnSpLocks/>
          </p:cNvCxnSpPr>
          <p:nvPr/>
        </p:nvCxnSpPr>
        <p:spPr>
          <a:xfrm>
            <a:off x="2301202" y="5808115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95C446-073A-4136-885D-EEC0BF3375C5}"/>
              </a:ext>
            </a:extLst>
          </p:cNvPr>
          <p:cNvCxnSpPr>
            <a:cxnSpLocks/>
          </p:cNvCxnSpPr>
          <p:nvPr/>
        </p:nvCxnSpPr>
        <p:spPr>
          <a:xfrm>
            <a:off x="3171232" y="5803942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58B05C-41A2-4B1D-8FC6-10A00CA110B5}"/>
              </a:ext>
            </a:extLst>
          </p:cNvPr>
          <p:cNvSpPr txBox="1"/>
          <p:nvPr/>
        </p:nvSpPr>
        <p:spPr>
          <a:xfrm>
            <a:off x="1958145" y="42798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D55D2DB-162C-4EB3-86C0-D6FEBF479698}"/>
              </a:ext>
            </a:extLst>
          </p:cNvPr>
          <p:cNvSpPr txBox="1"/>
          <p:nvPr/>
        </p:nvSpPr>
        <p:spPr>
          <a:xfrm>
            <a:off x="2010306" y="476544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E27110D-3A7D-48C1-A305-3050BAF26B91}"/>
              </a:ext>
            </a:extLst>
          </p:cNvPr>
          <p:cNvSpPr txBox="1"/>
          <p:nvPr/>
        </p:nvSpPr>
        <p:spPr>
          <a:xfrm>
            <a:off x="2014433" y="533394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7BC5C5A-3407-44E6-B187-84837E29282D}"/>
              </a:ext>
            </a:extLst>
          </p:cNvPr>
          <p:cNvCxnSpPr>
            <a:cxnSpLocks/>
          </p:cNvCxnSpPr>
          <p:nvPr/>
        </p:nvCxnSpPr>
        <p:spPr>
          <a:xfrm flipV="1">
            <a:off x="3157418" y="4248945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54AC77-AB42-4180-8AC7-F08A17FF2798}"/>
              </a:ext>
            </a:extLst>
          </p:cNvPr>
          <p:cNvCxnSpPr>
            <a:cxnSpLocks/>
          </p:cNvCxnSpPr>
          <p:nvPr/>
        </p:nvCxnSpPr>
        <p:spPr>
          <a:xfrm flipV="1">
            <a:off x="2541402" y="4252990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9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MMA Mapping Process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03DBFBF6-995A-4FC3-A971-681B90FC75F5}"/>
              </a:ext>
            </a:extLst>
          </p:cNvPr>
          <p:cNvGraphicFramePr>
            <a:graphicFrameLocks/>
          </p:cNvGraphicFramePr>
          <p:nvPr/>
        </p:nvGraphicFramePr>
        <p:xfrm>
          <a:off x="2363171" y="1574711"/>
          <a:ext cx="52970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17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8EC24E54-7F3C-48BD-954C-1D4C55F661B2}"/>
              </a:ext>
            </a:extLst>
          </p:cNvPr>
          <p:cNvSpPr txBox="1"/>
          <p:nvPr/>
        </p:nvSpPr>
        <p:spPr>
          <a:xfrm>
            <a:off x="8000221" y="35184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E7E873-7294-42BC-AACB-3335D2806CC9}"/>
              </a:ext>
            </a:extLst>
          </p:cNvPr>
          <p:cNvSpPr txBox="1"/>
          <p:nvPr/>
        </p:nvSpPr>
        <p:spPr>
          <a:xfrm>
            <a:off x="8005928" y="434200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4DF8E66-1C08-45EC-80E7-6E8CDD44EF2A}"/>
              </a:ext>
            </a:extLst>
          </p:cNvPr>
          <p:cNvCxnSpPr>
            <a:cxnSpLocks/>
          </p:cNvCxnSpPr>
          <p:nvPr/>
        </p:nvCxnSpPr>
        <p:spPr>
          <a:xfrm flipH="1" flipV="1">
            <a:off x="5469719" y="3468653"/>
            <a:ext cx="3589" cy="2031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81B3E6A-4638-4A33-A807-8758DA9868DF}"/>
              </a:ext>
            </a:extLst>
          </p:cNvPr>
          <p:cNvCxnSpPr>
            <a:cxnSpLocks/>
          </p:cNvCxnSpPr>
          <p:nvPr/>
        </p:nvCxnSpPr>
        <p:spPr>
          <a:xfrm flipV="1">
            <a:off x="6872949" y="3461123"/>
            <a:ext cx="0" cy="2125265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1E59856-B4AD-4ACD-B2BD-F2579165A4B9}"/>
              </a:ext>
            </a:extLst>
          </p:cNvPr>
          <p:cNvSpPr txBox="1"/>
          <p:nvPr/>
        </p:nvSpPr>
        <p:spPr>
          <a:xfrm>
            <a:off x="5208005" y="3066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38874D-DF4C-49EB-91D6-E800617E3E37}"/>
              </a:ext>
            </a:extLst>
          </p:cNvPr>
          <p:cNvSpPr txBox="1"/>
          <p:nvPr/>
        </p:nvSpPr>
        <p:spPr>
          <a:xfrm>
            <a:off x="6628064" y="30743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D8184D-4685-4CBC-8AF0-CB2CAB9D61E6}"/>
              </a:ext>
            </a:extLst>
          </p:cNvPr>
          <p:cNvCxnSpPr>
            <a:cxnSpLocks/>
          </p:cNvCxnSpPr>
          <p:nvPr/>
        </p:nvCxnSpPr>
        <p:spPr>
          <a:xfrm>
            <a:off x="5469719" y="4085655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C78D603-B305-4B17-89A2-7000D9520B46}"/>
              </a:ext>
            </a:extLst>
          </p:cNvPr>
          <p:cNvCxnSpPr>
            <a:cxnSpLocks/>
          </p:cNvCxnSpPr>
          <p:nvPr/>
        </p:nvCxnSpPr>
        <p:spPr>
          <a:xfrm flipV="1">
            <a:off x="5811854" y="3712863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FFF71A2-3AF1-4130-A8CB-6A6906518EAD}"/>
              </a:ext>
            </a:extLst>
          </p:cNvPr>
          <p:cNvSpPr/>
          <p:nvPr/>
        </p:nvSpPr>
        <p:spPr>
          <a:xfrm flipH="1">
            <a:off x="5579575" y="3934695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4DA0982-02BA-402A-A8BF-7614E593AB2D}"/>
              </a:ext>
            </a:extLst>
          </p:cNvPr>
          <p:cNvCxnSpPr>
            <a:cxnSpLocks/>
          </p:cNvCxnSpPr>
          <p:nvPr/>
        </p:nvCxnSpPr>
        <p:spPr>
          <a:xfrm>
            <a:off x="6884834" y="40828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A4E162C-B0E1-4480-A417-981A641974F0}"/>
              </a:ext>
            </a:extLst>
          </p:cNvPr>
          <p:cNvCxnSpPr>
            <a:cxnSpLocks/>
          </p:cNvCxnSpPr>
          <p:nvPr/>
        </p:nvCxnSpPr>
        <p:spPr>
          <a:xfrm flipV="1">
            <a:off x="7226969" y="37101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2C020A-2593-4F8E-9D29-2EF72C94EBBA}"/>
              </a:ext>
            </a:extLst>
          </p:cNvPr>
          <p:cNvSpPr/>
          <p:nvPr/>
        </p:nvSpPr>
        <p:spPr>
          <a:xfrm flipH="1">
            <a:off x="6994690" y="39319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DB5FF0C-9A1F-4D1A-9054-E68C4D932D24}"/>
              </a:ext>
            </a:extLst>
          </p:cNvPr>
          <p:cNvCxnSpPr>
            <a:cxnSpLocks/>
          </p:cNvCxnSpPr>
          <p:nvPr/>
        </p:nvCxnSpPr>
        <p:spPr>
          <a:xfrm>
            <a:off x="5473308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1678D0-FDAF-48FA-8154-BE548AF36D4C}"/>
              </a:ext>
            </a:extLst>
          </p:cNvPr>
          <p:cNvCxnSpPr>
            <a:cxnSpLocks/>
          </p:cNvCxnSpPr>
          <p:nvPr/>
        </p:nvCxnSpPr>
        <p:spPr>
          <a:xfrm flipV="1">
            <a:off x="5815443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03074B6-1308-4884-A59D-E0178A2A3AD5}"/>
              </a:ext>
            </a:extLst>
          </p:cNvPr>
          <p:cNvSpPr/>
          <p:nvPr/>
        </p:nvSpPr>
        <p:spPr>
          <a:xfrm flipH="1">
            <a:off x="5583164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17980CC-5290-42C0-B945-7E433AF204EE}"/>
              </a:ext>
            </a:extLst>
          </p:cNvPr>
          <p:cNvCxnSpPr>
            <a:cxnSpLocks/>
          </p:cNvCxnSpPr>
          <p:nvPr/>
        </p:nvCxnSpPr>
        <p:spPr>
          <a:xfrm>
            <a:off x="6871231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106D56A-67BD-4322-9FB5-BCCC829F5E59}"/>
              </a:ext>
            </a:extLst>
          </p:cNvPr>
          <p:cNvCxnSpPr>
            <a:cxnSpLocks/>
          </p:cNvCxnSpPr>
          <p:nvPr/>
        </p:nvCxnSpPr>
        <p:spPr>
          <a:xfrm flipV="1">
            <a:off x="7213366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5D9798-6092-4EA0-A492-25BA35D60267}"/>
              </a:ext>
            </a:extLst>
          </p:cNvPr>
          <p:cNvSpPr/>
          <p:nvPr/>
        </p:nvSpPr>
        <p:spPr>
          <a:xfrm flipH="1">
            <a:off x="6981087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D67E7B0-1810-4AAD-AA9A-C4109D86F010}"/>
              </a:ext>
            </a:extLst>
          </p:cNvPr>
          <p:cNvCxnSpPr>
            <a:cxnSpLocks/>
          </p:cNvCxnSpPr>
          <p:nvPr/>
        </p:nvCxnSpPr>
        <p:spPr>
          <a:xfrm>
            <a:off x="4652615" y="3712862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D5661C-C8CB-432F-A816-100A21A7D276}"/>
              </a:ext>
            </a:extLst>
          </p:cNvPr>
          <p:cNvCxnSpPr>
            <a:cxnSpLocks/>
          </p:cNvCxnSpPr>
          <p:nvPr/>
        </p:nvCxnSpPr>
        <p:spPr>
          <a:xfrm>
            <a:off x="4652615" y="4529409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D6EAC93-2BD0-4329-BA0F-A5D19066146B}"/>
              </a:ext>
            </a:extLst>
          </p:cNvPr>
          <p:cNvSpPr txBox="1"/>
          <p:nvPr/>
        </p:nvSpPr>
        <p:spPr>
          <a:xfrm>
            <a:off x="6028492" y="389217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80D9287-D1F5-4D36-985B-411A9505C758}"/>
              </a:ext>
            </a:extLst>
          </p:cNvPr>
          <p:cNvSpPr txBox="1"/>
          <p:nvPr/>
        </p:nvSpPr>
        <p:spPr>
          <a:xfrm>
            <a:off x="6043028" y="470871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2BABF4-4CC8-4489-B523-8870451994DE}"/>
              </a:ext>
            </a:extLst>
          </p:cNvPr>
          <p:cNvSpPr txBox="1"/>
          <p:nvPr/>
        </p:nvSpPr>
        <p:spPr>
          <a:xfrm>
            <a:off x="7472223" y="388776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7875A5F-56E2-4971-9AEA-C24A88C46ACC}"/>
              </a:ext>
            </a:extLst>
          </p:cNvPr>
          <p:cNvSpPr txBox="1"/>
          <p:nvPr/>
        </p:nvSpPr>
        <p:spPr>
          <a:xfrm>
            <a:off x="7486759" y="470431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8C34336A-2E31-48EB-A9AE-6908AD7616E2}"/>
              </a:ext>
            </a:extLst>
          </p:cNvPr>
          <p:cNvGraphicFramePr>
            <a:graphicFrameLocks/>
          </p:cNvGraphicFramePr>
          <p:nvPr/>
        </p:nvGraphicFramePr>
        <p:xfrm>
          <a:off x="2363171" y="3502714"/>
          <a:ext cx="2118834" cy="186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78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5" name="Content Placeholder 2">
            <a:extLst>
              <a:ext uri="{FF2B5EF4-FFF2-40B4-BE49-F238E27FC236}">
                <a16:creationId xmlns:a16="http://schemas.microsoft.com/office/drawing/2014/main" id="{AF9AA58C-B201-4B46-ADF3-BC2F1114A53F}"/>
              </a:ext>
            </a:extLst>
          </p:cNvPr>
          <p:cNvSpPr txBox="1">
            <a:spLocks/>
          </p:cNvSpPr>
          <p:nvPr/>
        </p:nvSpPr>
        <p:spPr>
          <a:xfrm>
            <a:off x="7871974" y="1527452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= 1(1) + 2(3)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838F0CFC-FC6C-4351-8D8A-97D147D8F0F6}"/>
              </a:ext>
            </a:extLst>
          </p:cNvPr>
          <p:cNvGraphicFramePr>
            <a:graphicFrameLocks/>
          </p:cNvGraphicFramePr>
          <p:nvPr/>
        </p:nvGraphicFramePr>
        <p:xfrm>
          <a:off x="8837499" y="3216606"/>
          <a:ext cx="3101456" cy="189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7" name="Content Placeholder 2">
            <a:extLst>
              <a:ext uri="{FF2B5EF4-FFF2-40B4-BE49-F238E27FC236}">
                <a16:creationId xmlns:a16="http://schemas.microsoft.com/office/drawing/2014/main" id="{97ED29DE-7790-401E-A5DD-66F741A0787F}"/>
              </a:ext>
            </a:extLst>
          </p:cNvPr>
          <p:cNvSpPr txBox="1">
            <a:spLocks/>
          </p:cNvSpPr>
          <p:nvPr/>
        </p:nvSpPr>
        <p:spPr>
          <a:xfrm>
            <a:off x="8837499" y="5226295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1*(2</a:t>
            </a:r>
            <a:r>
              <a:rPr lang="en-US" baseline="30000" dirty="0"/>
              <a:t>0</a:t>
            </a:r>
            <a:r>
              <a:rPr lang="en-US" dirty="0"/>
              <a:t>) + 3*(2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0BCA0D2-7526-4B4B-AF57-EF46EAF7B60F}"/>
              </a:ext>
            </a:extLst>
          </p:cNvPr>
          <p:cNvSpPr/>
          <p:nvPr/>
        </p:nvSpPr>
        <p:spPr>
          <a:xfrm>
            <a:off x="4897861" y="5441345"/>
            <a:ext cx="2762395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and Counter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EFDC0-1516-420F-889F-986DD07F3B07}"/>
              </a:ext>
            </a:extLst>
          </p:cNvPr>
          <p:cNvCxnSpPr>
            <a:stCxn id="188" idx="3"/>
          </p:cNvCxnSpPr>
          <p:nvPr/>
        </p:nvCxnSpPr>
        <p:spPr>
          <a:xfrm flipV="1">
            <a:off x="7660256" y="4523755"/>
            <a:ext cx="1177243" cy="1118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71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2150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UC Berkeley’s BSIM4 MOSFET model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n</a:t>
            </a:r>
            <a:r>
              <a:rPr lang="en-US" dirty="0"/>
              <a:t>,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= 45nm</a:t>
            </a:r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= 120nm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p</a:t>
            </a:r>
            <a:r>
              <a:rPr lang="en-US" dirty="0"/>
              <a:t> = 240nm</a:t>
            </a:r>
          </a:p>
          <a:p>
            <a:pPr lvl="1"/>
            <a:r>
              <a:rPr lang="en-US" dirty="0"/>
              <a:t>Varying VT parameter to simulate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Low V</a:t>
            </a:r>
            <a:r>
              <a:rPr lang="en-US" baseline="-25000" dirty="0"/>
              <a:t>T</a:t>
            </a:r>
            <a:r>
              <a:rPr lang="en-US" dirty="0"/>
              <a:t>: 0.1V</a:t>
            </a:r>
          </a:p>
          <a:p>
            <a:pPr lvl="1"/>
            <a:r>
              <a:rPr lang="en-US" dirty="0"/>
              <a:t>High V</a:t>
            </a:r>
            <a:r>
              <a:rPr lang="en-US" baseline="-25000" dirty="0"/>
              <a:t>T</a:t>
            </a:r>
            <a:r>
              <a:rPr lang="en-US" dirty="0"/>
              <a:t>: 0.9V</a:t>
            </a:r>
          </a:p>
          <a:p>
            <a:pPr lvl="1"/>
            <a:r>
              <a:rPr lang="en-US" dirty="0"/>
              <a:t>Base V</a:t>
            </a:r>
            <a:r>
              <a:rPr lang="en-US" baseline="-25000" dirty="0"/>
              <a:t>T</a:t>
            </a:r>
            <a:r>
              <a:rPr lang="en-US" dirty="0"/>
              <a:t> for MOSFETS: 0.15V</a:t>
            </a:r>
          </a:p>
          <a:p>
            <a:pPr lvl="1"/>
            <a:r>
              <a:rPr lang="en-US" dirty="0"/>
              <a:t>Load caps of 5fF</a:t>
            </a:r>
          </a:p>
          <a:p>
            <a:r>
              <a:rPr lang="en-US" dirty="0"/>
              <a:t>Done</a:t>
            </a:r>
          </a:p>
          <a:p>
            <a:pPr lvl="1"/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Sense Amplifiers</a:t>
            </a:r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Counter/Adder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6D1B0-56D2-4F76-97CA-932BD6CD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70" y="1690688"/>
            <a:ext cx="6272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4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Simulation: </a:t>
            </a:r>
            <a:br>
              <a:rPr lang="en-US" dirty="0"/>
            </a:br>
            <a:r>
              <a:rPr lang="en-US" dirty="0"/>
              <a:t>Sense Amplifier</a:t>
            </a:r>
            <a:r>
              <a:rPr lang="en-US" baseline="30000" dirty="0"/>
              <a:t>[16] [17]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014395" cy="4351338"/>
          </a:xfrm>
        </p:spPr>
        <p:txBody>
          <a:bodyPr/>
          <a:lstStyle/>
          <a:p>
            <a:r>
              <a:rPr lang="en-US" dirty="0"/>
              <a:t>SE = 0: </a:t>
            </a:r>
            <a:r>
              <a:rPr lang="en-US" dirty="0" err="1"/>
              <a:t>Precharge</a:t>
            </a:r>
            <a:endParaRPr lang="en-US" dirty="0"/>
          </a:p>
          <a:p>
            <a:r>
              <a:rPr lang="en-US" dirty="0"/>
              <a:t>SE = 1: Read operation</a:t>
            </a:r>
          </a:p>
          <a:p>
            <a:pPr lvl="1"/>
            <a:r>
              <a:rPr lang="en-US" dirty="0"/>
              <a:t>SE may be tied to CLK in later simulations</a:t>
            </a:r>
          </a:p>
          <a:p>
            <a:r>
              <a:rPr lang="en-US" dirty="0"/>
              <a:t>B: Input signal (Bit-line)</a:t>
            </a:r>
          </a:p>
          <a:p>
            <a:r>
              <a:rPr lang="en-US" dirty="0"/>
              <a:t>I added CMOS inverters to provide inverted SE and B signals.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F72F7-948C-4629-B003-ED10E35E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09" y="3075147"/>
            <a:ext cx="4366712" cy="31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502BD-0CC1-064A-B6D3-D7995621E45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139C4-E6DF-EE4B-910C-7C292296CC40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508626C-A380-0640-AB44-D79DA3D3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79525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0590D229-DE53-4EE9-A786-233F559E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09" y="313338"/>
            <a:ext cx="4350774" cy="419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582" y="1416588"/>
            <a:ext cx="4014395" cy="723105"/>
          </a:xfrm>
        </p:spPr>
        <p:txBody>
          <a:bodyPr/>
          <a:lstStyle/>
          <a:p>
            <a:r>
              <a:rPr lang="en-US" dirty="0"/>
              <a:t>Same example as before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3A892-E7AA-47F8-B7C2-1D5FC5D735C4}"/>
              </a:ext>
            </a:extLst>
          </p:cNvPr>
          <p:cNvSpPr txBox="1"/>
          <p:nvPr/>
        </p:nvSpPr>
        <p:spPr>
          <a:xfrm>
            <a:off x="7133206" y="453990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2584-842C-4288-8F9B-20D3CA471B61}"/>
              </a:ext>
            </a:extLst>
          </p:cNvPr>
          <p:cNvSpPr txBox="1"/>
          <p:nvPr/>
        </p:nvSpPr>
        <p:spPr>
          <a:xfrm>
            <a:off x="7140167" y="960159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B1DF3-A457-44BB-B3EA-AACDAA26F4B2}"/>
              </a:ext>
            </a:extLst>
          </p:cNvPr>
          <p:cNvSpPr txBox="1"/>
          <p:nvPr/>
        </p:nvSpPr>
        <p:spPr>
          <a:xfrm>
            <a:off x="7176987" y="156888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65F1D-A8F2-4D0F-A391-0DD6360E28A9}"/>
              </a:ext>
            </a:extLst>
          </p:cNvPr>
          <p:cNvSpPr txBox="1"/>
          <p:nvPr/>
        </p:nvSpPr>
        <p:spPr>
          <a:xfrm>
            <a:off x="7186992" y="2197225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2F87-20F1-4528-B274-B067FD8C99BE}"/>
              </a:ext>
            </a:extLst>
          </p:cNvPr>
          <p:cNvSpPr txBox="1"/>
          <p:nvPr/>
        </p:nvSpPr>
        <p:spPr>
          <a:xfrm>
            <a:off x="7195990" y="281301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/>
        </p:nvGraphicFramePr>
        <p:xfrm>
          <a:off x="2178945" y="2389294"/>
          <a:ext cx="4740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0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/>
        </p:nvGraphicFramePr>
        <p:xfrm>
          <a:off x="2122769" y="4051455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4772431" y="505797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5114566" y="468517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4882287" y="490701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6187546" y="505521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6529681" y="468242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6297402" y="490425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4776020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5118155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4885876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6173943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6516078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6283799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3955327" y="468517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3955327" y="550172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5331204" y="486448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5345740" y="56810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6774935" y="486008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6789471" y="567663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35C1E3E-844D-437B-AB4A-81805DDF9CA9}"/>
              </a:ext>
            </a:extLst>
          </p:cNvPr>
          <p:cNvGraphicFramePr>
            <a:graphicFrameLocks/>
          </p:cNvGraphicFramePr>
          <p:nvPr/>
        </p:nvGraphicFramePr>
        <p:xfrm>
          <a:off x="8115882" y="4968208"/>
          <a:ext cx="310145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336579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4776020" y="4447195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6187546" y="4447195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6684C1-05DF-4BD6-AA4B-8F9B8366F0E0}"/>
              </a:ext>
            </a:extLst>
          </p:cNvPr>
          <p:cNvSpPr txBox="1"/>
          <p:nvPr/>
        </p:nvSpPr>
        <p:spPr>
          <a:xfrm>
            <a:off x="7225474" y="3333312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A9F39B-6E8F-4401-8E92-E00FDBF94CD4}"/>
              </a:ext>
            </a:extLst>
          </p:cNvPr>
          <p:cNvSpPr txBox="1"/>
          <p:nvPr/>
        </p:nvSpPr>
        <p:spPr>
          <a:xfrm>
            <a:off x="7195990" y="394062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5897827" y="6277846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4519326" y="6255479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7345778" y="452693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7351485" y="535050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4553562" y="40754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D86CE6-98F3-4001-8FF7-9B0A64C30230}"/>
              </a:ext>
            </a:extLst>
          </p:cNvPr>
          <p:cNvSpPr txBox="1"/>
          <p:nvPr/>
        </p:nvSpPr>
        <p:spPr>
          <a:xfrm>
            <a:off x="8701277" y="444334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43B02C-6094-4273-AEE0-FF67E11EB289}"/>
              </a:ext>
            </a:extLst>
          </p:cNvPr>
          <p:cNvCxnSpPr/>
          <p:nvPr/>
        </p:nvCxnSpPr>
        <p:spPr>
          <a:xfrm>
            <a:off x="9382125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476A03-6502-449B-A6D3-CE5A6DB2443A}"/>
              </a:ext>
            </a:extLst>
          </p:cNvPr>
          <p:cNvCxnSpPr/>
          <p:nvPr/>
        </p:nvCxnSpPr>
        <p:spPr>
          <a:xfrm>
            <a:off x="1022985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2E4BA-2B2D-444E-8754-D636B8D27F88}"/>
              </a:ext>
            </a:extLst>
          </p:cNvPr>
          <p:cNvCxnSpPr/>
          <p:nvPr/>
        </p:nvCxnSpPr>
        <p:spPr>
          <a:xfrm>
            <a:off x="1108710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6135089" y="409125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D6D5-16B7-47DF-A3A8-250CB6DD6995}"/>
              </a:ext>
            </a:extLst>
          </p:cNvPr>
          <p:cNvSpPr txBox="1"/>
          <p:nvPr/>
        </p:nvSpPr>
        <p:spPr>
          <a:xfrm>
            <a:off x="9559536" y="447319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F00D4D-8E2C-47B4-B256-F9898B9AE5B3}"/>
              </a:ext>
            </a:extLst>
          </p:cNvPr>
          <p:cNvSpPr txBox="1"/>
          <p:nvPr/>
        </p:nvSpPr>
        <p:spPr>
          <a:xfrm>
            <a:off x="10379277" y="4470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8EB8-013E-4758-8EB8-0286A189F492}"/>
              </a:ext>
            </a:extLst>
          </p:cNvPr>
          <p:cNvSpPr txBox="1"/>
          <p:nvPr/>
        </p:nvSpPr>
        <p:spPr>
          <a:xfrm>
            <a:off x="11209023" y="445217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B8E46F-C49A-46AB-978C-8101C554C9F5}"/>
              </a:ext>
            </a:extLst>
          </p:cNvPr>
          <p:cNvCxnSpPr/>
          <p:nvPr/>
        </p:nvCxnSpPr>
        <p:spPr>
          <a:xfrm>
            <a:off x="8477250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0F1E7B-0BDB-4AF8-A673-84E2A68B380C}"/>
              </a:ext>
            </a:extLst>
          </p:cNvPr>
          <p:cNvCxnSpPr/>
          <p:nvPr/>
        </p:nvCxnSpPr>
        <p:spPr>
          <a:xfrm>
            <a:off x="11953875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606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endParaRPr lang="en-US" dirty="0"/>
          </a:p>
          <a:p>
            <a:pPr lvl="1"/>
            <a:r>
              <a:rPr lang="en-US" dirty="0"/>
              <a:t>Finish implementation of the counters and adders 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Mapping of the input values to vectors for MMA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pPr lvl="1"/>
            <a:r>
              <a:rPr lang="en-US" dirty="0"/>
              <a:t>Interface with python simulations</a:t>
            </a:r>
          </a:p>
        </p:txBody>
      </p:sp>
    </p:spTree>
    <p:extLst>
      <p:ext uri="{BB962C8B-B14F-4D97-AF65-F5344CB8AC3E}">
        <p14:creationId xmlns:p14="http://schemas.microsoft.com/office/powerpoint/2010/main" val="117018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  <a:p>
            <a:pPr marL="0" indent="0">
              <a:buNone/>
            </a:pPr>
            <a:r>
              <a:rPr lang="en-US" dirty="0"/>
              <a:t>[13]	Long, Y., Na, T., Rastogi, P., Rao, K., Khan, A., </a:t>
            </a:r>
            <a:r>
              <a:rPr lang="en-US" dirty="0" err="1"/>
              <a:t>Yalamanchili</a:t>
            </a:r>
            <a:r>
              <a:rPr lang="en-US" dirty="0"/>
              <a:t>, S., Mukhopadhyay, S. A ferroelectric FET based power-efficient architecture for data-intensive computing. </a:t>
            </a:r>
            <a:r>
              <a:rPr lang="en-US" i="1" dirty="0"/>
              <a:t>IEEE/ACM International Conference on Computer-Aided Design, Digest of Technical Papers, ICCAD</a:t>
            </a:r>
            <a:r>
              <a:rPr lang="en-US" dirty="0"/>
              <a:t>, (2018). doi:10.1145/3240765.3240770</a:t>
            </a:r>
          </a:p>
          <a:p>
            <a:pPr marL="0" indent="0">
              <a:buNone/>
            </a:pPr>
            <a:r>
              <a:rPr lang="en-US" dirty="0"/>
              <a:t>[14] 	Long, Y., Kim, D., Lee, E., </a:t>
            </a:r>
            <a:r>
              <a:rPr lang="en-US" dirty="0" err="1"/>
              <a:t>Saha</a:t>
            </a:r>
            <a:r>
              <a:rPr lang="en-US" dirty="0"/>
              <a:t>, P., Mudassar, Burhan A., She, X., Khan, A., Mukhopadhyay, S. </a:t>
            </a:r>
            <a:r>
              <a:rPr lang="en-US" dirty="0">
                <a:effectLst/>
              </a:rPr>
              <a:t>A Ferroelectric FET-Based Processing-in-Memory Architecture for DNN Acceleration. </a:t>
            </a:r>
            <a:r>
              <a:rPr lang="en-US" i="1" dirty="0">
                <a:effectLst/>
              </a:rPr>
              <a:t>IEEE Journal on Exploratory Solid-State Computational Devices and Circuits</a:t>
            </a:r>
            <a:r>
              <a:rPr lang="en-US" i="1" dirty="0"/>
              <a:t>, </a:t>
            </a:r>
            <a:r>
              <a:rPr lang="en-US" b="1" dirty="0"/>
              <a:t>5</a:t>
            </a:r>
            <a:r>
              <a:rPr lang="en-US" dirty="0"/>
              <a:t>, 2, 113-122 (2019). </a:t>
            </a:r>
            <a:r>
              <a:rPr lang="en-US" dirty="0" err="1"/>
              <a:t>doi</a:t>
            </a:r>
            <a:r>
              <a:rPr lang="en-US" dirty="0"/>
              <a:t>: 10.1109/JXCDC.2019.2923745</a:t>
            </a:r>
          </a:p>
          <a:p>
            <a:pPr marL="0" indent="0">
              <a:buNone/>
            </a:pPr>
            <a:r>
              <a:rPr lang="en-US" dirty="0"/>
              <a:t>[15]</a:t>
            </a:r>
            <a:r>
              <a:rPr lang="en-US" dirty="0">
                <a:effectLst/>
              </a:rPr>
              <a:t> 	Long, Y., Lee, E., Kim, D., Mukhopadhyay, S. Flex-PIM: A Ferroelectric FET based Vector Matrix Multiplication Engine with Dynamical </a:t>
            </a:r>
            <a:r>
              <a:rPr lang="en-US" dirty="0" err="1">
                <a:effectLst/>
              </a:rPr>
              <a:t>Bitwidth</a:t>
            </a:r>
            <a:r>
              <a:rPr lang="en-US" dirty="0">
                <a:effectLst/>
              </a:rPr>
              <a:t> and Floating Point Precision. </a:t>
            </a:r>
            <a:r>
              <a:rPr lang="en-US" i="1" dirty="0">
                <a:effectLst/>
              </a:rPr>
              <a:t>Proceedings of the International Joint Conference on Neural Networks</a:t>
            </a:r>
            <a:r>
              <a:rPr lang="en-US" dirty="0">
                <a:effectLst/>
              </a:rPr>
              <a:t> (2020). </a:t>
            </a:r>
            <a:r>
              <a:rPr lang="en-US" dirty="0" err="1"/>
              <a:t>doi</a:t>
            </a:r>
            <a:r>
              <a:rPr lang="en-US" dirty="0"/>
              <a:t>: 10.1109/IJCNN48605.2020.9206672.</a:t>
            </a:r>
          </a:p>
          <a:p>
            <a:pPr marL="0" indent="0">
              <a:buNone/>
            </a:pPr>
            <a:r>
              <a:rPr lang="en-US" dirty="0"/>
              <a:t>[16] 	Shalini, Kumar, A., </a:t>
            </a:r>
            <a:r>
              <a:rPr lang="en-US" dirty="0">
                <a:effectLst/>
              </a:rPr>
              <a:t>Design Of High Speed And Low Power Sense Amplifier for SRAM Applications. </a:t>
            </a:r>
            <a:r>
              <a:rPr lang="en-US" i="1" dirty="0">
                <a:effectLst/>
              </a:rPr>
              <a:t>International Journal of Scientific &amp; Engineering Research</a:t>
            </a:r>
            <a:r>
              <a:rPr lang="en-US" dirty="0"/>
              <a:t>. </a:t>
            </a:r>
            <a:r>
              <a:rPr lang="en-US" b="1" dirty="0"/>
              <a:t>4</a:t>
            </a:r>
            <a:r>
              <a:rPr lang="en-US" dirty="0"/>
              <a:t>, 7, 402-406 (2013).</a:t>
            </a:r>
          </a:p>
          <a:p>
            <a:pPr marL="0" indent="0">
              <a:buNone/>
            </a:pPr>
            <a:r>
              <a:rPr lang="en-US" dirty="0"/>
              <a:t>[17]	</a:t>
            </a:r>
            <a:r>
              <a:rPr lang="en-US" dirty="0" err="1"/>
              <a:t>Okobiah</a:t>
            </a:r>
            <a:r>
              <a:rPr lang="en-US" dirty="0"/>
              <a:t>, O., Mohanty, S.P., </a:t>
            </a:r>
            <a:r>
              <a:rPr lang="en-US" dirty="0" err="1"/>
              <a:t>Kougianos</a:t>
            </a:r>
            <a:r>
              <a:rPr lang="en-US" dirty="0"/>
              <a:t>, E., </a:t>
            </a:r>
            <a:r>
              <a:rPr lang="en-US" dirty="0" err="1"/>
              <a:t>Poolakkaparambil</a:t>
            </a:r>
            <a:r>
              <a:rPr lang="en-US" dirty="0"/>
              <a:t>, M. Towards Robust Nano-CMOS Sense Amplifier Design: A Dual-Threshold versus Dual-Oxide Perspective in </a:t>
            </a:r>
            <a:r>
              <a:rPr lang="en-US" i="1" dirty="0">
                <a:effectLst/>
              </a:rPr>
              <a:t>ACM Great Lakes Symposium on VLSI, GLSVLSI, Proceedings</a:t>
            </a:r>
            <a:r>
              <a:rPr lang="en-US" dirty="0">
                <a:effectLst/>
              </a:rPr>
              <a:t> 145-150 (2011).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9E8E92-42F7-B946-A0E2-5279605456AA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1C4D0-EE5B-0943-A77A-7D0872293699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D45116-923C-FE41-99E9-F0984534DEF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7B07B6F-5901-8B4F-AA9A-C252C1F1CFA0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2D59DE-79DA-B14D-A179-A22937DADBF2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BCFC29-BEDB-B843-95D2-9D401841F896}"/>
              </a:ext>
            </a:extLst>
          </p:cNvPr>
          <p:cNvCxnSpPr>
            <a:stCxn id="5" idx="1"/>
            <a:endCxn id="5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F619F-1451-934C-AD6C-B3E51871332E}"/>
              </a:ext>
            </a:extLst>
          </p:cNvPr>
          <p:cNvCxnSpPr>
            <a:stCxn id="5" idx="7"/>
            <a:endCxn id="5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835AA-849D-4E46-8BA6-BD108CC47079}"/>
              </a:ext>
            </a:extLst>
          </p:cNvPr>
          <p:cNvSpPr txBox="1"/>
          <p:nvPr/>
        </p:nvSpPr>
        <p:spPr>
          <a:xfrm>
            <a:off x="7382435" y="1694645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4A3A104-818C-E244-80C2-FAE53DAFE8EB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9385463" y="1485273"/>
            <a:ext cx="12700" cy="1325997"/>
          </a:xfrm>
          <a:prstGeom prst="bentConnector4">
            <a:avLst>
              <a:gd name="adj1" fmla="val 3925299"/>
              <a:gd name="adj2" fmla="val 12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E2000895-82A8-C246-B25C-970626BA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4665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33D044-C401-2B4C-8D4B-B4CF3BAE9A0E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9238129" y="4128247"/>
            <a:ext cx="1" cy="739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DE35F-137A-B243-9E1B-3108B8404A39}"/>
              </a:ext>
            </a:extLst>
          </p:cNvPr>
          <p:cNvSpPr/>
          <p:nvPr/>
        </p:nvSpPr>
        <p:spPr>
          <a:xfrm>
            <a:off x="8774205" y="4592170"/>
            <a:ext cx="927847" cy="275664"/>
          </a:xfrm>
          <a:prstGeom prst="rect">
            <a:avLst/>
          </a:prstGeom>
          <a:solidFill>
            <a:srgbClr val="C00000"/>
          </a:solidFill>
          <a:ln>
            <a:solidFill>
              <a:srgbClr val="8F0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Trojan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9D2AB-48C9-CC4E-8AF9-1C365E6C1CB8}"/>
              </a:ext>
            </a:extLst>
          </p:cNvPr>
          <p:cNvCxnSpPr>
            <a:cxnSpLocks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C02485F-8742-9241-A60D-080D92E94318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631ECA-5467-9B41-8877-C35C96AF2B73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F44B75-DC0A-DB46-91D9-1BBEA52F80DD}"/>
              </a:ext>
            </a:extLst>
          </p:cNvPr>
          <p:cNvCxnSpPr>
            <a:stCxn id="26" idx="1"/>
            <a:endCxn id="26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B71BF6-BFAE-3843-9A8A-0D11A4906F87}"/>
              </a:ext>
            </a:extLst>
          </p:cNvPr>
          <p:cNvCxnSpPr>
            <a:stCxn id="26" idx="7"/>
            <a:endCxn id="26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6739EF-64ED-AA45-90B4-BF4D237B566B}"/>
              </a:ext>
            </a:extLst>
          </p:cNvPr>
          <p:cNvCxnSpPr>
            <a:stCxn id="26" idx="6"/>
          </p:cNvCxnSpPr>
          <p:nvPr/>
        </p:nvCxnSpPr>
        <p:spPr>
          <a:xfrm flipV="1">
            <a:off x="10227365" y="2312895"/>
            <a:ext cx="268357" cy="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DD790-9C3F-DD48-883D-784D1F113A76}"/>
              </a:ext>
            </a:extLst>
          </p:cNvPr>
          <p:cNvSpPr txBox="1"/>
          <p:nvPr/>
        </p:nvSpPr>
        <p:spPr>
          <a:xfrm>
            <a:off x="10227365" y="1848971"/>
            <a:ext cx="86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40A6A-8C0E-F240-A67E-A70B12629DE0}"/>
              </a:ext>
            </a:extLst>
          </p:cNvPr>
          <p:cNvSpPr txBox="1"/>
          <p:nvPr/>
        </p:nvSpPr>
        <p:spPr>
          <a:xfrm>
            <a:off x="8547652" y="1470991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F96BE3E-9B3B-C943-B461-AAF07623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85469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BD55DA-BC95-8D43-A2A4-A344F083A9BC}"/>
              </a:ext>
            </a:extLst>
          </p:cNvPr>
          <p:cNvCxnSpPr>
            <a:stCxn id="23" idx="3"/>
            <a:endCxn id="44" idx="1"/>
          </p:cNvCxnSpPr>
          <p:nvPr/>
        </p:nvCxnSpPr>
        <p:spPr>
          <a:xfrm>
            <a:off x="9702053" y="2312895"/>
            <a:ext cx="463923" cy="1351429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08F85-73DB-464B-AFCC-DDBC8ABFA058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D71FC5-8D45-014A-B155-82B856135372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A3E9F3-DB7A-F544-A9C0-84A6066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325899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5" y="3200399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3664323"/>
            <a:ext cx="46392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8EF268A-3C8D-9C47-ABA8-7BC8813D052C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9702052" y="3664323"/>
            <a:ext cx="4639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26004-E91C-5249-9ED8-BEF622FBC12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24DFE-56E3-C14D-9BD8-BCB5E184A784}"/>
              </a:ext>
            </a:extLst>
          </p:cNvPr>
          <p:cNvSpPr txBox="1"/>
          <p:nvPr/>
        </p:nvSpPr>
        <p:spPr>
          <a:xfrm>
            <a:off x="9483684" y="5319223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FC5B24A-9C96-A343-A6ED-C692B8A1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91709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21C-CCDF-1148-95CB-4509C6DF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Digital Front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EC942B-D3A5-8745-B6FA-21ED5150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Down Converter (DDC)</a:t>
            </a:r>
          </a:p>
        </p:txBody>
      </p:sp>
      <p:pic>
        <p:nvPicPr>
          <p:cNvPr id="10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02B0154-8232-E948-A073-4D27F16B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76" y="2467013"/>
            <a:ext cx="4814433" cy="40258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2B7B92-A881-2C40-88D8-2261EE11FB1F}"/>
              </a:ext>
            </a:extLst>
          </p:cNvPr>
          <p:cNvSpPr/>
          <p:nvPr/>
        </p:nvSpPr>
        <p:spPr>
          <a:xfrm>
            <a:off x="4981303" y="3779520"/>
            <a:ext cx="2612571" cy="23974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32752</TotalTime>
  <Words>2469</Words>
  <Application>Microsoft Macintosh PowerPoint</Application>
  <PresentationFormat>Widescreen</PresentationFormat>
  <Paragraphs>444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Corey’s Project Progress</vt:lpstr>
      <vt:lpstr>Quick Review</vt:lpstr>
      <vt:lpstr>Quick Review</vt:lpstr>
      <vt:lpstr>Quick Review</vt:lpstr>
      <vt:lpstr>Quick Review</vt:lpstr>
      <vt:lpstr>Quick Review</vt:lpstr>
      <vt:lpstr>SDR Digital Front End</vt:lpstr>
      <vt:lpstr>What A DDC Does </vt:lpstr>
      <vt:lpstr>On Off Keying (OOK)</vt:lpstr>
      <vt:lpstr>Down Conversion Example Using OOK Data</vt:lpstr>
      <vt:lpstr>Generating Data</vt:lpstr>
      <vt:lpstr>Generating Data</vt:lpstr>
      <vt:lpstr>Lowpass FIR Filter</vt:lpstr>
      <vt:lpstr>PowerPoint Presentation</vt:lpstr>
      <vt:lpstr>Model Architecture Block Diagram</vt:lpstr>
      <vt:lpstr>Training Procedure</vt:lpstr>
      <vt:lpstr>Results OOK Low Pass Filter Dataset</vt:lpstr>
      <vt:lpstr>Results Audio Low Pass Filter Dataset</vt:lpstr>
      <vt:lpstr>Results OOK Mixer Dataset</vt:lpstr>
      <vt:lpstr>Conclusion</vt:lpstr>
      <vt:lpstr>Frequency Response Comparison</vt:lpstr>
      <vt:lpstr>PowerPoint Presentation</vt:lpstr>
      <vt:lpstr>Potential Issues With Current Configuration</vt:lpstr>
      <vt:lpstr>Float to Half</vt:lpstr>
      <vt:lpstr>Results: Float to Half</vt:lpstr>
      <vt:lpstr>Reducing Filters</vt:lpstr>
      <vt:lpstr>Results: Reducing Filters OOK Dataset</vt:lpstr>
      <vt:lpstr>Results: Reducing Filters OOK Dataset</vt:lpstr>
      <vt:lpstr>Future Project Deliverables</vt:lpstr>
      <vt:lpstr>Josh’s Project Progress</vt:lpstr>
      <vt:lpstr>Review: Convolution Operation</vt:lpstr>
      <vt:lpstr>Block Diagram of MMA</vt:lpstr>
      <vt:lpstr>FeFET for Digital AND Operation[13][14]</vt:lpstr>
      <vt:lpstr>Architectural Diagram of MMA[13][14][15]</vt:lpstr>
      <vt:lpstr>Example of MMA Mapping Process</vt:lpstr>
      <vt:lpstr>Circuit Simulation</vt:lpstr>
      <vt:lpstr>Circuit Simulation:  Sense Amplifier[16] [17]</vt:lpstr>
      <vt:lpstr>Circuit Simulation</vt:lpstr>
      <vt:lpstr>Performance Metrics</vt:lpstr>
      <vt:lpstr>Future Project Deliverables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251</cp:revision>
  <dcterms:created xsi:type="dcterms:W3CDTF">2020-09-03T01:22:04Z</dcterms:created>
  <dcterms:modified xsi:type="dcterms:W3CDTF">2021-03-12T03:00:41Z</dcterms:modified>
</cp:coreProperties>
</file>