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338" r:id="rId5"/>
    <p:sldId id="336" r:id="rId6"/>
    <p:sldId id="337" r:id="rId7"/>
    <p:sldId id="340" r:id="rId8"/>
    <p:sldId id="341" r:id="rId9"/>
    <p:sldId id="342" r:id="rId10"/>
    <p:sldId id="343" r:id="rId11"/>
    <p:sldId id="339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Project Proposal: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02/18/2021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5350914" cy="2289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compensate for a lack of hardware weight values by increasing the number of kernels for CNN feature extraction</a:t>
            </a:r>
          </a:p>
          <a:p>
            <a:r>
              <a:rPr lang="en-US" dirty="0"/>
              <a:t>Increasing the size of the kernels has diminishing returns, and even negative impact on accuracy if they get too large</a:t>
            </a:r>
          </a:p>
          <a:p>
            <a:r>
              <a:rPr lang="en-US" dirty="0"/>
              <a:t>The more states that are available, the more resistant the CNN is to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900B-9D1B-4628-8D75-3D864525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41" y="4271333"/>
            <a:ext cx="3405611" cy="258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7D8B3-D51E-40A0-9C34-D1ECAA20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54" y="1825625"/>
            <a:ext cx="3586060" cy="2473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442CB-7E1D-4602-8B15-200A4748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9" y="4316751"/>
            <a:ext cx="4188125" cy="24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9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955" y="1328468"/>
            <a:ext cx="10182045" cy="552953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[1] 	Ding, R., Tian, X., Bai, G., </a:t>
            </a:r>
            <a:r>
              <a:rPr lang="en-US" dirty="0" err="1"/>
              <a:t>Su</a:t>
            </a:r>
            <a:r>
              <a:rPr lang="en-US" dirty="0"/>
              <a:t>, G. &amp; Wu, X. Hardware implementation of convolutional neural network for face feature extraction. in </a:t>
            </a:r>
            <a:r>
              <a:rPr lang="en-US" i="1" dirty="0"/>
              <a:t>Proceedings of International Conference on ASIC</a:t>
            </a:r>
            <a:r>
              <a:rPr lang="en-US" dirty="0"/>
              <a:t> (IEEE Computer Society, 2019). doi:10.1109/ASICON47005.2019.8983575</a:t>
            </a:r>
          </a:p>
          <a:p>
            <a:pPr marL="0" indent="0">
              <a:buNone/>
            </a:pPr>
            <a:r>
              <a:rPr lang="en-US" dirty="0"/>
              <a:t>[2]	Dong, Z. </a:t>
            </a:r>
            <a:r>
              <a:rPr lang="en-US" i="1" dirty="0"/>
              <a:t>et al.</a:t>
            </a:r>
            <a:r>
              <a:rPr lang="en-US" dirty="0"/>
              <a:t> Convolutional Neural Networks Based on RRAM Devices for Image Recognition and Online Learning Tasks. </a:t>
            </a:r>
            <a:r>
              <a:rPr lang="en-US" i="1" dirty="0"/>
              <a:t>IEEE Transactions on Electron Devices</a:t>
            </a:r>
            <a:r>
              <a:rPr lang="en-US" dirty="0"/>
              <a:t> </a:t>
            </a:r>
            <a:r>
              <a:rPr lang="en-US" b="1" dirty="0"/>
              <a:t>66,</a:t>
            </a:r>
            <a:r>
              <a:rPr lang="en-US" dirty="0"/>
              <a:t> 793–801 (2019).</a:t>
            </a:r>
          </a:p>
          <a:p>
            <a:pPr marL="0" indent="0">
              <a:buNone/>
            </a:pPr>
            <a:r>
              <a:rPr lang="en-US" dirty="0"/>
              <a:t>[3] 	Soloviev, R., </a:t>
            </a:r>
            <a:r>
              <a:rPr lang="en-US" dirty="0" err="1"/>
              <a:t>Telpukhov</a:t>
            </a:r>
            <a:r>
              <a:rPr lang="en-US" dirty="0"/>
              <a:t>, D., </a:t>
            </a:r>
            <a:r>
              <a:rPr lang="en-US" dirty="0" err="1"/>
              <a:t>Mkrtchan</a:t>
            </a:r>
            <a:r>
              <a:rPr lang="en-US" dirty="0"/>
              <a:t>, I., </a:t>
            </a:r>
            <a:r>
              <a:rPr lang="en-US" dirty="0" err="1"/>
              <a:t>Kustov</a:t>
            </a:r>
            <a:r>
              <a:rPr lang="en-US" dirty="0"/>
              <a:t>, A. &amp; </a:t>
            </a:r>
            <a:r>
              <a:rPr lang="en-US" dirty="0" err="1"/>
              <a:t>Stempkovskiy</a:t>
            </a:r>
            <a:r>
              <a:rPr lang="en-US" dirty="0"/>
              <a:t>, A. Hardware Implementation of Convolutional Neural Networks Based on Residue Number System. in </a:t>
            </a:r>
            <a:r>
              <a:rPr lang="en-US" i="1" dirty="0"/>
              <a:t>Moscow Workshop on Electronic and Networking Technologies, MWENT 2020 - Proceedings</a:t>
            </a:r>
            <a:r>
              <a:rPr lang="en-US" dirty="0"/>
              <a:t> (Institute of Electrical and Electronics Engineers Inc., 2020). doi:10.1109/MWENT47943.2020.9067498</a:t>
            </a:r>
          </a:p>
          <a:p>
            <a:pPr marL="0" indent="0">
              <a:buNone/>
            </a:pPr>
            <a:r>
              <a:rPr lang="en-US" dirty="0"/>
              <a:t>[4]	Park, B., </a:t>
            </a:r>
            <a:r>
              <a:rPr lang="en-US" dirty="0" err="1"/>
              <a:t>Ishiwara</a:t>
            </a:r>
            <a:r>
              <a:rPr lang="en-US" dirty="0"/>
              <a:t>, H., </a:t>
            </a:r>
            <a:r>
              <a:rPr lang="en-US" dirty="0" err="1"/>
              <a:t>Okuyama</a:t>
            </a:r>
            <a:r>
              <a:rPr lang="en-US" dirty="0"/>
              <a:t>, M., Sakai, S., Yoon, S. Ferroelectric-Gate Field Effect Transistor Memories Device Physics and Applications. in </a:t>
            </a:r>
            <a:r>
              <a:rPr lang="en-US" i="1" dirty="0"/>
              <a:t>Topics in Applied Physics</a:t>
            </a:r>
            <a:r>
              <a:rPr lang="en-US" dirty="0"/>
              <a:t> </a:t>
            </a:r>
            <a:r>
              <a:rPr lang="en-US" b="1" dirty="0"/>
              <a:t>131</a:t>
            </a:r>
            <a:r>
              <a:rPr lang="en-US" dirty="0"/>
              <a:t>, (2020).</a:t>
            </a:r>
          </a:p>
          <a:p>
            <a:pPr marL="0" indent="0">
              <a:buNone/>
            </a:pPr>
            <a:r>
              <a:rPr lang="en-US" dirty="0"/>
              <a:t>[5]	</a:t>
            </a:r>
            <a:r>
              <a:rPr lang="en-US" dirty="0" err="1"/>
              <a:t>Valueva</a:t>
            </a:r>
            <a:r>
              <a:rPr lang="en-US" dirty="0"/>
              <a:t>, M. V., </a:t>
            </a:r>
            <a:r>
              <a:rPr lang="en-US" dirty="0" err="1"/>
              <a:t>Nagornov</a:t>
            </a:r>
            <a:r>
              <a:rPr lang="en-US" dirty="0"/>
              <a:t>, N. N., </a:t>
            </a:r>
            <a:r>
              <a:rPr lang="en-US" dirty="0" err="1"/>
              <a:t>Lyakhov</a:t>
            </a:r>
            <a:r>
              <a:rPr lang="en-US" dirty="0"/>
              <a:t>, P. A., </a:t>
            </a:r>
            <a:r>
              <a:rPr lang="en-US" dirty="0" err="1"/>
              <a:t>Valuev</a:t>
            </a:r>
            <a:r>
              <a:rPr lang="en-US" dirty="0"/>
              <a:t>, G. V. &amp; </a:t>
            </a:r>
            <a:r>
              <a:rPr lang="en-US" dirty="0" err="1"/>
              <a:t>Chervyakov</a:t>
            </a:r>
            <a:r>
              <a:rPr lang="en-US" dirty="0"/>
              <a:t>, N. I. Application of the residue number system to reduce hardware costs of the convolutional neural network implementation. </a:t>
            </a:r>
            <a:r>
              <a:rPr lang="en-US" i="1" dirty="0"/>
              <a:t>Mathematics and Computers in Simulation</a:t>
            </a:r>
            <a:r>
              <a:rPr lang="en-US" dirty="0"/>
              <a:t> </a:t>
            </a:r>
            <a:r>
              <a:rPr lang="en-US" b="1" dirty="0"/>
              <a:t>177,</a:t>
            </a:r>
            <a:r>
              <a:rPr lang="en-US" dirty="0"/>
              <a:t> 232–243 (2020).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[6]	 Chung, J., Choi, W., Park, J. &amp; Ghosh, S. Domain Wall Memory-Based Design of Deep Neural Network Convolutional Layers. </a:t>
            </a:r>
            <a:r>
              <a:rPr lang="en-US" i="1" dirty="0"/>
              <a:t>IEEE Access</a:t>
            </a:r>
            <a:r>
              <a:rPr lang="en-US" dirty="0"/>
              <a:t> </a:t>
            </a:r>
            <a:r>
              <a:rPr lang="en-US" b="1" dirty="0"/>
              <a:t>8,</a:t>
            </a:r>
            <a:r>
              <a:rPr lang="en-US" dirty="0"/>
              <a:t> 19783–19798 (2020).</a:t>
            </a:r>
          </a:p>
          <a:p>
            <a:pPr marL="0" indent="0">
              <a:buNone/>
            </a:pPr>
            <a:r>
              <a:rPr lang="en-US" dirty="0"/>
              <a:t>[7]	 Yao, P. </a:t>
            </a:r>
            <a:r>
              <a:rPr lang="en-US" i="1" dirty="0"/>
              <a:t>et al.</a:t>
            </a:r>
            <a:r>
              <a:rPr lang="en-US" dirty="0"/>
              <a:t> Fully hardware-implemented memristor convolutional neural network. </a:t>
            </a:r>
            <a:r>
              <a:rPr lang="en-US" i="1" dirty="0"/>
              <a:t>Nature</a:t>
            </a:r>
            <a:r>
              <a:rPr lang="en-US" dirty="0"/>
              <a:t> </a:t>
            </a:r>
            <a:r>
              <a:rPr lang="en-US" b="1" dirty="0"/>
              <a:t>577,</a:t>
            </a:r>
            <a:r>
              <a:rPr lang="en-US" dirty="0"/>
              <a:t> 641–646 (2020).</a:t>
            </a:r>
          </a:p>
          <a:p>
            <a:pPr marL="0" indent="0">
              <a:buNone/>
            </a:pPr>
            <a:r>
              <a:rPr lang="en-US" dirty="0"/>
              <a:t>[8]	 Gong, L., Wang, C., Li, X., Chen, H. &amp; Zhou, X. MALOC: A fully pipelined FPGA accelerator for convolutional neural networks with all layers mapped on chip. </a:t>
            </a:r>
            <a:r>
              <a:rPr lang="en-US" i="1" dirty="0"/>
              <a:t>IEEE Transactions on Computer-Aided Design of Integrated Circuits and Systems</a:t>
            </a:r>
            <a:r>
              <a:rPr lang="en-US" dirty="0"/>
              <a:t> </a:t>
            </a:r>
            <a:r>
              <a:rPr lang="en-US" b="1" dirty="0"/>
              <a:t>37,</a:t>
            </a:r>
            <a:r>
              <a:rPr lang="en-US" dirty="0"/>
              <a:t> 2601–2612 (2018).</a:t>
            </a:r>
          </a:p>
          <a:p>
            <a:pPr marL="0" indent="0">
              <a:buNone/>
            </a:pPr>
            <a:r>
              <a:rPr lang="en-US" dirty="0"/>
              <a:t>[9]	 </a:t>
            </a:r>
            <a:r>
              <a:rPr lang="en-US" dirty="0" err="1"/>
              <a:t>Solovyev</a:t>
            </a:r>
            <a:r>
              <a:rPr lang="en-US" dirty="0"/>
              <a:t>, R. A., </a:t>
            </a:r>
            <a:r>
              <a:rPr lang="en-US" dirty="0" err="1"/>
              <a:t>Stempkovsky</a:t>
            </a:r>
            <a:r>
              <a:rPr lang="en-US" dirty="0"/>
              <a:t>, A. L. &amp; </a:t>
            </a:r>
            <a:r>
              <a:rPr lang="en-US" dirty="0" err="1"/>
              <a:t>Telpukhov</a:t>
            </a:r>
            <a:r>
              <a:rPr lang="en-US" dirty="0"/>
              <a:t>, D. V. Study of Fault Tolerance Methods for Hardware Implementations of Convolutional Neural Networks. </a:t>
            </a:r>
            <a:r>
              <a:rPr lang="en-US" i="1" dirty="0"/>
              <a:t>Optical Memory and Neural Networks (Information Optics)</a:t>
            </a:r>
            <a:r>
              <a:rPr lang="en-US" dirty="0"/>
              <a:t> </a:t>
            </a:r>
            <a:r>
              <a:rPr lang="en-US" b="1" dirty="0"/>
              <a:t>28,</a:t>
            </a:r>
            <a:r>
              <a:rPr lang="en-US" dirty="0"/>
              <a:t> 82–88 (2019).</a:t>
            </a:r>
          </a:p>
          <a:p>
            <a:pPr marL="0" indent="0">
              <a:buNone/>
            </a:pPr>
            <a:r>
              <a:rPr lang="en-US" dirty="0"/>
              <a:t>[10]	 </a:t>
            </a:r>
            <a:r>
              <a:rPr lang="en-US" dirty="0" err="1"/>
              <a:t>Hacene</a:t>
            </a:r>
            <a:r>
              <a:rPr lang="en-US" dirty="0"/>
              <a:t>, G. B., </a:t>
            </a:r>
            <a:r>
              <a:rPr lang="en-US" dirty="0" err="1"/>
              <a:t>Gripon</a:t>
            </a:r>
            <a:r>
              <a:rPr lang="en-US" dirty="0"/>
              <a:t>, V., </a:t>
            </a:r>
            <a:r>
              <a:rPr lang="en-US" dirty="0" err="1"/>
              <a:t>Arzel</a:t>
            </a:r>
            <a:r>
              <a:rPr lang="en-US" dirty="0"/>
              <a:t>, M., Farrugia, N. &amp; </a:t>
            </a:r>
            <a:r>
              <a:rPr lang="en-US" dirty="0" err="1"/>
              <a:t>Bengio</a:t>
            </a:r>
            <a:r>
              <a:rPr lang="en-US" dirty="0"/>
              <a:t>, Y. Quantized guided pruning for efficient hardware implementations of deep neural networks. in </a:t>
            </a:r>
            <a:r>
              <a:rPr lang="en-US" i="1" dirty="0"/>
              <a:t>NEWCAS 2020 - 18th IEEE International New Circuits and Systems Conference, Proceedings</a:t>
            </a:r>
            <a:r>
              <a:rPr lang="en-US" dirty="0"/>
              <a:t> 206–209 (Institute of Electrical and Electronics Engineers Inc., 2020). doi:10.1109/NEWCAS49341.2020.9159769</a:t>
            </a:r>
          </a:p>
          <a:p>
            <a:pPr marL="0" indent="0">
              <a:buNone/>
            </a:pPr>
            <a:r>
              <a:rPr lang="en-US" dirty="0"/>
              <a:t>[11]	 </a:t>
            </a:r>
            <a:r>
              <a:rPr lang="en-US" dirty="0" err="1"/>
              <a:t>Gysel</a:t>
            </a:r>
            <a:r>
              <a:rPr lang="en-US" dirty="0"/>
              <a:t>, P. Ristretto: Hardware-Oriented Approximation of Convolutional Neural Networks. (2016).</a:t>
            </a:r>
          </a:p>
          <a:p>
            <a:pPr marL="0" indent="0">
              <a:buNone/>
            </a:pPr>
            <a:r>
              <a:rPr lang="en-US" dirty="0"/>
              <a:t>[12]	 Chen, W., Wang, Y., Yang, C. &amp; Li, Y. Hardware acceleration implementation of three-dimensional convolutional neural network on vector digital signal processors. in </a:t>
            </a:r>
            <a:r>
              <a:rPr lang="en-US" i="1" dirty="0"/>
              <a:t>2020 4th International Conference on Robotics and Automation Sciences, ICRAS 2020</a:t>
            </a:r>
            <a:r>
              <a:rPr lang="en-US" dirty="0"/>
              <a:t> 122–129 (Institute of Electrical and Electronics Engineers Inc., 2020). doi:10.1109/ICRAS49812.2020.9135062</a:t>
            </a:r>
          </a:p>
        </p:txBody>
      </p:sp>
    </p:spTree>
    <p:extLst>
      <p:ext uri="{BB962C8B-B14F-4D97-AF65-F5344CB8AC3E}">
        <p14:creationId xmlns:p14="http://schemas.microsoft.com/office/powerpoint/2010/main" val="23156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Multiplication architecture utilizing </a:t>
            </a:r>
            <a:r>
              <a:rPr lang="en-US" dirty="0" err="1"/>
              <a:t>FeFETs</a:t>
            </a:r>
            <a:endParaRPr lang="en-US" dirty="0"/>
          </a:p>
          <a:p>
            <a:pPr lvl="1"/>
            <a:r>
              <a:rPr lang="en-US" dirty="0"/>
              <a:t>Block diagram</a:t>
            </a:r>
          </a:p>
          <a:p>
            <a:pPr lvl="1"/>
            <a:r>
              <a:rPr lang="en-US" dirty="0"/>
              <a:t>Introductory circuit-level SPICE simulations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5296618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surveys on circuit designs for analog adders and multipliers</a:t>
            </a:r>
          </a:p>
          <a:p>
            <a:r>
              <a:rPr lang="en-US" dirty="0"/>
              <a:t>Literature surveys on </a:t>
            </a:r>
            <a:r>
              <a:rPr lang="en-US" dirty="0" err="1"/>
              <a:t>FeFET</a:t>
            </a:r>
            <a:r>
              <a:rPr lang="en-US" dirty="0"/>
              <a:t> Neuromorphic implementations</a:t>
            </a:r>
          </a:p>
          <a:p>
            <a:pPr lvl="1"/>
            <a:r>
              <a:rPr lang="en-US" dirty="0"/>
              <a:t>Focusing on CNN Hardware implementations and matrix multiplication</a:t>
            </a:r>
          </a:p>
          <a:p>
            <a:pPr lvl="1"/>
            <a:r>
              <a:rPr lang="en-US" dirty="0"/>
              <a:t>I’m highlighting two papers in particular, but each one contains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Block Diagram of Matrix Multiplication in CONV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5417389"/>
            <a:ext cx="8449235" cy="7595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Idea: </a:t>
            </a:r>
            <a:r>
              <a:rPr lang="en-US" dirty="0" err="1"/>
              <a:t>FeFETS</a:t>
            </a:r>
            <a:r>
              <a:rPr lang="en-US" dirty="0"/>
              <a:t> may be used in the Filter Kernel operations as programmable voltage-controlled resistor weights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3223743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 from SDR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Digital Mixer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7D1B4-C5A5-4463-A045-193E849246BD}"/>
              </a:ext>
            </a:extLst>
          </p:cNvPr>
          <p:cNvSpPr/>
          <p:nvPr/>
        </p:nvSpPr>
        <p:spPr>
          <a:xfrm>
            <a:off x="5791539" y="1889185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754F3-4856-452A-8E71-9290597C07EC}"/>
              </a:ext>
            </a:extLst>
          </p:cNvPr>
          <p:cNvSpPr/>
          <p:nvPr/>
        </p:nvSpPr>
        <p:spPr>
          <a:xfrm>
            <a:off x="8359335" y="1893409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Multiplier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31A0F-7592-4804-BD00-E1301E320C6D}"/>
              </a:ext>
            </a:extLst>
          </p:cNvPr>
          <p:cNvSpPr/>
          <p:nvPr/>
        </p:nvSpPr>
        <p:spPr>
          <a:xfrm>
            <a:off x="8359337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Analog Adder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18902-5DD6-424A-994D-A67C61F42454}"/>
              </a:ext>
            </a:extLst>
          </p:cNvPr>
          <p:cNvSpPr/>
          <p:nvPr/>
        </p:nvSpPr>
        <p:spPr>
          <a:xfrm>
            <a:off x="5791540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2D757-4CC1-4605-91D5-499F5BC1684A}"/>
              </a:ext>
            </a:extLst>
          </p:cNvPr>
          <p:cNvSpPr/>
          <p:nvPr/>
        </p:nvSpPr>
        <p:spPr>
          <a:xfrm>
            <a:off x="3223743" y="3745213"/>
            <a:ext cx="2130725" cy="14147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 Pooling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354468" y="259655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28CCA-B718-4CB3-B223-082B6BA60CF9}"/>
              </a:ext>
            </a:extLst>
          </p:cNvPr>
          <p:cNvCxnSpPr/>
          <p:nvPr/>
        </p:nvCxnSpPr>
        <p:spPr>
          <a:xfrm flipV="1">
            <a:off x="7934103" y="2607289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1BD23A-5E6B-445A-88D8-507039AF2AC0}"/>
              </a:ext>
            </a:extLst>
          </p:cNvPr>
          <p:cNvCxnSpPr>
            <a:cxnSpLocks/>
          </p:cNvCxnSpPr>
          <p:nvPr/>
        </p:nvCxnSpPr>
        <p:spPr>
          <a:xfrm flipH="1" flipV="1">
            <a:off x="7922265" y="4444131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C020B-4CB9-4706-9D96-492497FEB9C4}"/>
              </a:ext>
            </a:extLst>
          </p:cNvPr>
          <p:cNvCxnSpPr>
            <a:cxnSpLocks/>
          </p:cNvCxnSpPr>
          <p:nvPr/>
        </p:nvCxnSpPr>
        <p:spPr>
          <a:xfrm flipH="1" flipV="1">
            <a:off x="5354468" y="4458598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B67F0-E397-4E1D-84EC-0673AED7160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08272" y="3524565"/>
            <a:ext cx="437071" cy="42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Adder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analog adder making use of an Op-Amp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 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effectively the weights on the addition operation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386" y="3752597"/>
                <a:ext cx="8449235" cy="3059922"/>
              </a:xfrm>
              <a:blipFill>
                <a:blip r:embed="rId2"/>
                <a:stretch>
                  <a:fillRect l="-1299" t="-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443F50B-602C-4FD7-97FA-572E646B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96" y="1690688"/>
            <a:ext cx="4111394" cy="20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Multiplier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Simple analog multiplier making use of Op-Amps and MOSFETs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 M</a:t>
                </a:r>
                <a:r>
                  <a:rPr lang="en-US" baseline="-25000" dirty="0"/>
                  <a:t>1</a:t>
                </a:r>
                <a:r>
                  <a:rPr lang="en-US" dirty="0"/>
                  <a:t> and M</a:t>
                </a:r>
                <a:r>
                  <a:rPr lang="en-US" baseline="-25000" dirty="0"/>
                  <a:t>2</a:t>
                </a:r>
                <a:r>
                  <a:rPr lang="en-US" dirty="0"/>
                  <a:t> are acting as voltage-controlled resistors. With </a:t>
                </a:r>
                <a:r>
                  <a:rPr lang="en-US" dirty="0" err="1"/>
                  <a:t>FeFETs</a:t>
                </a:r>
                <a:r>
                  <a:rPr lang="en-US" dirty="0"/>
                  <a:t> substituting in for traditional MOSFETS, we now can have programmable weights used for multiplication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1511" y="4698049"/>
                <a:ext cx="8449235" cy="2156604"/>
              </a:xfrm>
              <a:blipFill>
                <a:blip r:embed="rId2"/>
                <a:stretch>
                  <a:fillRect l="-1010" t="-5382" r="-866" b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C223C3E0-4FF4-4A44-8B2D-5AC06D9A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6886" y="1690688"/>
            <a:ext cx="4724413" cy="3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3394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“Hardware Implementation of Convolutional Neural Network for Face Feature Extraction”</a:t>
            </a:r>
          </a:p>
          <a:p>
            <a:r>
              <a:rPr lang="en-US" dirty="0"/>
              <a:t>Implemented on an FPGA</a:t>
            </a:r>
          </a:p>
          <a:p>
            <a:pPr lvl="1"/>
            <a:r>
              <a:rPr lang="en-US" dirty="0"/>
              <a:t>4 layers of convolution, 3 layers of pooling, and a fully connected final layer</a:t>
            </a:r>
          </a:p>
          <a:p>
            <a:r>
              <a:rPr lang="en-US" dirty="0"/>
              <a:t>Weights are stored off-chip in DDR3 memory</a:t>
            </a:r>
          </a:p>
          <a:p>
            <a:r>
              <a:rPr lang="en-US" dirty="0"/>
              <a:t>They propose a reconfigurable kernel matrix multiplication array for different sizes and for multiple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A1272-BB03-4815-BBA7-551F051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68" y="5219700"/>
            <a:ext cx="61150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6"/>
            <a:ext cx="4065578" cy="1029628"/>
          </a:xfrm>
        </p:spPr>
        <p:txBody>
          <a:bodyPr>
            <a:normAutofit/>
          </a:bodyPr>
          <a:lstStyle/>
          <a:p>
            <a:r>
              <a:rPr lang="en-US" dirty="0"/>
              <a:t>Reconfigurable kernel multiplication unit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BE8B-C3F6-4CB4-8D38-DFED1351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855" y="2993367"/>
            <a:ext cx="4241414" cy="3670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5AE4B-19D7-40CD-9C3E-8F279661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101" y="1504443"/>
            <a:ext cx="4540369" cy="49884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2E441F-E562-43EB-ADB3-73EC87835466}"/>
              </a:ext>
            </a:extLst>
          </p:cNvPr>
          <p:cNvSpPr/>
          <p:nvPr/>
        </p:nvSpPr>
        <p:spPr>
          <a:xfrm>
            <a:off x="6096000" y="4157932"/>
            <a:ext cx="503208" cy="439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9F8645-4D77-413D-A2F1-480C5370506F}"/>
              </a:ext>
            </a:extLst>
          </p:cNvPr>
          <p:cNvCxnSpPr>
            <a:cxnSpLocks/>
          </p:cNvCxnSpPr>
          <p:nvPr/>
        </p:nvCxnSpPr>
        <p:spPr>
          <a:xfrm>
            <a:off x="6710094" y="4377905"/>
            <a:ext cx="65686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F8A0B-7C49-4539-B039-357B57ED8638}"/>
              </a:ext>
            </a:extLst>
          </p:cNvPr>
          <p:cNvSpPr/>
          <p:nvPr/>
        </p:nvSpPr>
        <p:spPr>
          <a:xfrm>
            <a:off x="7479100" y="1470714"/>
            <a:ext cx="4540369" cy="502216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Surveys –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016477" cy="1719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“Convolutional Neural Networks Based on RRAM Devices for Image Recognition and Online Learning Tasks”</a:t>
            </a:r>
          </a:p>
          <a:p>
            <a:r>
              <a:rPr lang="en-US" dirty="0"/>
              <a:t>Implement an RRAM based CNN</a:t>
            </a:r>
          </a:p>
          <a:p>
            <a:r>
              <a:rPr lang="en-US" dirty="0"/>
              <a:t>Analyzed impacts of kernel size</a:t>
            </a:r>
          </a:p>
          <a:p>
            <a:r>
              <a:rPr lang="en-US" dirty="0"/>
              <a:t>Analyzed impact of RRAM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B014-57BB-4886-A8E4-712D3771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38" y="3835858"/>
            <a:ext cx="4263585" cy="265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BA544-FFAE-4322-AFFA-49B8038D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1" y="3260844"/>
            <a:ext cx="507635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32810</TotalTime>
  <Words>985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Neuromorphic Computing Project Proposal: FPGA Hardware Acceleration of CNN based SDR Analysis  </vt:lpstr>
      <vt:lpstr>Project Timeline</vt:lpstr>
      <vt:lpstr>Project Progress</vt:lpstr>
      <vt:lpstr>Basic Block Diagram of Matrix Multiplication in CONV Layer</vt:lpstr>
      <vt:lpstr>Analog Adder</vt:lpstr>
      <vt:lpstr>Analog Multiplier</vt:lpstr>
      <vt:lpstr>Literature Surveys – [1]</vt:lpstr>
      <vt:lpstr>Literature Surveys – [1]</vt:lpstr>
      <vt:lpstr>Literature Surveys – [2]</vt:lpstr>
      <vt:lpstr>Literature Surveys – [2]</vt:lpstr>
      <vt:lpstr>Literature Surveys – References</vt:lpstr>
      <vt:lpstr>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232</cp:revision>
  <dcterms:created xsi:type="dcterms:W3CDTF">2020-09-03T01:22:04Z</dcterms:created>
  <dcterms:modified xsi:type="dcterms:W3CDTF">2021-02-19T19:42:41Z</dcterms:modified>
</cp:coreProperties>
</file>