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5" r:id="rId3"/>
    <p:sldId id="338" r:id="rId4"/>
    <p:sldId id="360" r:id="rId5"/>
    <p:sldId id="361" r:id="rId6"/>
    <p:sldId id="362" r:id="rId7"/>
    <p:sldId id="356" r:id="rId8"/>
    <p:sldId id="357" r:id="rId9"/>
    <p:sldId id="355" r:id="rId10"/>
    <p:sldId id="358" r:id="rId11"/>
    <p:sldId id="359" r:id="rId12"/>
    <p:sldId id="33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tts, Corey (buttscl)" initials="BC(" lastIdx="4" clrIdx="0">
    <p:extLst>
      <p:ext uri="{19B8F6BF-5375-455C-9EA6-DF929625EA0E}">
        <p15:presenceInfo xmlns:p15="http://schemas.microsoft.com/office/powerpoint/2012/main" userId="S::buttscl@mail.uc.edu::f32eb064-3c4e-4dec-aaeb-4382fe5b62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0301"/>
    <a:srgbClr val="FF00FF"/>
    <a:srgbClr val="F1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52"/>
    <p:restoredTop sz="96296"/>
  </p:normalViewPr>
  <p:slideViewPr>
    <p:cSldViewPr snapToGrid="0" snapToObjects="1">
      <p:cViewPr varScale="1">
        <p:scale>
          <a:sx n="111" d="100"/>
          <a:sy n="111" d="100"/>
        </p:scale>
        <p:origin x="1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EDDD-19D3-DB49-BE07-74119EDF0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1122363"/>
            <a:ext cx="7086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768A4-EA80-C044-A8BD-05374A3FA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3602038"/>
            <a:ext cx="7086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12193-189C-CC41-A14F-35767EB8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53CFE-BEEF-7E4E-827A-A780C080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A892C-7375-7945-9322-6B9DA677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6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F1B7-1D1F-224A-8875-E5486C65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00B1-2B9C-D145-A34B-29B1CEEB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2B5BC-C529-0E4F-8EB2-B82C9739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56F01-990D-4649-92A9-7109388E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84153-41A8-3A42-BE99-CFD844BC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CB665-9269-1C45-A2E5-94382125F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CD85C-BBCA-A042-92CB-D6A53842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6C9C3-1106-784B-85D3-DA72F9D0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E40DD-7F56-AF43-925B-3A50F7C4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C8A90-E916-E640-8C7B-FF5336CA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ED9B-BE47-6F4C-934D-80D64967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77B9-C126-0147-AC9F-58BFE3DC4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C367D-22F1-674D-9F58-63D42390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D69F5-E77D-5E42-B2F5-72BBC31F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A4A89-31D8-5A4E-9E48-2D1190E8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4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E4EC-A178-0D4B-942F-9E0AAC9E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376" y="1709738"/>
            <a:ext cx="844905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B82E2-5844-9B4B-9A30-640A0D7E0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9376" y="4562475"/>
            <a:ext cx="844905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7AB75-BDCF-184D-A79D-BD82C6E5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22D8-3AF3-9849-A5AC-2CF5E180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4AA6-E1D1-5D4D-9CCC-A327ECE0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E679-2304-384F-AD0A-4A83D1A8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3B54-A6F6-AF49-BB2E-753C1A417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4565" y="1817781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77BE3-B484-5F49-A6BB-1F6D0DFAA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0" y="1825625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9CB18-0E49-ED49-9B45-9DB02781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D6A6C-9C49-6C4E-B879-4335B218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804CC-4048-A34B-A821-B6A2B01B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64E0-8F40-AC48-980A-B58F960A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18715-5546-0441-9AD9-6349F69B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B523C-3B18-E348-A944-55D0EE761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6FE9D-6A75-214C-BDE0-BE7B4B8D7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8C670-F706-EB46-8655-F23971FCC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CA31D-C6ED-6248-9DFB-D2F41CEC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5266A-D8EC-444A-B3F1-34C5795F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63ED2-E3FF-D74E-AB94-F6BF483E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8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B770-3FDA-FE42-AF56-10EE1C74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0C98-0784-444D-95EF-FEE6A736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3C2BC-CCA4-314B-9FA7-2B9B115C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E95B8-8972-A84E-8DB2-30A539A3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0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4F88E-6682-F24B-89FD-03803B28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40F02-692A-8440-917C-06972D18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50B6D-4E98-BA45-B461-B75F1E0F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32F8-EBDA-F740-A02D-2D6D5930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B2AD-3D97-014C-924B-131999E8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D12F3-33D8-E548-AEF1-A9CA9A789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DAC9-476D-A646-AEB7-4A29A4C8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91BCD-71C4-6746-BB18-E40902A3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2CF9-67C4-AD44-8FFA-65BE8965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6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F791-3D60-214B-883A-A80E36E9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889B3-3A8E-264E-9524-27FF4069A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67FB4-B639-4B4A-88F1-60919B654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539B5-7615-8341-BEC9-9318539F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868A0-2AC4-BA43-9F5F-52A4D5D1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09910-CB5E-B445-B78F-FE14A007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9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EE810-BEA8-484F-98BE-E78AE64B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2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D5F15-C538-6346-ABCC-B1D33B4D2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4565" y="1825625"/>
            <a:ext cx="84492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9C135-F7A1-6B43-84DB-5C77A67E9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0DBB5-7ABF-9C43-B0D8-9941EDCA4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E0C58-60CE-9449-B423-63358CDD9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uttscl@mail.u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F2AA-0C4F-3F48-A4CA-CDB055BAC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9955" y="1122363"/>
            <a:ext cx="1018204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Neuromorphic Computing Midterm Presentation:</a:t>
            </a:r>
            <a:br>
              <a:rPr lang="en-US" dirty="0"/>
            </a:br>
            <a:r>
              <a:rPr lang="en-US" dirty="0"/>
              <a:t>FPGA Hardware Acceleration of CNN based SDR Analysis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4D3A-3CDC-084A-81B7-6B68D054A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Corey L. Butts, Joshua </a:t>
            </a:r>
            <a:r>
              <a:rPr lang="en-US" dirty="0" err="1">
                <a:solidFill>
                  <a:schemeClr val="accent3"/>
                </a:solidFill>
              </a:rPr>
              <a:t>Mayersky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buttscl@mail.uc.edu</a:t>
            </a:r>
            <a:r>
              <a:rPr lang="en-US" dirty="0">
                <a:solidFill>
                  <a:schemeClr val="accent3"/>
                </a:solidFill>
              </a:rPr>
              <a:t>, </a:t>
            </a:r>
            <a:r>
              <a:rPr lang="en-US" dirty="0" err="1">
                <a:solidFill>
                  <a:schemeClr val="accent3"/>
                </a:solidFill>
              </a:rPr>
              <a:t>mayersjd@mail.uc.edu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(330) 883-9679</a:t>
            </a:r>
          </a:p>
          <a:p>
            <a:r>
              <a:rPr lang="en-US" dirty="0">
                <a:solidFill>
                  <a:schemeClr val="accent3"/>
                </a:solidFill>
              </a:rPr>
              <a:t>(513) 225-7917</a:t>
            </a:r>
          </a:p>
          <a:p>
            <a:r>
              <a:rPr lang="en-US" dirty="0">
                <a:solidFill>
                  <a:schemeClr val="accent3"/>
                </a:solidFill>
              </a:rPr>
              <a:t>04/27/2021</a:t>
            </a:r>
          </a:p>
        </p:txBody>
      </p:sp>
    </p:spTree>
    <p:extLst>
      <p:ext uri="{BB962C8B-B14F-4D97-AF65-F5344CB8AC3E}">
        <p14:creationId xmlns:p14="http://schemas.microsoft.com/office/powerpoint/2010/main" val="2293844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 -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709" y="5400135"/>
            <a:ext cx="9357091" cy="1325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Of the 20 convolution operations, 11 were correct</a:t>
            </a:r>
          </a:p>
          <a:p>
            <a:r>
              <a:rPr lang="en-US" dirty="0"/>
              <a:t>Of the 9 that are incorrect, the average error is 0.299%</a:t>
            </a:r>
          </a:p>
          <a:p>
            <a:pPr lvl="1"/>
            <a:r>
              <a:rPr lang="en-US" dirty="0"/>
              <a:t>Each answer is off by 512</a:t>
            </a:r>
          </a:p>
          <a:p>
            <a:pPr lvl="1"/>
            <a:r>
              <a:rPr lang="en-US" dirty="0"/>
              <a:t>1 bit place: 2</a:t>
            </a:r>
            <a:r>
              <a:rPr lang="en-US" baseline="30000" dirty="0"/>
              <a:t>9</a:t>
            </a:r>
            <a:r>
              <a:rPr lang="en-US" dirty="0"/>
              <a:t> is stuck at 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ED69C5-E5A9-4486-B6EB-901DBB5042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6358454"/>
              </p:ext>
            </p:extLst>
          </p:nvPr>
        </p:nvGraphicFramePr>
        <p:xfrm>
          <a:off x="1996709" y="1403698"/>
          <a:ext cx="704056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27">
                  <a:extLst>
                    <a:ext uri="{9D8B030D-6E8A-4147-A177-3AD203B41FA5}">
                      <a16:colId xmlns:a16="http://schemas.microsoft.com/office/drawing/2014/main" val="2238189554"/>
                    </a:ext>
                  </a:extLst>
                </a:gridCol>
                <a:gridCol w="1173427">
                  <a:extLst>
                    <a:ext uri="{9D8B030D-6E8A-4147-A177-3AD203B41FA5}">
                      <a16:colId xmlns:a16="http://schemas.microsoft.com/office/drawing/2014/main" val="1766443478"/>
                    </a:ext>
                  </a:extLst>
                </a:gridCol>
                <a:gridCol w="1173427">
                  <a:extLst>
                    <a:ext uri="{9D8B030D-6E8A-4147-A177-3AD203B41FA5}">
                      <a16:colId xmlns:a16="http://schemas.microsoft.com/office/drawing/2014/main" val="2024035308"/>
                    </a:ext>
                  </a:extLst>
                </a:gridCol>
                <a:gridCol w="1173427">
                  <a:extLst>
                    <a:ext uri="{9D8B030D-6E8A-4147-A177-3AD203B41FA5}">
                      <a16:colId xmlns:a16="http://schemas.microsoft.com/office/drawing/2014/main" val="3147266440"/>
                    </a:ext>
                  </a:extLst>
                </a:gridCol>
                <a:gridCol w="1173427">
                  <a:extLst>
                    <a:ext uri="{9D8B030D-6E8A-4147-A177-3AD203B41FA5}">
                      <a16:colId xmlns:a16="http://schemas.microsoft.com/office/drawing/2014/main" val="148792324"/>
                    </a:ext>
                  </a:extLst>
                </a:gridCol>
                <a:gridCol w="1173427">
                  <a:extLst>
                    <a:ext uri="{9D8B030D-6E8A-4147-A177-3AD203B41FA5}">
                      <a16:colId xmlns:a16="http://schemas.microsoft.com/office/drawing/2014/main" val="3517079078"/>
                    </a:ext>
                  </a:extLst>
                </a:gridCol>
              </a:tblGrid>
              <a:tr h="142921">
                <a:tc>
                  <a:txBody>
                    <a:bodyPr/>
                    <a:lstStyle/>
                    <a:p>
                      <a:r>
                        <a:rPr lang="en-US" b="1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593053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dirty="0"/>
                        <a:t>Filter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63079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235723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301519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357361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389353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9667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Filter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155876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208766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252266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280706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290601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348363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Filter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76440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292636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372686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441477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481530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427785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Filter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103742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249792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314386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365963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393063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1539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584A65-E451-4FDC-85F1-DC6BD249B2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1476279"/>
              </p:ext>
            </p:extLst>
          </p:nvPr>
        </p:nvGraphicFramePr>
        <p:xfrm>
          <a:off x="1996709" y="3359079"/>
          <a:ext cx="704056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27">
                  <a:extLst>
                    <a:ext uri="{9D8B030D-6E8A-4147-A177-3AD203B41FA5}">
                      <a16:colId xmlns:a16="http://schemas.microsoft.com/office/drawing/2014/main" val="2238189554"/>
                    </a:ext>
                  </a:extLst>
                </a:gridCol>
                <a:gridCol w="1173427">
                  <a:extLst>
                    <a:ext uri="{9D8B030D-6E8A-4147-A177-3AD203B41FA5}">
                      <a16:colId xmlns:a16="http://schemas.microsoft.com/office/drawing/2014/main" val="1766443478"/>
                    </a:ext>
                  </a:extLst>
                </a:gridCol>
                <a:gridCol w="1173427">
                  <a:extLst>
                    <a:ext uri="{9D8B030D-6E8A-4147-A177-3AD203B41FA5}">
                      <a16:colId xmlns:a16="http://schemas.microsoft.com/office/drawing/2014/main" val="2024035308"/>
                    </a:ext>
                  </a:extLst>
                </a:gridCol>
                <a:gridCol w="1173427">
                  <a:extLst>
                    <a:ext uri="{9D8B030D-6E8A-4147-A177-3AD203B41FA5}">
                      <a16:colId xmlns:a16="http://schemas.microsoft.com/office/drawing/2014/main" val="3147266440"/>
                    </a:ext>
                  </a:extLst>
                </a:gridCol>
                <a:gridCol w="1173427">
                  <a:extLst>
                    <a:ext uri="{9D8B030D-6E8A-4147-A177-3AD203B41FA5}">
                      <a16:colId xmlns:a16="http://schemas.microsoft.com/office/drawing/2014/main" val="148792324"/>
                    </a:ext>
                  </a:extLst>
                </a:gridCol>
                <a:gridCol w="1173427">
                  <a:extLst>
                    <a:ext uri="{9D8B030D-6E8A-4147-A177-3AD203B41FA5}">
                      <a16:colId xmlns:a16="http://schemas.microsoft.com/office/drawing/2014/main" val="3517079078"/>
                    </a:ext>
                  </a:extLst>
                </a:gridCol>
              </a:tblGrid>
              <a:tr h="142921">
                <a:tc>
                  <a:txBody>
                    <a:bodyPr/>
                    <a:lstStyle/>
                    <a:p>
                      <a:r>
                        <a:rPr lang="en-US" b="1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593053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dirty="0"/>
                        <a:t>Filter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62567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235723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301519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356849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389353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9667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Filter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155876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208524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252266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280706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290089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348363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Filter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75928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292124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372174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441477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481530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427785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Filter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103742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249280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314386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365963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392551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15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292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 - Speed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CE503-65D2-434B-B746-E03119BAF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04565" y="1825625"/>
                <a:ext cx="8449235" cy="480808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Simulated speed</a:t>
                </a:r>
              </a:p>
              <a:p>
                <a:pPr lvl="1"/>
                <a:r>
                  <a:rPr lang="en-US" dirty="0"/>
                  <a:t>It takes 4 clock cycles per bit of input to process the convolution operation</a:t>
                </a:r>
              </a:p>
              <a:p>
                <a:pPr lvl="2"/>
                <a:r>
                  <a:rPr lang="en-US" dirty="0"/>
                  <a:t>2 for word-line loading</a:t>
                </a:r>
              </a:p>
              <a:p>
                <a:pPr lvl="2"/>
                <a:r>
                  <a:rPr lang="en-US" dirty="0"/>
                  <a:t>1 for capturing values from flip-flops</a:t>
                </a:r>
              </a:p>
              <a:p>
                <a:pPr lvl="2"/>
                <a:r>
                  <a:rPr lang="en-US" dirty="0"/>
                  <a:t>1 for resetting counter flip-flops</a:t>
                </a:r>
              </a:p>
              <a:p>
                <a:pPr lvl="1"/>
                <a:r>
                  <a:rPr lang="en-US" dirty="0"/>
                  <a:t>At 16 bits, this results in 64 clock cycles/convolution operation</a:t>
                </a:r>
              </a:p>
              <a:p>
                <a:pPr lvl="1"/>
                <a:r>
                  <a:rPr lang="en-US" dirty="0"/>
                  <a:t>Clock is 200MHz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𝑐𝑦𝑐𝑙𝑒𝑠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𝑜𝑝𝑒𝑟𝑎𝑡𝑖𝑜𝑛</m:t>
                            </m:r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𝐻𝑧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=320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𝑜𝑝𝑒𝑟𝑎𝑡𝑖𝑜𝑛</m:t>
                        </m:r>
                      </m:den>
                    </m:f>
                  </m:oMath>
                </a14:m>
                <a:r>
                  <a:rPr lang="en-US" dirty="0"/>
                  <a:t>, 9.6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µs for 4 full </a:t>
                </a:r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feature maps</a:t>
                </a:r>
                <a:endParaRPr lang="en-US" b="0" dirty="0"/>
              </a:p>
              <a:p>
                <a:r>
                  <a:rPr lang="en-US" dirty="0"/>
                  <a:t>Simulation time</a:t>
                </a:r>
              </a:p>
              <a:p>
                <a:pPr lvl="1"/>
                <a:r>
                  <a:rPr lang="en-US" dirty="0"/>
                  <a:t>For 4 parallel convolution operations on 2 16bit numbers, the HSPICE simulation takes 30 minutes, and &gt;1GB of memory.</a:t>
                </a:r>
              </a:p>
              <a:p>
                <a:pPr lvl="1"/>
                <a:r>
                  <a:rPr lang="en-US" dirty="0"/>
                  <a:t>This means for 4 full feature maps, it would take 15 hours of simulation time.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CE503-65D2-434B-B746-E03119BAF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04565" y="1825625"/>
                <a:ext cx="8449235" cy="4808088"/>
              </a:xfrm>
              <a:blipFill>
                <a:blip r:embed="rId2"/>
                <a:stretch>
                  <a:fillRect l="-1081" t="-3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880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8449235" cy="484259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Areas of functional improvement</a:t>
            </a:r>
          </a:p>
          <a:p>
            <a:pPr lvl="1"/>
            <a:r>
              <a:rPr lang="en-US" dirty="0"/>
              <a:t>Floating point operation</a:t>
            </a:r>
          </a:p>
          <a:p>
            <a:pPr lvl="2"/>
            <a:r>
              <a:rPr lang="en-US" dirty="0"/>
              <a:t>This will involve changing how the binary numbers are fed into the matrix, as well as the multiplier for bit place determination</a:t>
            </a:r>
          </a:p>
          <a:p>
            <a:pPr lvl="2"/>
            <a:r>
              <a:rPr lang="en-US" dirty="0"/>
              <a:t>Attention must be paid to the mantissa and exponent components of the binary number, with appropriate shifting to align with other inputs and weights</a:t>
            </a:r>
          </a:p>
          <a:p>
            <a:pPr lvl="2"/>
            <a:r>
              <a:rPr lang="en-US" dirty="0"/>
              <a:t>Each set of clock cycles that is loading the I</a:t>
            </a:r>
            <a:r>
              <a:rPr lang="en-US" baseline="-25000" dirty="0"/>
              <a:t>X</a:t>
            </a:r>
            <a:r>
              <a:rPr lang="en-US" dirty="0"/>
              <a:t> bits to the matrix is  calculating the 2</a:t>
            </a:r>
            <a:r>
              <a:rPr lang="en-US" baseline="30000" dirty="0"/>
              <a:t>X</a:t>
            </a:r>
            <a:r>
              <a:rPr lang="en-US" dirty="0"/>
              <a:t> bit of the final answer</a:t>
            </a:r>
          </a:p>
          <a:p>
            <a:pPr lvl="2"/>
            <a:r>
              <a:rPr lang="en-US" dirty="0"/>
              <a:t>To represent fractional numbers, the values will need to be right-shifted to account for negative exponents</a:t>
            </a:r>
          </a:p>
          <a:p>
            <a:pPr lvl="1"/>
            <a:r>
              <a:rPr lang="en-US" dirty="0"/>
              <a:t>Negative numbers</a:t>
            </a:r>
          </a:p>
          <a:p>
            <a:r>
              <a:rPr lang="en-US" dirty="0"/>
              <a:t>Areas of optimization</a:t>
            </a:r>
          </a:p>
          <a:p>
            <a:pPr lvl="1"/>
            <a:r>
              <a:rPr lang="en-US" dirty="0"/>
              <a:t>Bit-place overhead</a:t>
            </a:r>
          </a:p>
          <a:p>
            <a:pPr lvl="1"/>
            <a:r>
              <a:rPr lang="en-US" dirty="0"/>
              <a:t>Capacitive loading</a:t>
            </a:r>
          </a:p>
          <a:p>
            <a:pPr lvl="2"/>
            <a:r>
              <a:rPr lang="en-US" dirty="0"/>
              <a:t>Assumption is generic load capacitors; this could be tuned based on fan-out</a:t>
            </a:r>
          </a:p>
          <a:p>
            <a:pPr lvl="1"/>
            <a:r>
              <a:rPr lang="en-US" dirty="0"/>
              <a:t>Transistor sizing</a:t>
            </a:r>
          </a:p>
          <a:p>
            <a:pPr lvl="1"/>
            <a:r>
              <a:rPr lang="en-US" dirty="0"/>
              <a:t>Speed</a:t>
            </a:r>
          </a:p>
          <a:p>
            <a:pPr lvl="1"/>
            <a:r>
              <a:rPr lang="en-US" dirty="0"/>
              <a:t>Low power design</a:t>
            </a:r>
          </a:p>
          <a:p>
            <a:pPr lvl="2"/>
            <a:r>
              <a:rPr lang="en-US" dirty="0"/>
              <a:t>There’s some erroneous signal switching that could be reduced</a:t>
            </a:r>
          </a:p>
          <a:p>
            <a:pPr lvl="2"/>
            <a:r>
              <a:rPr lang="en-US" dirty="0"/>
              <a:t>Clock gating to reduce unnecessary state changes</a:t>
            </a:r>
          </a:p>
        </p:txBody>
      </p:sp>
    </p:spTree>
    <p:extLst>
      <p:ext uri="{BB962C8B-B14F-4D97-AF65-F5344CB8AC3E}">
        <p14:creationId xmlns:p14="http://schemas.microsoft.com/office/powerpoint/2010/main" val="393641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FeFET</a:t>
            </a:r>
            <a:r>
              <a:rPr lang="en-US" dirty="0"/>
              <a:t>-MMA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8449235" cy="283263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FeFET</a:t>
            </a:r>
            <a:r>
              <a:rPr lang="en-US" dirty="0"/>
              <a:t>-MMA is meant to perform the convolution operation in hardware for the purpose of accelerating the calculation</a:t>
            </a:r>
          </a:p>
          <a:p>
            <a:r>
              <a:rPr lang="en-US" dirty="0"/>
              <a:t>MMA architecture is based on the idea of performing digital AND operations on the input and weight bits using the weight encoded as variable threshold voltage </a:t>
            </a:r>
            <a:r>
              <a:rPr lang="en-US" dirty="0" err="1"/>
              <a:t>FeFETs</a:t>
            </a:r>
            <a:endParaRPr lang="en-US" dirty="0"/>
          </a:p>
          <a:p>
            <a:r>
              <a:rPr lang="en-US" dirty="0"/>
              <a:t>The outputs of the AND operations are tracked and counted, and fed into combinational and sequential logic to determine the final convoluted answer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ADFE98-5CB4-4617-99C2-4E6E6ED1A0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5184658"/>
              </p:ext>
            </p:extLst>
          </p:nvPr>
        </p:nvGraphicFramePr>
        <p:xfrm>
          <a:off x="6290081" y="4642208"/>
          <a:ext cx="52970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694">
                  <a:extLst>
                    <a:ext uri="{9D8B030D-6E8A-4147-A177-3AD203B41FA5}">
                      <a16:colId xmlns:a16="http://schemas.microsoft.com/office/drawing/2014/main" val="1220371841"/>
                    </a:ext>
                  </a:extLst>
                </a:gridCol>
                <a:gridCol w="1765694">
                  <a:extLst>
                    <a:ext uri="{9D8B030D-6E8A-4147-A177-3AD203B41FA5}">
                      <a16:colId xmlns:a16="http://schemas.microsoft.com/office/drawing/2014/main" val="4228136837"/>
                    </a:ext>
                  </a:extLst>
                </a:gridCol>
                <a:gridCol w="1765694">
                  <a:extLst>
                    <a:ext uri="{9D8B030D-6E8A-4147-A177-3AD203B41FA5}">
                      <a16:colId xmlns:a16="http://schemas.microsoft.com/office/drawing/2014/main" val="1199721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FeFET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V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Input (Gate)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Low Current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Low Current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Low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Low Current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0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Low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 Current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0973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E4B734A-8B30-4D5D-AE94-297585EBA50A}"/>
              </a:ext>
            </a:extLst>
          </p:cNvPr>
          <p:cNvSpPr txBox="1"/>
          <p:nvPr/>
        </p:nvSpPr>
        <p:spPr>
          <a:xfrm>
            <a:off x="3600713" y="6384943"/>
            <a:ext cx="51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7A34E5-1D84-477F-B415-C7BA72830C3D}"/>
              </a:ext>
            </a:extLst>
          </p:cNvPr>
          <p:cNvCxnSpPr/>
          <p:nvPr/>
        </p:nvCxnSpPr>
        <p:spPr>
          <a:xfrm>
            <a:off x="2759806" y="4581364"/>
            <a:ext cx="0" cy="173391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758E03-B63C-4EF8-BA49-BFEC61AED4BE}"/>
              </a:ext>
            </a:extLst>
          </p:cNvPr>
          <p:cNvCxnSpPr>
            <a:cxnSpLocks/>
          </p:cNvCxnSpPr>
          <p:nvPr/>
        </p:nvCxnSpPr>
        <p:spPr>
          <a:xfrm flipH="1">
            <a:off x="2742554" y="6311741"/>
            <a:ext cx="2032620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A87DC3-7A01-48AC-91CD-3DFB00FC77AE}"/>
              </a:ext>
            </a:extLst>
          </p:cNvPr>
          <p:cNvSpPr txBox="1"/>
          <p:nvPr/>
        </p:nvSpPr>
        <p:spPr>
          <a:xfrm>
            <a:off x="2246703" y="5201786"/>
            <a:ext cx="51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baseline="-25000" dirty="0"/>
              <a:t>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128AB1-2D77-40A1-9062-6F0C016356E4}"/>
              </a:ext>
            </a:extLst>
          </p:cNvPr>
          <p:cNvCxnSpPr/>
          <p:nvPr/>
        </p:nvCxnSpPr>
        <p:spPr>
          <a:xfrm flipV="1">
            <a:off x="3500071" y="5201786"/>
            <a:ext cx="1073820" cy="110995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9685E8-027F-41B8-895A-C28EE53E2896}"/>
              </a:ext>
            </a:extLst>
          </p:cNvPr>
          <p:cNvCxnSpPr/>
          <p:nvPr/>
        </p:nvCxnSpPr>
        <p:spPr>
          <a:xfrm flipV="1">
            <a:off x="2785686" y="5198254"/>
            <a:ext cx="1073820" cy="110995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1AA4A7-EF0A-436B-BE3C-A458F865A320}"/>
              </a:ext>
            </a:extLst>
          </p:cNvPr>
          <p:cNvSpPr txBox="1"/>
          <p:nvPr/>
        </p:nvSpPr>
        <p:spPr>
          <a:xfrm>
            <a:off x="4635197" y="4835986"/>
            <a:ext cx="87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V</a:t>
            </a:r>
            <a:r>
              <a:rPr lang="en-US" baseline="-25000" dirty="0"/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CF81C0-9224-48BA-A979-5F496BD22D7C}"/>
              </a:ext>
            </a:extLst>
          </p:cNvPr>
          <p:cNvSpPr txBox="1"/>
          <p:nvPr/>
        </p:nvSpPr>
        <p:spPr>
          <a:xfrm>
            <a:off x="3777102" y="4832454"/>
            <a:ext cx="87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V</a:t>
            </a:r>
            <a:r>
              <a:rPr lang="en-US" baseline="-25000" dirty="0"/>
              <a:t>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670672-236B-4B3E-A549-FF38383A0BD3}"/>
              </a:ext>
            </a:extLst>
          </p:cNvPr>
          <p:cNvCxnSpPr/>
          <p:nvPr/>
        </p:nvCxnSpPr>
        <p:spPr>
          <a:xfrm>
            <a:off x="3500071" y="5670322"/>
            <a:ext cx="0" cy="52915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7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 Diagram of MMA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3986B2-E43E-432B-8CC3-EC9692A1DFE3}"/>
              </a:ext>
            </a:extLst>
          </p:cNvPr>
          <p:cNvSpPr/>
          <p:nvPr/>
        </p:nvSpPr>
        <p:spPr>
          <a:xfrm>
            <a:off x="2572318" y="1968259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Encoding inputs as voltage sources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CAB0E6-F39C-4952-8FCB-03DEC1FE175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955081" y="2496583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9011-09F0-4A79-B9D0-12816EC07184}"/>
              </a:ext>
            </a:extLst>
          </p:cNvPr>
          <p:cNvSpPr/>
          <p:nvPr/>
        </p:nvSpPr>
        <p:spPr>
          <a:xfrm>
            <a:off x="4382852" y="1968258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Decoder for word-line loading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CC72BF-1388-408D-94A4-14AA320AE539}"/>
              </a:ext>
            </a:extLst>
          </p:cNvPr>
          <p:cNvCxnSpPr>
            <a:cxnSpLocks/>
          </p:cNvCxnSpPr>
          <p:nvPr/>
        </p:nvCxnSpPr>
        <p:spPr>
          <a:xfrm>
            <a:off x="5765615" y="2496583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9C6755D-10A4-421E-BE4C-C3B095DDB38F}"/>
              </a:ext>
            </a:extLst>
          </p:cNvPr>
          <p:cNvSpPr/>
          <p:nvPr/>
        </p:nvSpPr>
        <p:spPr>
          <a:xfrm>
            <a:off x="6193386" y="1968258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Sense amps on bit-lines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706B7C-8B66-4BB2-B5C3-0C6A5E21926C}"/>
              </a:ext>
            </a:extLst>
          </p:cNvPr>
          <p:cNvCxnSpPr>
            <a:cxnSpLocks/>
          </p:cNvCxnSpPr>
          <p:nvPr/>
        </p:nvCxnSpPr>
        <p:spPr>
          <a:xfrm>
            <a:off x="7576149" y="2496583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739789D-29E6-468A-AA64-20A99356B950}"/>
              </a:ext>
            </a:extLst>
          </p:cNvPr>
          <p:cNvSpPr/>
          <p:nvPr/>
        </p:nvSpPr>
        <p:spPr>
          <a:xfrm>
            <a:off x="8003920" y="1968258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Counters (BSC)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6AAD31-3D65-4B83-A321-F8F5B98DAE89}"/>
              </a:ext>
            </a:extLst>
          </p:cNvPr>
          <p:cNvCxnSpPr>
            <a:cxnSpLocks/>
          </p:cNvCxnSpPr>
          <p:nvPr/>
        </p:nvCxnSpPr>
        <p:spPr>
          <a:xfrm>
            <a:off x="9386683" y="2496583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1EAD5CD-29AE-455F-8D80-8C5D283825EB}"/>
              </a:ext>
            </a:extLst>
          </p:cNvPr>
          <p:cNvSpPr/>
          <p:nvPr/>
        </p:nvSpPr>
        <p:spPr>
          <a:xfrm>
            <a:off x="9814454" y="1968258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Adders to adjust counting value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CF8B5E-7F2A-49D2-8B3F-C5FD8A880C26}"/>
              </a:ext>
            </a:extLst>
          </p:cNvPr>
          <p:cNvSpPr/>
          <p:nvPr/>
        </p:nvSpPr>
        <p:spPr>
          <a:xfrm>
            <a:off x="3456018" y="3421811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Multiply by bit-position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5003834-75C1-4BDF-A6DF-68E6C7FF6A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64636" y="2431836"/>
            <a:ext cx="8432583" cy="877828"/>
          </a:xfrm>
          <a:prstGeom prst="bentConnector3">
            <a:avLst>
              <a:gd name="adj1" fmla="val -401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2A21E49-B0E1-4516-8728-4E905A8D3461}"/>
              </a:ext>
            </a:extLst>
          </p:cNvPr>
          <p:cNvCxnSpPr>
            <a:cxnSpLocks/>
          </p:cNvCxnSpPr>
          <p:nvPr/>
        </p:nvCxnSpPr>
        <p:spPr>
          <a:xfrm>
            <a:off x="2764636" y="3309665"/>
            <a:ext cx="691382" cy="532603"/>
          </a:xfrm>
          <a:prstGeom prst="bentConnector3">
            <a:avLst>
              <a:gd name="adj1" fmla="val 757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AC8609-A385-4A69-8AF9-7F047CC0DF9A}"/>
              </a:ext>
            </a:extLst>
          </p:cNvPr>
          <p:cNvCxnSpPr>
            <a:cxnSpLocks/>
          </p:cNvCxnSpPr>
          <p:nvPr/>
        </p:nvCxnSpPr>
        <p:spPr>
          <a:xfrm>
            <a:off x="4824703" y="3954361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EE22099-3616-4463-ABE5-009129E2A649}"/>
              </a:ext>
            </a:extLst>
          </p:cNvPr>
          <p:cNvSpPr/>
          <p:nvPr/>
        </p:nvSpPr>
        <p:spPr>
          <a:xfrm>
            <a:off x="5252474" y="3426036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Capture values in DFFs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A72FDD-1315-460A-B4DA-C194CF3AE6C1}"/>
              </a:ext>
            </a:extLst>
          </p:cNvPr>
          <p:cNvCxnSpPr>
            <a:cxnSpLocks/>
          </p:cNvCxnSpPr>
          <p:nvPr/>
        </p:nvCxnSpPr>
        <p:spPr>
          <a:xfrm>
            <a:off x="6621159" y="3947172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1BFED2F-8E39-4CB2-B45E-049590E4C734}"/>
              </a:ext>
            </a:extLst>
          </p:cNvPr>
          <p:cNvSpPr/>
          <p:nvPr/>
        </p:nvSpPr>
        <p:spPr>
          <a:xfrm>
            <a:off x="7048930" y="3418847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Shift and add DFFs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B4EC6AA-39C3-43E3-8938-66F36C398E44}"/>
              </a:ext>
            </a:extLst>
          </p:cNvPr>
          <p:cNvCxnSpPr>
            <a:cxnSpLocks/>
          </p:cNvCxnSpPr>
          <p:nvPr/>
        </p:nvCxnSpPr>
        <p:spPr>
          <a:xfrm>
            <a:off x="8417615" y="3954361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18C138B-B957-481B-8556-022A7F6636AD}"/>
              </a:ext>
            </a:extLst>
          </p:cNvPr>
          <p:cNvSpPr/>
          <p:nvPr/>
        </p:nvSpPr>
        <p:spPr>
          <a:xfrm>
            <a:off x="8845386" y="3426036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filter bias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BCD2763-2EC7-4F75-97C5-908CBC90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517" y="4851400"/>
            <a:ext cx="8964283" cy="1641457"/>
          </a:xfrm>
        </p:spPr>
        <p:txBody>
          <a:bodyPr>
            <a:normAutofit/>
          </a:bodyPr>
          <a:lstStyle/>
          <a:p>
            <a:r>
              <a:rPr lang="en-US" dirty="0"/>
              <a:t>Spice netlist is ~1500 lines of code</a:t>
            </a:r>
          </a:p>
          <a:p>
            <a:r>
              <a:rPr lang="en-US" dirty="0"/>
              <a:t>Implements four kernel filters</a:t>
            </a:r>
          </a:p>
          <a:p>
            <a:pPr lvl="1"/>
            <a:r>
              <a:rPr lang="en-US" dirty="0"/>
              <a:t>Each has two 16bit weights, operates on two 16bit inputs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0FF774-405A-47CB-BFE1-D0E07F6E1723}"/>
              </a:ext>
            </a:extLst>
          </p:cNvPr>
          <p:cNvCxnSpPr>
            <a:cxnSpLocks/>
          </p:cNvCxnSpPr>
          <p:nvPr/>
        </p:nvCxnSpPr>
        <p:spPr>
          <a:xfrm>
            <a:off x="10214071" y="3954362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2DC4FD7-CC5D-4D8C-9679-31990705E92F}"/>
              </a:ext>
            </a:extLst>
          </p:cNvPr>
          <p:cNvSpPr/>
          <p:nvPr/>
        </p:nvSpPr>
        <p:spPr>
          <a:xfrm>
            <a:off x="10641842" y="3426037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answer in binary</a:t>
            </a:r>
          </a:p>
        </p:txBody>
      </p:sp>
    </p:spTree>
    <p:extLst>
      <p:ext uri="{BB962C8B-B14F-4D97-AF65-F5344CB8AC3E}">
        <p14:creationId xmlns:p14="http://schemas.microsoft.com/office/powerpoint/2010/main" val="2743431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8C62AB2-7D28-4F3A-B1BB-F59B14736EF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881882" y="1848794"/>
            <a:ext cx="37956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MMA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CE99C3-4587-414F-8D7E-7165E6D045CE}"/>
              </a:ext>
            </a:extLst>
          </p:cNvPr>
          <p:cNvSpPr/>
          <p:nvPr/>
        </p:nvSpPr>
        <p:spPr>
          <a:xfrm>
            <a:off x="5746330" y="1545565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BCB309-DCA4-4A79-8187-048DE3AF83C7}"/>
              </a:ext>
            </a:extLst>
          </p:cNvPr>
          <p:cNvSpPr/>
          <p:nvPr/>
        </p:nvSpPr>
        <p:spPr>
          <a:xfrm>
            <a:off x="5746329" y="2754612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9D97F-D419-47FD-837F-F7DF4A1972C0}"/>
              </a:ext>
            </a:extLst>
          </p:cNvPr>
          <p:cNvSpPr/>
          <p:nvPr/>
        </p:nvSpPr>
        <p:spPr>
          <a:xfrm>
            <a:off x="5746328" y="3963659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4B04BC-637D-4553-9124-5A65B3E9C49B}"/>
              </a:ext>
            </a:extLst>
          </p:cNvPr>
          <p:cNvSpPr/>
          <p:nvPr/>
        </p:nvSpPr>
        <p:spPr>
          <a:xfrm>
            <a:off x="5746330" y="5172706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DD20FB-6CC3-4AC4-91FE-889E616438B2}"/>
              </a:ext>
            </a:extLst>
          </p:cNvPr>
          <p:cNvSpPr/>
          <p:nvPr/>
        </p:nvSpPr>
        <p:spPr>
          <a:xfrm>
            <a:off x="7435970" y="1927422"/>
            <a:ext cx="1382763" cy="31621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36bit output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86B97E-4B07-42B9-A2A8-01686C2B1C91}"/>
              </a:ext>
            </a:extLst>
          </p:cNvPr>
          <p:cNvSpPr/>
          <p:nvPr/>
        </p:nvSpPr>
        <p:spPr>
          <a:xfrm>
            <a:off x="2499119" y="1690688"/>
            <a:ext cx="1382763" cy="316211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16bit input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8D6582-21BB-453B-A232-D700347C461D}"/>
              </a:ext>
            </a:extLst>
          </p:cNvPr>
          <p:cNvSpPr/>
          <p:nvPr/>
        </p:nvSpPr>
        <p:spPr>
          <a:xfrm>
            <a:off x="2499123" y="6012610"/>
            <a:ext cx="1382763" cy="316211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16bit input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4A0A89-A2D6-4B05-854A-068BB6FDD00F}"/>
              </a:ext>
            </a:extLst>
          </p:cNvPr>
          <p:cNvCxnSpPr>
            <a:stCxn id="4" idx="3"/>
          </p:cNvCxnSpPr>
          <p:nvPr/>
        </p:nvCxnSpPr>
        <p:spPr>
          <a:xfrm flipV="1">
            <a:off x="7129093" y="2073888"/>
            <a:ext cx="30687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76E475D-F06C-4D5C-9B0C-571D12B5B843}"/>
              </a:ext>
            </a:extLst>
          </p:cNvPr>
          <p:cNvSpPr/>
          <p:nvPr/>
        </p:nvSpPr>
        <p:spPr>
          <a:xfrm>
            <a:off x="7435970" y="3150847"/>
            <a:ext cx="1382763" cy="31621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36bit output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70D05F-A85B-48F9-B7A8-8ECA52189749}"/>
              </a:ext>
            </a:extLst>
          </p:cNvPr>
          <p:cNvCxnSpPr/>
          <p:nvPr/>
        </p:nvCxnSpPr>
        <p:spPr>
          <a:xfrm flipV="1">
            <a:off x="7129093" y="3297313"/>
            <a:ext cx="30687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4DEDB3-87BE-40AF-862A-644FFCCC8ED8}"/>
              </a:ext>
            </a:extLst>
          </p:cNvPr>
          <p:cNvSpPr/>
          <p:nvPr/>
        </p:nvSpPr>
        <p:spPr>
          <a:xfrm>
            <a:off x="7435970" y="4319498"/>
            <a:ext cx="1382763" cy="31621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36bit output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42E2B7-3D94-48F1-B32D-2B94CD20BC55}"/>
              </a:ext>
            </a:extLst>
          </p:cNvPr>
          <p:cNvCxnSpPr/>
          <p:nvPr/>
        </p:nvCxnSpPr>
        <p:spPr>
          <a:xfrm flipV="1">
            <a:off x="7129093" y="4465964"/>
            <a:ext cx="30687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7C2223F-254E-40F2-AFF7-6894A0C90AEF}"/>
              </a:ext>
            </a:extLst>
          </p:cNvPr>
          <p:cNvSpPr/>
          <p:nvPr/>
        </p:nvSpPr>
        <p:spPr>
          <a:xfrm>
            <a:off x="7435968" y="5547331"/>
            <a:ext cx="1382763" cy="31621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36bit output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7A86FB-7D62-40F5-9AFF-6C3414346094}"/>
              </a:ext>
            </a:extLst>
          </p:cNvPr>
          <p:cNvCxnSpPr/>
          <p:nvPr/>
        </p:nvCxnSpPr>
        <p:spPr>
          <a:xfrm flipV="1">
            <a:off x="7129091" y="5693797"/>
            <a:ext cx="30687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4DF25F-6991-47A4-99EA-C7BCC598EF83}"/>
              </a:ext>
            </a:extLst>
          </p:cNvPr>
          <p:cNvCxnSpPr>
            <a:cxnSpLocks/>
          </p:cNvCxnSpPr>
          <p:nvPr/>
        </p:nvCxnSpPr>
        <p:spPr>
          <a:xfrm>
            <a:off x="4261449" y="1848793"/>
            <a:ext cx="0" cy="376120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C9A949-48AA-4D3C-A63F-A96E3398AC28}"/>
              </a:ext>
            </a:extLst>
          </p:cNvPr>
          <p:cNvCxnSpPr>
            <a:cxnSpLocks/>
          </p:cNvCxnSpPr>
          <p:nvPr/>
        </p:nvCxnSpPr>
        <p:spPr>
          <a:xfrm>
            <a:off x="4689894" y="1670514"/>
            <a:ext cx="0" cy="451202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AB7E633-0361-4B47-9B67-F5FC7DB8ABA7}"/>
              </a:ext>
            </a:extLst>
          </p:cNvPr>
          <p:cNvCxnSpPr>
            <a:cxnSpLocks/>
          </p:cNvCxnSpPr>
          <p:nvPr/>
        </p:nvCxnSpPr>
        <p:spPr>
          <a:xfrm>
            <a:off x="3881886" y="6170715"/>
            <a:ext cx="80801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BFD1A0-A196-42DA-BCB4-E7FEC12DEBEC}"/>
              </a:ext>
            </a:extLst>
          </p:cNvPr>
          <p:cNvCxnSpPr/>
          <p:nvPr/>
        </p:nvCxnSpPr>
        <p:spPr>
          <a:xfrm>
            <a:off x="4261449" y="1848793"/>
            <a:ext cx="148487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19F8193-8412-4794-B16B-595CFE0CDC0C}"/>
              </a:ext>
            </a:extLst>
          </p:cNvPr>
          <p:cNvCxnSpPr/>
          <p:nvPr/>
        </p:nvCxnSpPr>
        <p:spPr>
          <a:xfrm>
            <a:off x="4261451" y="3150847"/>
            <a:ext cx="148487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9753FE7-2F2F-4009-B4F3-EC933637BA5B}"/>
              </a:ext>
            </a:extLst>
          </p:cNvPr>
          <p:cNvCxnSpPr/>
          <p:nvPr/>
        </p:nvCxnSpPr>
        <p:spPr>
          <a:xfrm>
            <a:off x="4261448" y="4319498"/>
            <a:ext cx="148487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D8F1286-2A87-4B5E-9BEB-4EBA346792E5}"/>
              </a:ext>
            </a:extLst>
          </p:cNvPr>
          <p:cNvCxnSpPr/>
          <p:nvPr/>
        </p:nvCxnSpPr>
        <p:spPr>
          <a:xfrm>
            <a:off x="4261447" y="5609999"/>
            <a:ext cx="148487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3977625-CC5A-41FF-B1B3-620059896BEE}"/>
              </a:ext>
            </a:extLst>
          </p:cNvPr>
          <p:cNvCxnSpPr>
            <a:cxnSpLocks/>
          </p:cNvCxnSpPr>
          <p:nvPr/>
        </p:nvCxnSpPr>
        <p:spPr>
          <a:xfrm>
            <a:off x="4689894" y="5356958"/>
            <a:ext cx="105643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C2EB65-31CB-4ECD-A29B-267E05385298}"/>
              </a:ext>
            </a:extLst>
          </p:cNvPr>
          <p:cNvCxnSpPr>
            <a:cxnSpLocks/>
          </p:cNvCxnSpPr>
          <p:nvPr/>
        </p:nvCxnSpPr>
        <p:spPr>
          <a:xfrm>
            <a:off x="4689894" y="4086000"/>
            <a:ext cx="105643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7AC8580-3855-4511-81A2-73B24126AE51}"/>
              </a:ext>
            </a:extLst>
          </p:cNvPr>
          <p:cNvCxnSpPr>
            <a:cxnSpLocks/>
          </p:cNvCxnSpPr>
          <p:nvPr/>
        </p:nvCxnSpPr>
        <p:spPr>
          <a:xfrm>
            <a:off x="4689898" y="2947313"/>
            <a:ext cx="105643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D0BF23-6E72-4331-8D79-6B529F2979D6}"/>
              </a:ext>
            </a:extLst>
          </p:cNvPr>
          <p:cNvCxnSpPr>
            <a:cxnSpLocks/>
          </p:cNvCxnSpPr>
          <p:nvPr/>
        </p:nvCxnSpPr>
        <p:spPr>
          <a:xfrm>
            <a:off x="4689898" y="1670514"/>
            <a:ext cx="105643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A picture containing diagram&#10;&#10;Description automatically generated">
            <a:extLst>
              <a:ext uri="{FF2B5EF4-FFF2-40B4-BE49-F238E27FC236}">
                <a16:creationId xmlns:a16="http://schemas.microsoft.com/office/drawing/2014/main" id="{66A9E783-6E9B-4C69-9EDC-05E089B65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856" y="322883"/>
            <a:ext cx="1536202" cy="594886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CB7D701A-F4C1-45FD-B0E0-55A6934A7AAB}"/>
              </a:ext>
            </a:extLst>
          </p:cNvPr>
          <p:cNvSpPr/>
          <p:nvPr/>
        </p:nvSpPr>
        <p:spPr>
          <a:xfrm>
            <a:off x="5497902" y="1388856"/>
            <a:ext cx="1784624" cy="1305418"/>
          </a:xfrm>
          <a:prstGeom prst="rect">
            <a:avLst/>
          </a:prstGeom>
          <a:noFill/>
          <a:ln w="762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7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MMA Architecture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36243DD-0398-4CDA-AC0D-8BC6710B3B19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3579957" y="1848793"/>
            <a:ext cx="37956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0B0D602-AA9C-44AB-A38A-F1420549A90C}"/>
              </a:ext>
            </a:extLst>
          </p:cNvPr>
          <p:cNvSpPr/>
          <p:nvPr/>
        </p:nvSpPr>
        <p:spPr>
          <a:xfrm>
            <a:off x="4930408" y="1568774"/>
            <a:ext cx="1382763" cy="396228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Crossbar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73D8BA6-C7B6-4682-8ACE-0DC4A4046771}"/>
              </a:ext>
            </a:extLst>
          </p:cNvPr>
          <p:cNvSpPr/>
          <p:nvPr/>
        </p:nvSpPr>
        <p:spPr>
          <a:xfrm>
            <a:off x="4931884" y="2754612"/>
            <a:ext cx="1382763" cy="945128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Peripheral Control Circuitry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BD5BEDB-656C-4DFE-A782-50386E041813}"/>
              </a:ext>
            </a:extLst>
          </p:cNvPr>
          <p:cNvSpPr/>
          <p:nvPr/>
        </p:nvSpPr>
        <p:spPr>
          <a:xfrm>
            <a:off x="4936158" y="4885585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Bias Adder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166C5AD-B7CD-406E-A0C0-843D57AFE07D}"/>
              </a:ext>
            </a:extLst>
          </p:cNvPr>
          <p:cNvSpPr/>
          <p:nvPr/>
        </p:nvSpPr>
        <p:spPr>
          <a:xfrm>
            <a:off x="2197194" y="1690687"/>
            <a:ext cx="1382763" cy="316211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16bit input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F62D3C7-E827-4A65-8DBA-25D67FE75DE2}"/>
              </a:ext>
            </a:extLst>
          </p:cNvPr>
          <p:cNvSpPr/>
          <p:nvPr/>
        </p:nvSpPr>
        <p:spPr>
          <a:xfrm>
            <a:off x="2197198" y="2789207"/>
            <a:ext cx="1382763" cy="316211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16bit input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66239BC-E0F4-456F-84C1-76D237E7DF70}"/>
              </a:ext>
            </a:extLst>
          </p:cNvPr>
          <p:cNvSpPr/>
          <p:nvPr/>
        </p:nvSpPr>
        <p:spPr>
          <a:xfrm>
            <a:off x="4940433" y="6246936"/>
            <a:ext cx="1382763" cy="31621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36bit output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22F0852-7D5A-4337-B11F-DBF9ED01B41E}"/>
              </a:ext>
            </a:extLst>
          </p:cNvPr>
          <p:cNvCxnSpPr>
            <a:cxnSpLocks/>
          </p:cNvCxnSpPr>
          <p:nvPr/>
        </p:nvCxnSpPr>
        <p:spPr>
          <a:xfrm>
            <a:off x="5631815" y="5942232"/>
            <a:ext cx="0" cy="3047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848210A-3E7A-4DEF-9AB9-F79724F16B1A}"/>
              </a:ext>
            </a:extLst>
          </p:cNvPr>
          <p:cNvCxnSpPr>
            <a:cxnSpLocks/>
          </p:cNvCxnSpPr>
          <p:nvPr/>
        </p:nvCxnSpPr>
        <p:spPr>
          <a:xfrm>
            <a:off x="3766007" y="1848792"/>
            <a:ext cx="2" cy="130205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6E1AF48-6E8F-4E50-911E-81E3393303EF}"/>
              </a:ext>
            </a:extLst>
          </p:cNvPr>
          <p:cNvCxnSpPr>
            <a:cxnSpLocks/>
          </p:cNvCxnSpPr>
          <p:nvPr/>
        </p:nvCxnSpPr>
        <p:spPr>
          <a:xfrm>
            <a:off x="4194452" y="1670513"/>
            <a:ext cx="4" cy="127679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964B39B-3E89-435A-AE1D-525BE44A0992}"/>
              </a:ext>
            </a:extLst>
          </p:cNvPr>
          <p:cNvCxnSpPr>
            <a:cxnSpLocks/>
          </p:cNvCxnSpPr>
          <p:nvPr/>
        </p:nvCxnSpPr>
        <p:spPr>
          <a:xfrm>
            <a:off x="3579961" y="2947312"/>
            <a:ext cx="80801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C259A17-9DAE-4BB0-9891-8513179CD5CA}"/>
              </a:ext>
            </a:extLst>
          </p:cNvPr>
          <p:cNvCxnSpPr>
            <a:cxnSpLocks/>
          </p:cNvCxnSpPr>
          <p:nvPr/>
        </p:nvCxnSpPr>
        <p:spPr>
          <a:xfrm>
            <a:off x="3685672" y="1848792"/>
            <a:ext cx="1244736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E9BE6D2-4D55-4809-ACCA-043026E1F022}"/>
              </a:ext>
            </a:extLst>
          </p:cNvPr>
          <p:cNvCxnSpPr>
            <a:cxnSpLocks/>
          </p:cNvCxnSpPr>
          <p:nvPr/>
        </p:nvCxnSpPr>
        <p:spPr>
          <a:xfrm>
            <a:off x="3766007" y="3150846"/>
            <a:ext cx="116587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F76F79F-7C09-4F8A-8EA7-E620110797FD}"/>
              </a:ext>
            </a:extLst>
          </p:cNvPr>
          <p:cNvCxnSpPr>
            <a:cxnSpLocks/>
          </p:cNvCxnSpPr>
          <p:nvPr/>
        </p:nvCxnSpPr>
        <p:spPr>
          <a:xfrm>
            <a:off x="3875453" y="2947312"/>
            <a:ext cx="105643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211ABE2-0398-4B34-8CE8-0C34019B9677}"/>
              </a:ext>
            </a:extLst>
          </p:cNvPr>
          <p:cNvCxnSpPr>
            <a:cxnSpLocks/>
          </p:cNvCxnSpPr>
          <p:nvPr/>
        </p:nvCxnSpPr>
        <p:spPr>
          <a:xfrm>
            <a:off x="4194452" y="1670513"/>
            <a:ext cx="73743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A36EBD1E-EBA1-4575-9652-B03CF4BDD665}"/>
              </a:ext>
            </a:extLst>
          </p:cNvPr>
          <p:cNvSpPr/>
          <p:nvPr/>
        </p:nvSpPr>
        <p:spPr>
          <a:xfrm>
            <a:off x="2199996" y="5554311"/>
            <a:ext cx="1382763" cy="316211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16bit bias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0FC35DB-6F84-426A-AE73-B9BE94451567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3582759" y="5712417"/>
            <a:ext cx="1347649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6E351A5-55C4-49F0-B073-D3B9687B4FD3}"/>
              </a:ext>
            </a:extLst>
          </p:cNvPr>
          <p:cNvCxnSpPr>
            <a:cxnSpLocks/>
          </p:cNvCxnSpPr>
          <p:nvPr/>
        </p:nvCxnSpPr>
        <p:spPr>
          <a:xfrm flipV="1">
            <a:off x="6183775" y="1965002"/>
            <a:ext cx="0" cy="789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4CD918B-655C-4D98-AE27-9FF5129408FD}"/>
              </a:ext>
            </a:extLst>
          </p:cNvPr>
          <p:cNvCxnSpPr>
            <a:cxnSpLocks/>
          </p:cNvCxnSpPr>
          <p:nvPr/>
        </p:nvCxnSpPr>
        <p:spPr>
          <a:xfrm>
            <a:off x="5214742" y="1965002"/>
            <a:ext cx="0" cy="789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72E0E62-9CBE-4E76-86C9-32388EB07E5C}"/>
              </a:ext>
            </a:extLst>
          </p:cNvPr>
          <p:cNvCxnSpPr>
            <a:cxnSpLocks/>
          </p:cNvCxnSpPr>
          <p:nvPr/>
        </p:nvCxnSpPr>
        <p:spPr>
          <a:xfrm flipV="1">
            <a:off x="5079581" y="2251829"/>
            <a:ext cx="251606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BACA8E3-7AD0-42E1-99CA-45B4FD95AEE5}"/>
              </a:ext>
            </a:extLst>
          </p:cNvPr>
          <p:cNvCxnSpPr>
            <a:cxnSpLocks/>
          </p:cNvCxnSpPr>
          <p:nvPr/>
        </p:nvCxnSpPr>
        <p:spPr>
          <a:xfrm flipV="1">
            <a:off x="6071590" y="2251829"/>
            <a:ext cx="251606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877364F-54C5-4D1C-9551-5D757500C9F7}"/>
              </a:ext>
            </a:extLst>
          </p:cNvPr>
          <p:cNvSpPr txBox="1"/>
          <p:nvPr/>
        </p:nvSpPr>
        <p:spPr>
          <a:xfrm>
            <a:off x="6323197" y="2124246"/>
            <a:ext cx="64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2bits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929E81-8139-4A41-B46F-4E50468A92B0}"/>
              </a:ext>
            </a:extLst>
          </p:cNvPr>
          <p:cNvSpPr txBox="1"/>
          <p:nvPr/>
        </p:nvSpPr>
        <p:spPr>
          <a:xfrm>
            <a:off x="4355661" y="2143363"/>
            <a:ext cx="78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16bits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D8B9E20-76C9-4631-A6C0-DED16EB6D4DE}"/>
              </a:ext>
            </a:extLst>
          </p:cNvPr>
          <p:cNvCxnSpPr>
            <a:cxnSpLocks/>
          </p:cNvCxnSpPr>
          <p:nvPr/>
        </p:nvCxnSpPr>
        <p:spPr>
          <a:xfrm>
            <a:off x="5631815" y="3699740"/>
            <a:ext cx="0" cy="1185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268BEF9-B70E-4464-BAB5-544853013559}"/>
              </a:ext>
            </a:extLst>
          </p:cNvPr>
          <p:cNvCxnSpPr>
            <a:cxnSpLocks/>
          </p:cNvCxnSpPr>
          <p:nvPr/>
        </p:nvCxnSpPr>
        <p:spPr>
          <a:xfrm flipV="1">
            <a:off x="5507335" y="4130976"/>
            <a:ext cx="251606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003351E-9DE1-45F1-8BA6-A1382636BA4D}"/>
              </a:ext>
            </a:extLst>
          </p:cNvPr>
          <p:cNvSpPr txBox="1"/>
          <p:nvPr/>
        </p:nvSpPr>
        <p:spPr>
          <a:xfrm>
            <a:off x="5789089" y="4004444"/>
            <a:ext cx="78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35bits</a:t>
            </a:r>
          </a:p>
        </p:txBody>
      </p:sp>
      <p:pic>
        <p:nvPicPr>
          <p:cNvPr id="107" name="Picture 106" descr="Diagram, schematic&#10;&#10;Description automatically generated">
            <a:extLst>
              <a:ext uri="{FF2B5EF4-FFF2-40B4-BE49-F238E27FC236}">
                <a16:creationId xmlns:a16="http://schemas.microsoft.com/office/drawing/2014/main" id="{6A19673F-2D80-4BF7-9530-D0455BFF6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3833" y="1217554"/>
            <a:ext cx="2294862" cy="5187487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35DD1311-2BE3-495B-BAFB-86ABDA0BDEB4}"/>
              </a:ext>
            </a:extLst>
          </p:cNvPr>
          <p:cNvSpPr/>
          <p:nvPr/>
        </p:nvSpPr>
        <p:spPr>
          <a:xfrm>
            <a:off x="3685672" y="1388855"/>
            <a:ext cx="3430184" cy="5367403"/>
          </a:xfrm>
          <a:prstGeom prst="rect">
            <a:avLst/>
          </a:prstGeom>
          <a:noFill/>
          <a:ln w="762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7A7E877-DD61-46C5-9641-5C34D8C04369}"/>
              </a:ext>
            </a:extLst>
          </p:cNvPr>
          <p:cNvCxnSpPr>
            <a:cxnSpLocks/>
          </p:cNvCxnSpPr>
          <p:nvPr/>
        </p:nvCxnSpPr>
        <p:spPr>
          <a:xfrm>
            <a:off x="6318921" y="3187884"/>
            <a:ext cx="4351954" cy="8165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B73D3B9-FF4B-4050-9452-BF61847E69BD}"/>
              </a:ext>
            </a:extLst>
          </p:cNvPr>
          <p:cNvCxnSpPr>
            <a:stCxn id="51" idx="3"/>
          </p:cNvCxnSpPr>
          <p:nvPr/>
        </p:nvCxnSpPr>
        <p:spPr>
          <a:xfrm>
            <a:off x="6313171" y="1766888"/>
            <a:ext cx="2925720" cy="5929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29C5C50-F9E2-4866-A881-212D5E58E022}"/>
              </a:ext>
            </a:extLst>
          </p:cNvPr>
          <p:cNvCxnSpPr>
            <a:cxnSpLocks/>
          </p:cNvCxnSpPr>
          <p:nvPr/>
        </p:nvCxnSpPr>
        <p:spPr>
          <a:xfrm flipV="1">
            <a:off x="6345896" y="4698750"/>
            <a:ext cx="4753780" cy="7081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3392EE0-C11E-4CB1-B92C-5E78510D72A6}"/>
              </a:ext>
            </a:extLst>
          </p:cNvPr>
          <p:cNvSpPr/>
          <p:nvPr/>
        </p:nvSpPr>
        <p:spPr>
          <a:xfrm>
            <a:off x="4739503" y="2554292"/>
            <a:ext cx="1784624" cy="1305418"/>
          </a:xfrm>
          <a:prstGeom prst="rect">
            <a:avLst/>
          </a:prstGeom>
          <a:noFill/>
          <a:ln w="762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7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MMA Architecture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73D8BA6-C7B6-4682-8ACE-0DC4A4046771}"/>
              </a:ext>
            </a:extLst>
          </p:cNvPr>
          <p:cNvSpPr/>
          <p:nvPr/>
        </p:nvSpPr>
        <p:spPr>
          <a:xfrm>
            <a:off x="5309477" y="3440394"/>
            <a:ext cx="1138138" cy="36933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166C5AD-B7CD-406E-A0C0-843D57AFE07D}"/>
              </a:ext>
            </a:extLst>
          </p:cNvPr>
          <p:cNvSpPr/>
          <p:nvPr/>
        </p:nvSpPr>
        <p:spPr>
          <a:xfrm>
            <a:off x="4714719" y="1381342"/>
            <a:ext cx="725780" cy="316211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16bit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F62D3C7-E827-4A65-8DBA-25D67FE75DE2}"/>
              </a:ext>
            </a:extLst>
          </p:cNvPr>
          <p:cNvSpPr/>
          <p:nvPr/>
        </p:nvSpPr>
        <p:spPr>
          <a:xfrm>
            <a:off x="3750859" y="1379664"/>
            <a:ext cx="725780" cy="316211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16bit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003351E-9DE1-45F1-8BA6-A1382636BA4D}"/>
              </a:ext>
            </a:extLst>
          </p:cNvPr>
          <p:cNvSpPr txBox="1"/>
          <p:nvPr/>
        </p:nvSpPr>
        <p:spPr>
          <a:xfrm>
            <a:off x="5747240" y="6460817"/>
            <a:ext cx="78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35bits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1571B7-7C42-40D8-B8EF-7D3C921651C0}"/>
              </a:ext>
            </a:extLst>
          </p:cNvPr>
          <p:cNvSpPr/>
          <p:nvPr/>
        </p:nvSpPr>
        <p:spPr>
          <a:xfrm>
            <a:off x="3332290" y="1821841"/>
            <a:ext cx="4354899" cy="4603341"/>
          </a:xfrm>
          <a:prstGeom prst="rect">
            <a:avLst/>
          </a:prstGeom>
          <a:noFill/>
          <a:ln w="762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building, cage&#10;&#10;Description automatically generated">
            <a:extLst>
              <a:ext uri="{FF2B5EF4-FFF2-40B4-BE49-F238E27FC236}">
                <a16:creationId xmlns:a16="http://schemas.microsoft.com/office/drawing/2014/main" id="{9A1CB7DB-B242-426C-8616-FB49D0CDE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205" y="752483"/>
            <a:ext cx="3818634" cy="546336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1AA3FCCD-B79E-48B0-8F8C-B7AE5128CB0D}"/>
              </a:ext>
            </a:extLst>
          </p:cNvPr>
          <p:cNvSpPr/>
          <p:nvPr/>
        </p:nvSpPr>
        <p:spPr>
          <a:xfrm>
            <a:off x="3868066" y="2951403"/>
            <a:ext cx="983989" cy="36933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 Array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916B0F-BDB6-49EC-8512-D6B93420F2E5}"/>
              </a:ext>
            </a:extLst>
          </p:cNvPr>
          <p:cNvSpPr/>
          <p:nvPr/>
        </p:nvSpPr>
        <p:spPr>
          <a:xfrm>
            <a:off x="3707055" y="3545875"/>
            <a:ext cx="1319607" cy="36933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 Counters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EDFE6F4-1F3C-4AA1-9A92-27AC601100ED}"/>
              </a:ext>
            </a:extLst>
          </p:cNvPr>
          <p:cNvSpPr/>
          <p:nvPr/>
        </p:nvSpPr>
        <p:spPr>
          <a:xfrm>
            <a:off x="3804505" y="4143719"/>
            <a:ext cx="1047550" cy="36933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 Adder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D431A8-6D9B-4968-9B4A-603890E9FA2E}"/>
              </a:ext>
            </a:extLst>
          </p:cNvPr>
          <p:cNvSpPr/>
          <p:nvPr/>
        </p:nvSpPr>
        <p:spPr>
          <a:xfrm>
            <a:off x="3728002" y="4734595"/>
            <a:ext cx="1147316" cy="55727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Bit-place Multiplier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EC61946-2396-4C65-8D5B-989C2DD1A731}"/>
              </a:ext>
            </a:extLst>
          </p:cNvPr>
          <p:cNvSpPr/>
          <p:nvPr/>
        </p:nvSpPr>
        <p:spPr>
          <a:xfrm>
            <a:off x="5065344" y="4819994"/>
            <a:ext cx="1016011" cy="55727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Bit-place Decoder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B8D2848-D0AC-4A71-8FDC-6EF65A9393DA}"/>
              </a:ext>
            </a:extLst>
          </p:cNvPr>
          <p:cNvSpPr/>
          <p:nvPr/>
        </p:nvSpPr>
        <p:spPr>
          <a:xfrm>
            <a:off x="3728002" y="5586711"/>
            <a:ext cx="1054266" cy="65194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DFF-1 Array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6272BD-6B82-4C13-92A1-256463D02BB0}"/>
              </a:ext>
            </a:extLst>
          </p:cNvPr>
          <p:cNvSpPr/>
          <p:nvPr/>
        </p:nvSpPr>
        <p:spPr>
          <a:xfrm>
            <a:off x="6666046" y="5586711"/>
            <a:ext cx="926093" cy="65194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DFF-2 Array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AB277B9-2371-4978-AAFD-68A795DE8632}"/>
              </a:ext>
            </a:extLst>
          </p:cNvPr>
          <p:cNvSpPr/>
          <p:nvPr/>
        </p:nvSpPr>
        <p:spPr>
          <a:xfrm>
            <a:off x="5316778" y="5586711"/>
            <a:ext cx="789372" cy="65194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DFF Adder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9B849AE-94A6-49C9-B1F8-878BE1D9B5E8}"/>
              </a:ext>
            </a:extLst>
          </p:cNvPr>
          <p:cNvSpPr/>
          <p:nvPr/>
        </p:nvSpPr>
        <p:spPr>
          <a:xfrm>
            <a:off x="3868066" y="2049811"/>
            <a:ext cx="1158596" cy="55727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Word-line Decoder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06BF0FA-AC00-4AC8-A42E-7F43DC7C35C4}"/>
              </a:ext>
            </a:extLst>
          </p:cNvPr>
          <p:cNvSpPr/>
          <p:nvPr/>
        </p:nvSpPr>
        <p:spPr>
          <a:xfrm>
            <a:off x="2130501" y="2046675"/>
            <a:ext cx="1011785" cy="132555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Crossbar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4CD918B-655C-4D98-AE27-9FF5129408FD}"/>
              </a:ext>
            </a:extLst>
          </p:cNvPr>
          <p:cNvCxnSpPr>
            <a:cxnSpLocks/>
          </p:cNvCxnSpPr>
          <p:nvPr/>
        </p:nvCxnSpPr>
        <p:spPr>
          <a:xfrm>
            <a:off x="3142286" y="3118432"/>
            <a:ext cx="7257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72E0E62-9CBE-4E76-86C9-32388EB07E5C}"/>
              </a:ext>
            </a:extLst>
          </p:cNvPr>
          <p:cNvCxnSpPr>
            <a:cxnSpLocks/>
          </p:cNvCxnSpPr>
          <p:nvPr/>
        </p:nvCxnSpPr>
        <p:spPr>
          <a:xfrm flipV="1">
            <a:off x="3477059" y="3020651"/>
            <a:ext cx="93001" cy="214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E929E81-8139-4A41-B46F-4E50468A92B0}"/>
              </a:ext>
            </a:extLst>
          </p:cNvPr>
          <p:cNvSpPr txBox="1"/>
          <p:nvPr/>
        </p:nvSpPr>
        <p:spPr>
          <a:xfrm>
            <a:off x="3324378" y="2653965"/>
            <a:ext cx="78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16bits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6E351A5-55C4-49F0-B073-D3B9687B4FD3}"/>
              </a:ext>
            </a:extLst>
          </p:cNvPr>
          <p:cNvCxnSpPr>
            <a:cxnSpLocks/>
          </p:cNvCxnSpPr>
          <p:nvPr/>
        </p:nvCxnSpPr>
        <p:spPr>
          <a:xfrm flipH="1">
            <a:off x="3142286" y="2342774"/>
            <a:ext cx="731220" cy="7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BACA8E3-7AD0-42E1-99CA-45B4FD95AEE5}"/>
              </a:ext>
            </a:extLst>
          </p:cNvPr>
          <p:cNvCxnSpPr>
            <a:cxnSpLocks/>
          </p:cNvCxnSpPr>
          <p:nvPr/>
        </p:nvCxnSpPr>
        <p:spPr>
          <a:xfrm flipV="1">
            <a:off x="3629578" y="2230707"/>
            <a:ext cx="112186" cy="239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877364F-54C5-4D1C-9551-5D757500C9F7}"/>
              </a:ext>
            </a:extLst>
          </p:cNvPr>
          <p:cNvSpPr txBox="1"/>
          <p:nvPr/>
        </p:nvSpPr>
        <p:spPr>
          <a:xfrm>
            <a:off x="3303251" y="1901548"/>
            <a:ext cx="64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2bits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BFA8A0E-C1C7-48AE-9A2B-47B7C0D7011D}"/>
              </a:ext>
            </a:extLst>
          </p:cNvPr>
          <p:cNvCxnSpPr>
            <a:cxnSpLocks/>
          </p:cNvCxnSpPr>
          <p:nvPr/>
        </p:nvCxnSpPr>
        <p:spPr>
          <a:xfrm>
            <a:off x="4286617" y="3321661"/>
            <a:ext cx="0" cy="238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62E2AE9-F173-407B-AA8F-706677028F01}"/>
              </a:ext>
            </a:extLst>
          </p:cNvPr>
          <p:cNvCxnSpPr>
            <a:cxnSpLocks/>
          </p:cNvCxnSpPr>
          <p:nvPr/>
        </p:nvCxnSpPr>
        <p:spPr>
          <a:xfrm>
            <a:off x="4286617" y="3905226"/>
            <a:ext cx="0" cy="238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CD7A78F-5A4E-4554-AC9D-1408D8D948C5}"/>
              </a:ext>
            </a:extLst>
          </p:cNvPr>
          <p:cNvSpPr/>
          <p:nvPr/>
        </p:nvSpPr>
        <p:spPr>
          <a:xfrm>
            <a:off x="5289790" y="4030028"/>
            <a:ext cx="1138139" cy="58075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Clk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Counters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20F403B-E8A8-4EA9-A9DB-97E2A9425560}"/>
              </a:ext>
            </a:extLst>
          </p:cNvPr>
          <p:cNvCxnSpPr>
            <a:cxnSpLocks/>
          </p:cNvCxnSpPr>
          <p:nvPr/>
        </p:nvCxnSpPr>
        <p:spPr>
          <a:xfrm>
            <a:off x="4265777" y="4513814"/>
            <a:ext cx="0" cy="238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F1AFF81-3AAC-480A-A079-FE49E8341C1C}"/>
              </a:ext>
            </a:extLst>
          </p:cNvPr>
          <p:cNvCxnSpPr>
            <a:cxnSpLocks/>
          </p:cNvCxnSpPr>
          <p:nvPr/>
        </p:nvCxnSpPr>
        <p:spPr>
          <a:xfrm flipH="1">
            <a:off x="4849183" y="4994569"/>
            <a:ext cx="2161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516267E-BFFF-464E-A74E-17865D14A471}"/>
              </a:ext>
            </a:extLst>
          </p:cNvPr>
          <p:cNvCxnSpPr>
            <a:cxnSpLocks/>
          </p:cNvCxnSpPr>
          <p:nvPr/>
        </p:nvCxnSpPr>
        <p:spPr>
          <a:xfrm>
            <a:off x="4233989" y="1707806"/>
            <a:ext cx="0" cy="34200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AEAC089-0714-4C76-99F7-4A12456E7DF8}"/>
              </a:ext>
            </a:extLst>
          </p:cNvPr>
          <p:cNvCxnSpPr>
            <a:cxnSpLocks/>
          </p:cNvCxnSpPr>
          <p:nvPr/>
        </p:nvCxnSpPr>
        <p:spPr>
          <a:xfrm>
            <a:off x="4879488" y="1704670"/>
            <a:ext cx="0" cy="3420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0548DF7-BB5D-40F2-B062-E60EA2944EE9}"/>
              </a:ext>
            </a:extLst>
          </p:cNvPr>
          <p:cNvCxnSpPr>
            <a:cxnSpLocks/>
          </p:cNvCxnSpPr>
          <p:nvPr/>
        </p:nvCxnSpPr>
        <p:spPr>
          <a:xfrm flipH="1">
            <a:off x="5026662" y="3609147"/>
            <a:ext cx="2549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78342A-A514-45B2-AB37-12C1529A59F2}"/>
              </a:ext>
            </a:extLst>
          </p:cNvPr>
          <p:cNvCxnSpPr>
            <a:cxnSpLocks/>
          </p:cNvCxnSpPr>
          <p:nvPr/>
        </p:nvCxnSpPr>
        <p:spPr>
          <a:xfrm flipV="1">
            <a:off x="5486377" y="3798158"/>
            <a:ext cx="0" cy="2580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ECBFEF1-DFB1-4E72-9BED-62E6B530A719}"/>
              </a:ext>
            </a:extLst>
          </p:cNvPr>
          <p:cNvCxnSpPr>
            <a:cxnSpLocks/>
          </p:cNvCxnSpPr>
          <p:nvPr/>
        </p:nvCxnSpPr>
        <p:spPr>
          <a:xfrm>
            <a:off x="6181553" y="3809727"/>
            <a:ext cx="0" cy="238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5178D6B-9F92-4A59-A8E4-B1311A227139}"/>
              </a:ext>
            </a:extLst>
          </p:cNvPr>
          <p:cNvCxnSpPr>
            <a:cxnSpLocks/>
          </p:cNvCxnSpPr>
          <p:nvPr/>
        </p:nvCxnSpPr>
        <p:spPr>
          <a:xfrm>
            <a:off x="5486377" y="4610781"/>
            <a:ext cx="0" cy="238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D8B9E20-76C9-4631-A6C0-DED16EB6D4DE}"/>
              </a:ext>
            </a:extLst>
          </p:cNvPr>
          <p:cNvCxnSpPr>
            <a:cxnSpLocks/>
          </p:cNvCxnSpPr>
          <p:nvPr/>
        </p:nvCxnSpPr>
        <p:spPr>
          <a:xfrm>
            <a:off x="5702762" y="6258425"/>
            <a:ext cx="8702" cy="4379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268BEF9-B70E-4464-BAB5-544853013559}"/>
              </a:ext>
            </a:extLst>
          </p:cNvPr>
          <p:cNvCxnSpPr>
            <a:cxnSpLocks/>
          </p:cNvCxnSpPr>
          <p:nvPr/>
        </p:nvCxnSpPr>
        <p:spPr>
          <a:xfrm flipV="1">
            <a:off x="5573349" y="6348734"/>
            <a:ext cx="251606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F55C735-937A-4DBE-95B9-B1E5AC8A60FF}"/>
              </a:ext>
            </a:extLst>
          </p:cNvPr>
          <p:cNvCxnSpPr>
            <a:cxnSpLocks/>
          </p:cNvCxnSpPr>
          <p:nvPr/>
        </p:nvCxnSpPr>
        <p:spPr>
          <a:xfrm>
            <a:off x="3946375" y="5291865"/>
            <a:ext cx="0" cy="29484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F9E9D04-3F7A-49D8-B5C2-EDB9E04B4F09}"/>
              </a:ext>
            </a:extLst>
          </p:cNvPr>
          <p:cNvCxnSpPr>
            <a:cxnSpLocks/>
          </p:cNvCxnSpPr>
          <p:nvPr/>
        </p:nvCxnSpPr>
        <p:spPr>
          <a:xfrm>
            <a:off x="4782268" y="5765260"/>
            <a:ext cx="53451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D574E78-4CA9-49E5-840F-70EBBD13B11B}"/>
              </a:ext>
            </a:extLst>
          </p:cNvPr>
          <p:cNvCxnSpPr>
            <a:cxnSpLocks/>
          </p:cNvCxnSpPr>
          <p:nvPr/>
        </p:nvCxnSpPr>
        <p:spPr>
          <a:xfrm>
            <a:off x="6128796" y="5701999"/>
            <a:ext cx="53451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9075AD9-143F-456E-B88B-D6C02FF7962B}"/>
              </a:ext>
            </a:extLst>
          </p:cNvPr>
          <p:cNvCxnSpPr>
            <a:cxnSpLocks/>
          </p:cNvCxnSpPr>
          <p:nvPr/>
        </p:nvCxnSpPr>
        <p:spPr>
          <a:xfrm flipH="1">
            <a:off x="6081356" y="5983795"/>
            <a:ext cx="58195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94BD359-6DCF-4650-9F68-D02E26A5D990}"/>
              </a:ext>
            </a:extLst>
          </p:cNvPr>
          <p:cNvCxnSpPr>
            <a:cxnSpLocks/>
          </p:cNvCxnSpPr>
          <p:nvPr/>
        </p:nvCxnSpPr>
        <p:spPr>
          <a:xfrm>
            <a:off x="7014083" y="3615319"/>
            <a:ext cx="0" cy="1971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728A38B-4158-416F-9302-D4898AB4D1A3}"/>
              </a:ext>
            </a:extLst>
          </p:cNvPr>
          <p:cNvCxnSpPr/>
          <p:nvPr/>
        </p:nvCxnSpPr>
        <p:spPr>
          <a:xfrm>
            <a:off x="6447615" y="3615319"/>
            <a:ext cx="5865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32A986A-1137-4514-9F31-E10348D19B61}"/>
              </a:ext>
            </a:extLst>
          </p:cNvPr>
          <p:cNvCxnSpPr>
            <a:cxnSpLocks/>
          </p:cNvCxnSpPr>
          <p:nvPr/>
        </p:nvCxnSpPr>
        <p:spPr>
          <a:xfrm>
            <a:off x="4580626" y="5453652"/>
            <a:ext cx="24248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A601DDC-CF05-48EF-9D8A-8CC65AFE8A04}"/>
              </a:ext>
            </a:extLst>
          </p:cNvPr>
          <p:cNvCxnSpPr>
            <a:cxnSpLocks/>
          </p:cNvCxnSpPr>
          <p:nvPr/>
        </p:nvCxnSpPr>
        <p:spPr>
          <a:xfrm>
            <a:off x="4580626" y="5453652"/>
            <a:ext cx="0" cy="162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130FA24-143C-4922-A76A-845AF026100A}"/>
              </a:ext>
            </a:extLst>
          </p:cNvPr>
          <p:cNvCxnSpPr>
            <a:cxnSpLocks/>
          </p:cNvCxnSpPr>
          <p:nvPr/>
        </p:nvCxnSpPr>
        <p:spPr>
          <a:xfrm flipH="1">
            <a:off x="5026664" y="2342774"/>
            <a:ext cx="17364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9376195-115B-4DA9-81F2-E826E6964037}"/>
              </a:ext>
            </a:extLst>
          </p:cNvPr>
          <p:cNvCxnSpPr>
            <a:cxnSpLocks/>
          </p:cNvCxnSpPr>
          <p:nvPr/>
        </p:nvCxnSpPr>
        <p:spPr>
          <a:xfrm>
            <a:off x="6076710" y="5008040"/>
            <a:ext cx="6863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98FD4F8-A42E-49FC-AD17-BACBA0CB167F}"/>
              </a:ext>
            </a:extLst>
          </p:cNvPr>
          <p:cNvCxnSpPr>
            <a:cxnSpLocks/>
          </p:cNvCxnSpPr>
          <p:nvPr/>
        </p:nvCxnSpPr>
        <p:spPr>
          <a:xfrm flipV="1">
            <a:off x="6763109" y="2342774"/>
            <a:ext cx="0" cy="2672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7AE7955-1810-443A-AA17-FF40EE8521C4}"/>
              </a:ext>
            </a:extLst>
          </p:cNvPr>
          <p:cNvCxnSpPr>
            <a:cxnSpLocks/>
          </p:cNvCxnSpPr>
          <p:nvPr/>
        </p:nvCxnSpPr>
        <p:spPr>
          <a:xfrm>
            <a:off x="6419909" y="4254666"/>
            <a:ext cx="2433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B35C53B-5515-44CE-8945-69E298BE9FD1}"/>
              </a:ext>
            </a:extLst>
          </p:cNvPr>
          <p:cNvCxnSpPr>
            <a:cxnSpLocks/>
          </p:cNvCxnSpPr>
          <p:nvPr/>
        </p:nvCxnSpPr>
        <p:spPr>
          <a:xfrm flipV="1">
            <a:off x="6663306" y="2522041"/>
            <a:ext cx="0" cy="17474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1370896-C896-468F-972C-FCA5F499F001}"/>
              </a:ext>
            </a:extLst>
          </p:cNvPr>
          <p:cNvCxnSpPr>
            <a:cxnSpLocks/>
          </p:cNvCxnSpPr>
          <p:nvPr/>
        </p:nvCxnSpPr>
        <p:spPr>
          <a:xfrm flipH="1">
            <a:off x="5029405" y="2522041"/>
            <a:ext cx="16366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441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made a number of assumptions throughout this project about how the binary numbers that are fed into the circuit are formatted that dictated how the circuit was designed</a:t>
            </a:r>
          </a:p>
          <a:p>
            <a:pPr lvl="1"/>
            <a:r>
              <a:rPr lang="en-US" dirty="0"/>
              <a:t>Unsigned binary numbers</a:t>
            </a:r>
          </a:p>
          <a:p>
            <a:pPr lvl="1"/>
            <a:r>
              <a:rPr lang="en-US" dirty="0"/>
              <a:t>Integer operations</a:t>
            </a:r>
          </a:p>
          <a:p>
            <a:r>
              <a:rPr lang="en-US" dirty="0"/>
              <a:t>As a result, it cannot handle negative numbers without overhauling the design</a:t>
            </a:r>
          </a:p>
          <a:p>
            <a:r>
              <a:rPr lang="en-US" dirty="0"/>
              <a:t>It also cannot properly handle fractional numbers</a:t>
            </a:r>
          </a:p>
          <a:p>
            <a:pPr lvl="1"/>
            <a:r>
              <a:rPr lang="en-US" dirty="0"/>
              <a:t>With more time I could implement this thoroughly</a:t>
            </a:r>
          </a:p>
          <a:p>
            <a:pPr lvl="1"/>
            <a:r>
              <a:rPr lang="en-US" dirty="0"/>
              <a:t>In the meantime I do have a temporary workaround in place</a:t>
            </a:r>
          </a:p>
        </p:txBody>
      </p:sp>
    </p:spTree>
    <p:extLst>
      <p:ext uri="{BB962C8B-B14F-4D97-AF65-F5344CB8AC3E}">
        <p14:creationId xmlns:p14="http://schemas.microsoft.com/office/powerpoint/2010/main" val="341834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 – Floating Point Operation Workaround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CE503-65D2-434B-B746-E03119BAF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W</a:t>
                </a:r>
                <a:r>
                  <a:rPr lang="en-US" baseline="-25000" dirty="0"/>
                  <a:t>0</a:t>
                </a:r>
                <a:r>
                  <a:rPr lang="en-US" dirty="0"/>
                  <a:t> = 0.23426208</a:t>
                </a:r>
              </a:p>
              <a:p>
                <a:pPr lvl="1"/>
                <a:r>
                  <a:rPr lang="en-US" dirty="0"/>
                  <a:t>W</a:t>
                </a:r>
                <a:r>
                  <a:rPr lang="en-US" baseline="-25000" dirty="0"/>
                  <a:t>1</a:t>
                </a:r>
                <a:r>
                  <a:rPr lang="en-US" dirty="0"/>
                  <a:t> = 0.6055579</a:t>
                </a:r>
              </a:p>
              <a:p>
                <a:pPr lvl="1"/>
                <a:r>
                  <a:rPr lang="en-US" dirty="0"/>
                  <a:t>Bias = 0.00364347</a:t>
                </a:r>
              </a:p>
              <a:p>
                <a:pPr lvl="1"/>
                <a:r>
                  <a:rPr lang="en-US" dirty="0"/>
                  <a:t>I</a:t>
                </a:r>
                <a:r>
                  <a:rPr lang="en-US" baseline="-25000" dirty="0"/>
                  <a:t>0</a:t>
                </a:r>
                <a:r>
                  <a:rPr lang="en-US" dirty="0"/>
                  <a:t> = 0.254150390625</a:t>
                </a:r>
              </a:p>
              <a:p>
                <a:pPr lvl="1"/>
                <a:r>
                  <a:rPr lang="en-US" dirty="0"/>
                  <a:t>I</a:t>
                </a:r>
                <a:r>
                  <a:rPr lang="en-US" baseline="-25000" dirty="0"/>
                  <a:t>1</a:t>
                </a:r>
                <a:r>
                  <a:rPr lang="en-US" dirty="0"/>
                  <a:t> = 0</a:t>
                </a:r>
              </a:p>
              <a:p>
                <a:pPr lvl="1"/>
                <a:r>
                  <a:rPr lang="en-US" dirty="0"/>
                  <a:t>Convolution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=0.063181269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We can multiply each component by some constant value to allow for integer operations, at the cost of some precision.</a:t>
                </a:r>
              </a:p>
              <a:p>
                <a:r>
                  <a:rPr lang="en-US" b="0" dirty="0"/>
                  <a:t>We have 16 bits available for</a:t>
                </a:r>
                <a:r>
                  <a:rPr lang="en-US" dirty="0"/>
                  <a:t> binary representation, so the maximum number is 65536</a:t>
                </a:r>
              </a:p>
              <a:p>
                <a:pPr lvl="1"/>
                <a:r>
                  <a:rPr lang="en-US" dirty="0"/>
                  <a:t>Multiple each term by 10</a:t>
                </a:r>
                <a:r>
                  <a:rPr lang="en-US" baseline="30000" dirty="0"/>
                  <a:t>6</a:t>
                </a:r>
                <a:r>
                  <a:rPr lang="en-US" dirty="0"/>
                  <a:t> and distribute it out evenly to weights and inputs</a:t>
                </a:r>
              </a:p>
              <a:p>
                <a:pPr lvl="1"/>
                <a:r>
                  <a:rPr lang="en-US" dirty="0"/>
                  <a:t>Convolution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)∗(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=63079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The answer can be divided by 10</a:t>
                </a:r>
                <a:r>
                  <a:rPr lang="en-US" baseline="30000" dirty="0"/>
                  <a:t>6</a:t>
                </a:r>
                <a:r>
                  <a:rPr lang="en-US" dirty="0"/>
                  <a:t> to get 0.063079</a:t>
                </a:r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CE503-65D2-434B-B746-E03119BAF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684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FDEE643-D343-4A0A-8671-2FFD75996D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73129"/>
              </p:ext>
            </p:extLst>
          </p:nvPr>
        </p:nvGraphicFramePr>
        <p:xfrm>
          <a:off x="2001328" y="2721293"/>
          <a:ext cx="704056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112">
                  <a:extLst>
                    <a:ext uri="{9D8B030D-6E8A-4147-A177-3AD203B41FA5}">
                      <a16:colId xmlns:a16="http://schemas.microsoft.com/office/drawing/2014/main" val="2238189554"/>
                    </a:ext>
                  </a:extLst>
                </a:gridCol>
                <a:gridCol w="1408112">
                  <a:extLst>
                    <a:ext uri="{9D8B030D-6E8A-4147-A177-3AD203B41FA5}">
                      <a16:colId xmlns:a16="http://schemas.microsoft.com/office/drawing/2014/main" val="1766443478"/>
                    </a:ext>
                  </a:extLst>
                </a:gridCol>
                <a:gridCol w="1408112">
                  <a:extLst>
                    <a:ext uri="{9D8B030D-6E8A-4147-A177-3AD203B41FA5}">
                      <a16:colId xmlns:a16="http://schemas.microsoft.com/office/drawing/2014/main" val="2024035308"/>
                    </a:ext>
                  </a:extLst>
                </a:gridCol>
                <a:gridCol w="1408112">
                  <a:extLst>
                    <a:ext uri="{9D8B030D-6E8A-4147-A177-3AD203B41FA5}">
                      <a16:colId xmlns:a16="http://schemas.microsoft.com/office/drawing/2014/main" val="3147266440"/>
                    </a:ext>
                  </a:extLst>
                </a:gridCol>
                <a:gridCol w="1408112">
                  <a:extLst>
                    <a:ext uri="{9D8B030D-6E8A-4147-A177-3AD203B41FA5}">
                      <a16:colId xmlns:a16="http://schemas.microsoft.com/office/drawing/2014/main" val="148792324"/>
                    </a:ext>
                  </a:extLst>
                </a:gridCol>
              </a:tblGrid>
              <a:tr h="142921">
                <a:tc>
                  <a:txBody>
                    <a:bodyPr/>
                    <a:lstStyle/>
                    <a:p>
                      <a:r>
                        <a:rPr lang="en-US" b="1" dirty="0"/>
                        <a:t>Modified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593053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9667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995385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dirty="0"/>
                        <a:t>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3643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6968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2448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4E5DA8-F7B7-4AFE-8142-C1D07FA9F0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5237126"/>
              </p:ext>
            </p:extLst>
          </p:nvPr>
        </p:nvGraphicFramePr>
        <p:xfrm>
          <a:off x="2001328" y="1258253"/>
          <a:ext cx="704056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112">
                  <a:extLst>
                    <a:ext uri="{9D8B030D-6E8A-4147-A177-3AD203B41FA5}">
                      <a16:colId xmlns:a16="http://schemas.microsoft.com/office/drawing/2014/main" val="2238189554"/>
                    </a:ext>
                  </a:extLst>
                </a:gridCol>
                <a:gridCol w="1408112">
                  <a:extLst>
                    <a:ext uri="{9D8B030D-6E8A-4147-A177-3AD203B41FA5}">
                      <a16:colId xmlns:a16="http://schemas.microsoft.com/office/drawing/2014/main" val="1766443478"/>
                    </a:ext>
                  </a:extLst>
                </a:gridCol>
                <a:gridCol w="1408112">
                  <a:extLst>
                    <a:ext uri="{9D8B030D-6E8A-4147-A177-3AD203B41FA5}">
                      <a16:colId xmlns:a16="http://schemas.microsoft.com/office/drawing/2014/main" val="2024035308"/>
                    </a:ext>
                  </a:extLst>
                </a:gridCol>
                <a:gridCol w="1408112">
                  <a:extLst>
                    <a:ext uri="{9D8B030D-6E8A-4147-A177-3AD203B41FA5}">
                      <a16:colId xmlns:a16="http://schemas.microsoft.com/office/drawing/2014/main" val="3147266440"/>
                    </a:ext>
                  </a:extLst>
                </a:gridCol>
                <a:gridCol w="1408112">
                  <a:extLst>
                    <a:ext uri="{9D8B030D-6E8A-4147-A177-3AD203B41FA5}">
                      <a16:colId xmlns:a16="http://schemas.microsoft.com/office/drawing/2014/main" val="148792324"/>
                    </a:ext>
                  </a:extLst>
                </a:gridCol>
              </a:tblGrid>
              <a:tr h="142921">
                <a:tc>
                  <a:txBody>
                    <a:bodyPr/>
                    <a:lstStyle/>
                    <a:p>
                      <a:r>
                        <a:rPr lang="en-US" b="1" dirty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593053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0.23426208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0.549507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-0.24479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-0.38059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9667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0.6055579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-0.03461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0.773546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-0.45489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995385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dirty="0"/>
                        <a:t>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0.00364347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0.016176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0.01421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0.006968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24484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26876F-1F79-4A18-B1F3-5C6A99BC51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7348209"/>
              </p:ext>
            </p:extLst>
          </p:nvPr>
        </p:nvGraphicFramePr>
        <p:xfrm>
          <a:off x="2001327" y="4187262"/>
          <a:ext cx="1019067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535">
                  <a:extLst>
                    <a:ext uri="{9D8B030D-6E8A-4147-A177-3AD203B41FA5}">
                      <a16:colId xmlns:a16="http://schemas.microsoft.com/office/drawing/2014/main" val="2238189554"/>
                    </a:ext>
                  </a:extLst>
                </a:gridCol>
                <a:gridCol w="1862452">
                  <a:extLst>
                    <a:ext uri="{9D8B030D-6E8A-4147-A177-3AD203B41FA5}">
                      <a16:colId xmlns:a16="http://schemas.microsoft.com/office/drawing/2014/main" val="1766443478"/>
                    </a:ext>
                  </a:extLst>
                </a:gridCol>
                <a:gridCol w="1894616">
                  <a:extLst>
                    <a:ext uri="{9D8B030D-6E8A-4147-A177-3AD203B41FA5}">
                      <a16:colId xmlns:a16="http://schemas.microsoft.com/office/drawing/2014/main" val="2024035308"/>
                    </a:ext>
                  </a:extLst>
                </a:gridCol>
                <a:gridCol w="1772566">
                  <a:extLst>
                    <a:ext uri="{9D8B030D-6E8A-4147-A177-3AD203B41FA5}">
                      <a16:colId xmlns:a16="http://schemas.microsoft.com/office/drawing/2014/main" val="3147266440"/>
                    </a:ext>
                  </a:extLst>
                </a:gridCol>
                <a:gridCol w="1894616">
                  <a:extLst>
                    <a:ext uri="{9D8B030D-6E8A-4147-A177-3AD203B41FA5}">
                      <a16:colId xmlns:a16="http://schemas.microsoft.com/office/drawing/2014/main" val="148792324"/>
                    </a:ext>
                  </a:extLst>
                </a:gridCol>
                <a:gridCol w="1748888">
                  <a:extLst>
                    <a:ext uri="{9D8B030D-6E8A-4147-A177-3AD203B41FA5}">
                      <a16:colId xmlns:a16="http://schemas.microsoft.com/office/drawing/2014/main" val="1204030703"/>
                    </a:ext>
                  </a:extLst>
                </a:gridCol>
              </a:tblGrid>
              <a:tr h="142921">
                <a:tc>
                  <a:txBody>
                    <a:bodyPr/>
                    <a:lstStyle/>
                    <a:p>
                      <a:r>
                        <a:rPr lang="en-US" b="1" dirty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593053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baseline="0" dirty="0"/>
                        <a:t>Input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0.254150390625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0.33447265625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0.40771484375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0.454833984375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0.47021484375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9667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0.254150390625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0.33447265625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0.40771484375</a:t>
                      </a:r>
                    </a:p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0.454833984375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99538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4584626-721F-41C0-84D1-4240D3AA36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963615"/>
              </p:ext>
            </p:extLst>
          </p:nvPr>
        </p:nvGraphicFramePr>
        <p:xfrm>
          <a:off x="2001328" y="5309307"/>
          <a:ext cx="1019067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049">
                  <a:extLst>
                    <a:ext uri="{9D8B030D-6E8A-4147-A177-3AD203B41FA5}">
                      <a16:colId xmlns:a16="http://schemas.microsoft.com/office/drawing/2014/main" val="2238189554"/>
                    </a:ext>
                  </a:extLst>
                </a:gridCol>
                <a:gridCol w="1818938">
                  <a:extLst>
                    <a:ext uri="{9D8B030D-6E8A-4147-A177-3AD203B41FA5}">
                      <a16:colId xmlns:a16="http://schemas.microsoft.com/office/drawing/2014/main" val="1766443478"/>
                    </a:ext>
                  </a:extLst>
                </a:gridCol>
                <a:gridCol w="1894616">
                  <a:extLst>
                    <a:ext uri="{9D8B030D-6E8A-4147-A177-3AD203B41FA5}">
                      <a16:colId xmlns:a16="http://schemas.microsoft.com/office/drawing/2014/main" val="2024035308"/>
                    </a:ext>
                  </a:extLst>
                </a:gridCol>
                <a:gridCol w="1772566">
                  <a:extLst>
                    <a:ext uri="{9D8B030D-6E8A-4147-A177-3AD203B41FA5}">
                      <a16:colId xmlns:a16="http://schemas.microsoft.com/office/drawing/2014/main" val="3147266440"/>
                    </a:ext>
                  </a:extLst>
                </a:gridCol>
                <a:gridCol w="1894616">
                  <a:extLst>
                    <a:ext uri="{9D8B030D-6E8A-4147-A177-3AD203B41FA5}">
                      <a16:colId xmlns:a16="http://schemas.microsoft.com/office/drawing/2014/main" val="148792324"/>
                    </a:ext>
                  </a:extLst>
                </a:gridCol>
                <a:gridCol w="1748888">
                  <a:extLst>
                    <a:ext uri="{9D8B030D-6E8A-4147-A177-3AD203B41FA5}">
                      <a16:colId xmlns:a16="http://schemas.microsoft.com/office/drawing/2014/main" val="1204030703"/>
                    </a:ext>
                  </a:extLst>
                </a:gridCol>
              </a:tblGrid>
              <a:tr h="142921">
                <a:tc>
                  <a:txBody>
                    <a:bodyPr/>
                    <a:lstStyle/>
                    <a:p>
                      <a:r>
                        <a:rPr lang="en-US" b="1" dirty="0"/>
                        <a:t>Modified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593053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baseline="0" dirty="0"/>
                        <a:t>Input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9667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408</a:t>
                      </a:r>
                    </a:p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995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04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ey_09-07-2020" id="{B6755E4E-0B35-4243-A4D8-D4F59AFEABE9}" vid="{F730F220-357D-1C4E-BD9A-3856E81CA8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36224</TotalTime>
  <Words>959</Words>
  <Application>Microsoft Office PowerPoint</Application>
  <PresentationFormat>Widescreen</PresentationFormat>
  <Paragraphs>276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Neuromorphic Computing Midterm Presentation: FPGA Hardware Acceleration of CNN based SDR Analysis  </vt:lpstr>
      <vt:lpstr>FeFET-MMA Summary</vt:lpstr>
      <vt:lpstr>Block Diagram of MMA</vt:lpstr>
      <vt:lpstr>MMA Architecture</vt:lpstr>
      <vt:lpstr>MMA Architecture</vt:lpstr>
      <vt:lpstr>MMA Architecture</vt:lpstr>
      <vt:lpstr>Caveats</vt:lpstr>
      <vt:lpstr>Caveats – Floating Point Operation Workaround</vt:lpstr>
      <vt:lpstr>Simulation Setup</vt:lpstr>
      <vt:lpstr>Simulation Results - Accuracy</vt:lpstr>
      <vt:lpstr>Simulation Results - Speed</vt:lpstr>
      <vt:lpstr>Final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SDR Resiliancy With Machine Learning</dc:title>
  <dc:creator>Butts, Corey (buttscl)</dc:creator>
  <cp:lastModifiedBy>Mayersky, Joshua (mayersjd)</cp:lastModifiedBy>
  <cp:revision>368</cp:revision>
  <dcterms:created xsi:type="dcterms:W3CDTF">2020-09-03T01:22:04Z</dcterms:created>
  <dcterms:modified xsi:type="dcterms:W3CDTF">2021-04-27T12:30:17Z</dcterms:modified>
</cp:coreProperties>
</file>