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51" r:id="rId4"/>
    <p:sldId id="341" r:id="rId5"/>
    <p:sldId id="348" r:id="rId6"/>
    <p:sldId id="350" r:id="rId7"/>
    <p:sldId id="363" r:id="rId8"/>
    <p:sldId id="364" r:id="rId9"/>
    <p:sldId id="257" r:id="rId10"/>
    <p:sldId id="336" r:id="rId11"/>
    <p:sldId id="337" r:id="rId12"/>
    <p:sldId id="340" r:id="rId13"/>
    <p:sldId id="339" r:id="rId14"/>
    <p:sldId id="344" r:id="rId15"/>
    <p:sldId id="345" r:id="rId16"/>
    <p:sldId id="346" r:id="rId17"/>
    <p:sldId id="365" r:id="rId18"/>
    <p:sldId id="342" r:id="rId19"/>
    <p:sldId id="343" r:id="rId20"/>
    <p:sldId id="347" r:id="rId21"/>
    <p:sldId id="349" r:id="rId22"/>
    <p:sldId id="335" r:id="rId23"/>
    <p:sldId id="338" r:id="rId24"/>
    <p:sldId id="360" r:id="rId25"/>
    <p:sldId id="361" r:id="rId26"/>
    <p:sldId id="362" r:id="rId27"/>
    <p:sldId id="356" r:id="rId28"/>
    <p:sldId id="357" r:id="rId29"/>
    <p:sldId id="355" r:id="rId30"/>
    <p:sldId id="358" r:id="rId31"/>
    <p:sldId id="359" r:id="rId32"/>
    <p:sldId id="33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04/27/2021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6E13-72FA-974C-AF27-92950B0B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0169-4D28-DD41-89B5-D33D4634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easily test functionality, the model was scaled down</a:t>
            </a:r>
          </a:p>
          <a:p>
            <a:pPr lvl="1"/>
            <a:r>
              <a:rPr lang="en-US" dirty="0"/>
              <a:t>Input size: 32 samples </a:t>
            </a:r>
            <a:r>
              <a:rPr lang="en-US" dirty="0">
                <a:sym typeface="Wingdings" pitchFamily="2" charset="2"/>
              </a:rPr>
              <a:t> 8 samples</a:t>
            </a:r>
          </a:p>
          <a:p>
            <a:pPr lvl="1"/>
            <a:r>
              <a:rPr lang="en-US" dirty="0">
                <a:sym typeface="Wingdings" pitchFamily="2" charset="2"/>
              </a:rPr>
              <a:t>Sample data type: 16-bit float  8-bit integer</a:t>
            </a:r>
          </a:p>
          <a:p>
            <a:r>
              <a:rPr lang="en-US" dirty="0"/>
              <a:t>Problem: scaling up requires the implementation of 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7056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Representation</a:t>
            </a:r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32898DE-6952-2A4C-88C7-A8CB3B66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93" y="4655344"/>
            <a:ext cx="7975600" cy="158750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D5CFB-E69C-B144-B6FE-6864E62ABE9D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28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Floats are represented in binary in 3 sections:</a:t>
            </a:r>
          </a:p>
          <a:p>
            <a:pPr lvl="1"/>
            <a:r>
              <a:rPr lang="en-US" dirty="0"/>
              <a:t>Sign: Indicates the sign (-/+)</a:t>
            </a:r>
          </a:p>
          <a:p>
            <a:pPr lvl="1"/>
            <a:r>
              <a:rPr lang="en-US" dirty="0"/>
              <a:t>Exponent: Used to compute the exponent portion of the number</a:t>
            </a:r>
          </a:p>
          <a:p>
            <a:pPr lvl="1"/>
            <a:r>
              <a:rPr lang="en-US" dirty="0"/>
              <a:t>Fraction: Used to compute the fractional portion of the number</a:t>
            </a:r>
          </a:p>
        </p:txBody>
      </p:sp>
    </p:spTree>
    <p:extLst>
      <p:ext uri="{BB962C8B-B14F-4D97-AF65-F5344CB8AC3E}">
        <p14:creationId xmlns:p14="http://schemas.microsoft.com/office/powerpoint/2010/main" val="42600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81C5-C894-4146-AC13-A9F31D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3" y="1690688"/>
            <a:ext cx="7759700" cy="863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66130-AED9-E544-AE98-5EF90EC5FF0F}"/>
              </a:ext>
            </a:extLst>
          </p:cNvPr>
          <p:cNvSpPr txBox="1">
            <a:spLocks/>
          </p:cNvSpPr>
          <p:nvPr/>
        </p:nvSpPr>
        <p:spPr>
          <a:xfrm>
            <a:off x="2904565" y="2554288"/>
            <a:ext cx="8449235" cy="393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A3D16-F8E4-504F-A414-3A0264DA2374}"/>
              </a:ext>
            </a:extLst>
          </p:cNvPr>
          <p:cNvSpPr txBox="1">
            <a:spLocks/>
          </p:cNvSpPr>
          <p:nvPr/>
        </p:nvSpPr>
        <p:spPr>
          <a:xfrm>
            <a:off x="2904565" y="3176338"/>
            <a:ext cx="8449235" cy="33165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sign = 1</a:t>
            </a:r>
          </a:p>
          <a:p>
            <a:r>
              <a:rPr lang="en-US" b="1" dirty="0">
                <a:solidFill>
                  <a:srgbClr val="94CFCA"/>
                </a:solidFill>
              </a:rPr>
              <a:t>exponent = 2</a:t>
            </a:r>
            <a:r>
              <a:rPr lang="en-US" b="1" baseline="30000" dirty="0">
                <a:solidFill>
                  <a:srgbClr val="94CFCA"/>
                </a:solidFill>
              </a:rPr>
              <a:t>7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1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0</a:t>
            </a:r>
            <a:r>
              <a:rPr lang="en-US" b="1" dirty="0">
                <a:solidFill>
                  <a:srgbClr val="94CFCA"/>
                </a:solidFill>
              </a:rPr>
              <a:t> = 128 + 2 + 1 = 131</a:t>
            </a:r>
          </a:p>
          <a:p>
            <a:r>
              <a:rPr lang="en-US" b="1" dirty="0">
                <a:solidFill>
                  <a:srgbClr val="FF8882"/>
                </a:solidFill>
              </a:rPr>
              <a:t>fraction =  2</a:t>
            </a:r>
            <a:r>
              <a:rPr lang="en-US" b="1" baseline="30000" dirty="0">
                <a:solidFill>
                  <a:srgbClr val="FF8882"/>
                </a:solidFill>
              </a:rPr>
              <a:t>-1</a:t>
            </a:r>
            <a:r>
              <a:rPr lang="en-US" b="1" dirty="0">
                <a:solidFill>
                  <a:srgbClr val="FF8882"/>
                </a:solidFill>
              </a:rPr>
              <a:t> = 0.5</a:t>
            </a:r>
          </a:p>
          <a:p>
            <a:r>
              <a:rPr lang="en-US" dirty="0"/>
              <a:t>Number = (-1)</a:t>
            </a:r>
            <a:r>
              <a:rPr lang="en-US" baseline="30000" dirty="0"/>
              <a:t>1</a:t>
            </a:r>
            <a:r>
              <a:rPr lang="en-US" dirty="0"/>
              <a:t> x (1 + 0.5) x 2</a:t>
            </a:r>
            <a:r>
              <a:rPr lang="en-US" baseline="30000" dirty="0"/>
              <a:t>131– 127</a:t>
            </a:r>
            <a:r>
              <a:rPr lang="en-US" dirty="0"/>
              <a:t> = -24.0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/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𝒔𝒊𝒈𝒏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r>
                        <a:rPr lang="en-US" b="1" i="1" smtClean="0">
                          <a:solidFill>
                            <a:srgbClr val="FF88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𝒇𝒓𝒂𝒄𝒕𝒊𝒐𝒏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94CF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𝒆𝒙𝒑𝒐𝒏𝒆𝒏𝒕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blipFill>
                <a:blip r:embed="rId3"/>
                <a:stretch>
                  <a:fillRect l="-7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1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58F-8442-E144-8AB5-8C875C46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284" cy="4351338"/>
          </a:xfrm>
        </p:spPr>
        <p:txBody>
          <a:bodyPr/>
          <a:lstStyle/>
          <a:p>
            <a:r>
              <a:rPr lang="en-US" dirty="0"/>
              <a:t>Can’t be done in the way integer arithmetic can</a:t>
            </a:r>
          </a:p>
          <a:p>
            <a:r>
              <a:rPr lang="en-US" dirty="0"/>
              <a:t>Requires more complex hardware </a:t>
            </a:r>
          </a:p>
          <a:p>
            <a:pPr lvl="1"/>
            <a:r>
              <a:rPr lang="en-US" dirty="0"/>
              <a:t>Higher utilization</a:t>
            </a:r>
          </a:p>
          <a:p>
            <a:pPr lvl="1"/>
            <a:r>
              <a:rPr lang="en-US" dirty="0"/>
              <a:t>Increased circuit delay</a:t>
            </a:r>
          </a:p>
          <a:p>
            <a:pPr lvl="1"/>
            <a:r>
              <a:rPr lang="en-US" dirty="0"/>
              <a:t>Not enough time to implement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5EBF-02A7-124B-B49C-85C758EE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7" r="5980"/>
          <a:stretch/>
        </p:blipFill>
        <p:spPr>
          <a:xfrm>
            <a:off x="7419791" y="1825625"/>
            <a:ext cx="4556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4B9-1134-9A48-8536-15CEB3C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VHDL ”real”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5652-AA69-1E46-A2A9-329B4C19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logic vectors to represent floats use “real” type</a:t>
            </a:r>
          </a:p>
          <a:p>
            <a:pPr lvl="1"/>
            <a:r>
              <a:rPr lang="en-US" dirty="0"/>
              <a:t>VHDL’s float type</a:t>
            </a:r>
          </a:p>
          <a:p>
            <a:pPr lvl="1"/>
            <a:r>
              <a:rPr lang="en-US" dirty="0"/>
              <a:t>Can just do normal arithmetic without complex hardware implementation (e.g. y &lt;= a*b)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C77-4C2F-0543-A63E-34CCD37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A95A99C-E22D-E94D-B8AF-A2604931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6" y="1326875"/>
            <a:ext cx="3980069" cy="5531125"/>
          </a:xfrm>
          <a:prstGeom prst="rect">
            <a:avLst/>
          </a:prstGeom>
        </p:spPr>
      </p:pic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5856BEC-3A47-8749-AC5F-6026B34B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65" y="1594046"/>
            <a:ext cx="1156497" cy="51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D96B-B881-7E47-A21F-7299D9E0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AB22-969A-584B-9CD2-1B17AB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to the python simulations</a:t>
            </a:r>
          </a:p>
          <a:p>
            <a:pPr lvl="1"/>
            <a:r>
              <a:rPr lang="en-US" dirty="0"/>
              <a:t>Average mean squared error = 0</a:t>
            </a:r>
          </a:p>
          <a:p>
            <a:r>
              <a:rPr lang="en-US" dirty="0"/>
              <a:t>VHDL real types cannot be synthesized!</a:t>
            </a:r>
          </a:p>
          <a:p>
            <a:pPr lvl="1"/>
            <a:r>
              <a:rPr lang="en-US" dirty="0"/>
              <a:t>Only for simulation purposes</a:t>
            </a:r>
          </a:p>
          <a:p>
            <a:pPr lvl="1"/>
            <a:r>
              <a:rPr lang="en-US" dirty="0"/>
              <a:t>Even though this design is simple to implement and accurate it cannot be used on a real FPGA </a:t>
            </a:r>
          </a:p>
        </p:txBody>
      </p:sp>
    </p:spTree>
    <p:extLst>
      <p:ext uri="{BB962C8B-B14F-4D97-AF65-F5344CB8AC3E}">
        <p14:creationId xmlns:p14="http://schemas.microsoft.com/office/powerpoint/2010/main" val="303582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164-70BC-574C-AF99-8AFCA2E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F44F-0515-D844-86A6-198E66FA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Decimal number is represented by 2 integers</a:t>
            </a:r>
          </a:p>
          <a:p>
            <a:pPr lvl="1"/>
            <a:r>
              <a:rPr lang="en-US" dirty="0"/>
              <a:t>Integer part</a:t>
            </a:r>
          </a:p>
          <a:p>
            <a:pPr lvl="1"/>
            <a:r>
              <a:rPr lang="en-US" dirty="0"/>
              <a:t>Fractional part</a:t>
            </a:r>
          </a:p>
          <a:p>
            <a:r>
              <a:rPr lang="en-US" dirty="0"/>
              <a:t>Allows for the use of integer arithmetic</a:t>
            </a:r>
          </a:p>
          <a:p>
            <a:pPr lvl="1"/>
            <a:r>
              <a:rPr lang="en-US" dirty="0"/>
              <a:t>Simpler hardware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Less space required to store values</a:t>
            </a:r>
          </a:p>
          <a:p>
            <a:r>
              <a:rPr lang="en-US" dirty="0"/>
              <a:t>Comes at the loss of precision </a:t>
            </a:r>
          </a:p>
          <a:p>
            <a:pPr lvl="1"/>
            <a:r>
              <a:rPr lang="en-US" dirty="0"/>
              <a:t>Might not be entirely needed given our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3AD23-7FBC-A34B-889E-20A07E1F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88" y="2470953"/>
            <a:ext cx="5022112" cy="29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F04-921A-8546-A873-53167B9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Fixed Point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48FB-A8C3-CD41-9EEF-968B47DE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is now a 16-bit signed fixed point value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2-bit integer part</a:t>
            </a:r>
          </a:p>
          <a:p>
            <a:pPr lvl="2"/>
            <a:r>
              <a:rPr lang="en-US" dirty="0"/>
              <a:t>Doesn’t need to be as big considering most values range from -1 to 1</a:t>
            </a:r>
          </a:p>
          <a:p>
            <a:pPr lvl="1"/>
            <a:r>
              <a:rPr lang="en-US" dirty="0"/>
              <a:t>13-bit fractional part</a:t>
            </a:r>
          </a:p>
          <a:p>
            <a:r>
              <a:rPr lang="en-US" dirty="0"/>
              <a:t>Output is still 32 bits but is divided similarly to the input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4-bit integer part</a:t>
            </a:r>
          </a:p>
          <a:p>
            <a:pPr lvl="1"/>
            <a:r>
              <a:rPr lang="en-US" dirty="0"/>
              <a:t>27-bit fractional part</a:t>
            </a:r>
          </a:p>
        </p:txBody>
      </p:sp>
    </p:spTree>
    <p:extLst>
      <p:ext uri="{BB962C8B-B14F-4D97-AF65-F5344CB8AC3E}">
        <p14:creationId xmlns:p14="http://schemas.microsoft.com/office/powerpoint/2010/main" val="152658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E72-C15C-0049-9BD6-833BD7C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Utilization and Timing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94F2-7EFA-3842-A298-97A77C1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690688"/>
            <a:ext cx="5303726" cy="474317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C0A7063-CF4F-2A45-9BCF-BEF79EFE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39"/>
          <a:stretch/>
        </p:blipFill>
        <p:spPr>
          <a:xfrm>
            <a:off x="2138721" y="2506351"/>
            <a:ext cx="9806552" cy="3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150413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413-A5E0-6E48-ADFB-ABD2608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ECC6-2F58-724D-8AAF-E910D793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FeatureMap</a:t>
            </a:r>
            <a:r>
              <a:rPr lang="en-US" dirty="0"/>
              <a:t>[0] = -0.13936129</a:t>
            </a:r>
          </a:p>
          <a:p>
            <a:r>
              <a:rPr lang="en-US" dirty="0"/>
              <a:t>Binary value outputted = 0 0000 00010001001101010001111011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0.03361</a:t>
            </a:r>
            <a:r>
              <a:rPr lang="en-US" baseline="-25000" dirty="0">
                <a:sym typeface="Wingdings" pitchFamily="2" charset="2"/>
              </a:rPr>
              <a:t>(10)</a:t>
            </a:r>
          </a:p>
          <a:p>
            <a:r>
              <a:rPr lang="en-US" dirty="0"/>
              <a:t>Inaccuracy could potentially be due to the following:</a:t>
            </a:r>
          </a:p>
          <a:p>
            <a:pPr lvl="1"/>
            <a:r>
              <a:rPr lang="en-US" dirty="0"/>
              <a:t>Issues in converting from float to fixed point</a:t>
            </a:r>
          </a:p>
          <a:p>
            <a:pPr lvl="1"/>
            <a:r>
              <a:rPr lang="en-US" dirty="0"/>
              <a:t>Misuse of the ”signed” VHDL data type</a:t>
            </a:r>
          </a:p>
          <a:p>
            <a:pPr lvl="1"/>
            <a:r>
              <a:rPr lang="en-US" dirty="0"/>
              <a:t>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071-9BE3-F84D-9203-D46C544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119-BC84-3240-9218-1A776F06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Implement floating point arithmetic</a:t>
            </a:r>
          </a:p>
          <a:p>
            <a:pPr lvl="1"/>
            <a:r>
              <a:rPr lang="en-US" dirty="0"/>
              <a:t>Fix issues with fixed point arithmetic and compare to float implementation</a:t>
            </a:r>
          </a:p>
          <a:p>
            <a:r>
              <a:rPr lang="en-US" dirty="0"/>
              <a:t>FPGA acceleration of CNN shows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35847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FeFET</a:t>
            </a:r>
            <a:r>
              <a:rPr lang="en-US" dirty="0"/>
              <a:t>-MMA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8326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FeFET</a:t>
            </a:r>
            <a:r>
              <a:rPr lang="en-US" dirty="0"/>
              <a:t>-MMA is meant to perform the convolution operation in hardware for the purpose of accelerating the calculation</a:t>
            </a:r>
          </a:p>
          <a:p>
            <a:r>
              <a:rPr lang="en-US" dirty="0"/>
              <a:t>MMA architecture is based on the idea of performing digital AND operations on the input and weight bits using the weight encoded as variable threshold voltage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The outputs of the AND operations are tracked and counted, and fed into combinational and sequential logic to determine the final convoluted answer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FE98-5CB4-4617-99C2-4E6E6ED1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84658"/>
              </p:ext>
            </p:extLst>
          </p:nvPr>
        </p:nvGraphicFramePr>
        <p:xfrm>
          <a:off x="6290081" y="4642208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B734A-8B30-4D5D-AE94-297585EBA50A}"/>
              </a:ext>
            </a:extLst>
          </p:cNvPr>
          <p:cNvSpPr txBox="1"/>
          <p:nvPr/>
        </p:nvSpPr>
        <p:spPr>
          <a:xfrm>
            <a:off x="3600713" y="638494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A34E5-1D84-477F-B415-C7BA72830C3D}"/>
              </a:ext>
            </a:extLst>
          </p:cNvPr>
          <p:cNvCxnSpPr/>
          <p:nvPr/>
        </p:nvCxnSpPr>
        <p:spPr>
          <a:xfrm>
            <a:off x="2759806" y="4581364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58E03-B63C-4EF8-BA49-BFEC61AED4BE}"/>
              </a:ext>
            </a:extLst>
          </p:cNvPr>
          <p:cNvCxnSpPr>
            <a:cxnSpLocks/>
          </p:cNvCxnSpPr>
          <p:nvPr/>
        </p:nvCxnSpPr>
        <p:spPr>
          <a:xfrm flipH="1">
            <a:off x="2742554" y="6311741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87DC3-7A01-48AC-91CD-3DFB00FC77AE}"/>
              </a:ext>
            </a:extLst>
          </p:cNvPr>
          <p:cNvSpPr txBox="1"/>
          <p:nvPr/>
        </p:nvSpPr>
        <p:spPr>
          <a:xfrm>
            <a:off x="2246703" y="520178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28AB1-2D77-40A1-9062-6F0C016356E4}"/>
              </a:ext>
            </a:extLst>
          </p:cNvPr>
          <p:cNvCxnSpPr/>
          <p:nvPr/>
        </p:nvCxnSpPr>
        <p:spPr>
          <a:xfrm flipV="1">
            <a:off x="3500071" y="5201786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685E8-027F-41B8-895A-C28EE53E2896}"/>
              </a:ext>
            </a:extLst>
          </p:cNvPr>
          <p:cNvCxnSpPr/>
          <p:nvPr/>
        </p:nvCxnSpPr>
        <p:spPr>
          <a:xfrm flipV="1">
            <a:off x="2785686" y="5198254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AA4A7-EF0A-436B-BE3C-A458F865A320}"/>
              </a:ext>
            </a:extLst>
          </p:cNvPr>
          <p:cNvSpPr txBox="1"/>
          <p:nvPr/>
        </p:nvSpPr>
        <p:spPr>
          <a:xfrm>
            <a:off x="4635197" y="483598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F81C0-9224-48BA-A979-5F496BD22D7C}"/>
              </a:ext>
            </a:extLst>
          </p:cNvPr>
          <p:cNvSpPr txBox="1"/>
          <p:nvPr/>
        </p:nvSpPr>
        <p:spPr>
          <a:xfrm>
            <a:off x="3777102" y="4832454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70672-236B-4B3E-A549-FF38383A0BD3}"/>
              </a:ext>
            </a:extLst>
          </p:cNvPr>
          <p:cNvCxnSpPr/>
          <p:nvPr/>
        </p:nvCxnSpPr>
        <p:spPr>
          <a:xfrm>
            <a:off x="3500071" y="5670322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572318" y="19682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5081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4382852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765615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6193386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576149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8003920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9386683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814454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3456018" y="3421811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636" y="2431836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764636" y="3309665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824703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5252474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621159" y="39471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7048930" y="34188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8417615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845386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filter bias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51400"/>
            <a:ext cx="8964283" cy="1641457"/>
          </a:xfrm>
        </p:spPr>
        <p:txBody>
          <a:bodyPr>
            <a:normAutofit/>
          </a:bodyPr>
          <a:lstStyle/>
          <a:p>
            <a:r>
              <a:rPr lang="en-US" dirty="0"/>
              <a:t>Spice netlist is ~1500 lines of code</a:t>
            </a:r>
          </a:p>
          <a:p>
            <a:r>
              <a:rPr lang="en-US" dirty="0"/>
              <a:t>Implements four kernel filters</a:t>
            </a:r>
          </a:p>
          <a:p>
            <a:pPr lvl="1"/>
            <a:r>
              <a:rPr lang="en-US" dirty="0"/>
              <a:t>Each has two 16bit weights, operates on two 16bit inputs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FF774-405A-47CB-BFE1-D0E07F6E1723}"/>
              </a:ext>
            </a:extLst>
          </p:cNvPr>
          <p:cNvCxnSpPr>
            <a:cxnSpLocks/>
          </p:cNvCxnSpPr>
          <p:nvPr/>
        </p:nvCxnSpPr>
        <p:spPr>
          <a:xfrm>
            <a:off x="10214071" y="395436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C4FD7-CC5D-4D8C-9679-31990705E92F}"/>
              </a:ext>
            </a:extLst>
          </p:cNvPr>
          <p:cNvSpPr/>
          <p:nvPr/>
        </p:nvSpPr>
        <p:spPr>
          <a:xfrm>
            <a:off x="10641842" y="342603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2AB2-7D28-4F3A-B1BB-F59B14736E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1882" y="1848794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E99C3-4587-414F-8D7E-7165E6D045CE}"/>
              </a:ext>
            </a:extLst>
          </p:cNvPr>
          <p:cNvSpPr/>
          <p:nvPr/>
        </p:nvSpPr>
        <p:spPr>
          <a:xfrm>
            <a:off x="5746330" y="154556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CB309-DCA4-4A79-8187-048DE3AF83C7}"/>
              </a:ext>
            </a:extLst>
          </p:cNvPr>
          <p:cNvSpPr/>
          <p:nvPr/>
        </p:nvSpPr>
        <p:spPr>
          <a:xfrm>
            <a:off x="5746329" y="2754612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D97F-D419-47FD-837F-F7DF4A1972C0}"/>
              </a:ext>
            </a:extLst>
          </p:cNvPr>
          <p:cNvSpPr/>
          <p:nvPr/>
        </p:nvSpPr>
        <p:spPr>
          <a:xfrm>
            <a:off x="5746328" y="39636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B04BC-637D-4553-9124-5A65B3E9C49B}"/>
              </a:ext>
            </a:extLst>
          </p:cNvPr>
          <p:cNvSpPr/>
          <p:nvPr/>
        </p:nvSpPr>
        <p:spPr>
          <a:xfrm>
            <a:off x="5746330" y="517270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0FB-6CC3-4AC4-91FE-889E616438B2}"/>
              </a:ext>
            </a:extLst>
          </p:cNvPr>
          <p:cNvSpPr/>
          <p:nvPr/>
        </p:nvSpPr>
        <p:spPr>
          <a:xfrm>
            <a:off x="7435970" y="1927422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6B97E-4B07-42B9-A2A8-01686C2B1C91}"/>
              </a:ext>
            </a:extLst>
          </p:cNvPr>
          <p:cNvSpPr/>
          <p:nvPr/>
        </p:nvSpPr>
        <p:spPr>
          <a:xfrm>
            <a:off x="2499119" y="1690688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D6582-21BB-453B-A232-D700347C461D}"/>
              </a:ext>
            </a:extLst>
          </p:cNvPr>
          <p:cNvSpPr/>
          <p:nvPr/>
        </p:nvSpPr>
        <p:spPr>
          <a:xfrm>
            <a:off x="2499123" y="6012610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A0A89-A2D6-4B05-854A-068BB6FDD00F}"/>
              </a:ext>
            </a:extLst>
          </p:cNvPr>
          <p:cNvCxnSpPr>
            <a:stCxn id="4" idx="3"/>
          </p:cNvCxnSpPr>
          <p:nvPr/>
        </p:nvCxnSpPr>
        <p:spPr>
          <a:xfrm flipV="1">
            <a:off x="7129093" y="2073888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E475D-F06C-4D5C-9B0C-571D12B5B843}"/>
              </a:ext>
            </a:extLst>
          </p:cNvPr>
          <p:cNvSpPr/>
          <p:nvPr/>
        </p:nvSpPr>
        <p:spPr>
          <a:xfrm>
            <a:off x="7435970" y="3150847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0D05F-A85B-48F9-B7A8-8ECA52189749}"/>
              </a:ext>
            </a:extLst>
          </p:cNvPr>
          <p:cNvCxnSpPr/>
          <p:nvPr/>
        </p:nvCxnSpPr>
        <p:spPr>
          <a:xfrm flipV="1">
            <a:off x="7129093" y="3297313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DEDB3-87BE-40AF-862A-644FFCCC8ED8}"/>
              </a:ext>
            </a:extLst>
          </p:cNvPr>
          <p:cNvSpPr/>
          <p:nvPr/>
        </p:nvSpPr>
        <p:spPr>
          <a:xfrm>
            <a:off x="7435970" y="4319498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2E2B7-3D94-48F1-B32D-2B94CD20BC55}"/>
              </a:ext>
            </a:extLst>
          </p:cNvPr>
          <p:cNvCxnSpPr/>
          <p:nvPr/>
        </p:nvCxnSpPr>
        <p:spPr>
          <a:xfrm flipV="1">
            <a:off x="7129093" y="4465964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2223F-254E-40F2-AFF7-6894A0C90AEF}"/>
              </a:ext>
            </a:extLst>
          </p:cNvPr>
          <p:cNvSpPr/>
          <p:nvPr/>
        </p:nvSpPr>
        <p:spPr>
          <a:xfrm>
            <a:off x="7435968" y="5547331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86FB-7D62-40F5-9AFF-6C3414346094}"/>
              </a:ext>
            </a:extLst>
          </p:cNvPr>
          <p:cNvCxnSpPr/>
          <p:nvPr/>
        </p:nvCxnSpPr>
        <p:spPr>
          <a:xfrm flipV="1">
            <a:off x="7129091" y="5693797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DF25F-6991-47A4-99EA-C7BCC598EF83}"/>
              </a:ext>
            </a:extLst>
          </p:cNvPr>
          <p:cNvCxnSpPr>
            <a:cxnSpLocks/>
          </p:cNvCxnSpPr>
          <p:nvPr/>
        </p:nvCxnSpPr>
        <p:spPr>
          <a:xfrm>
            <a:off x="4261449" y="1848793"/>
            <a:ext cx="0" cy="37612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9A949-48AA-4D3C-A63F-A96E3398AC28}"/>
              </a:ext>
            </a:extLst>
          </p:cNvPr>
          <p:cNvCxnSpPr>
            <a:cxnSpLocks/>
          </p:cNvCxnSpPr>
          <p:nvPr/>
        </p:nvCxnSpPr>
        <p:spPr>
          <a:xfrm>
            <a:off x="4689894" y="1670514"/>
            <a:ext cx="0" cy="45120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7E633-0361-4B47-9B67-F5FC7DB8ABA7}"/>
              </a:ext>
            </a:extLst>
          </p:cNvPr>
          <p:cNvCxnSpPr>
            <a:cxnSpLocks/>
          </p:cNvCxnSpPr>
          <p:nvPr/>
        </p:nvCxnSpPr>
        <p:spPr>
          <a:xfrm>
            <a:off x="3881886" y="6170715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FD1A0-A196-42DA-BCB4-E7FEC12DEBEC}"/>
              </a:ext>
            </a:extLst>
          </p:cNvPr>
          <p:cNvCxnSpPr/>
          <p:nvPr/>
        </p:nvCxnSpPr>
        <p:spPr>
          <a:xfrm>
            <a:off x="4261449" y="1848793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9F8193-8412-4794-B16B-595CFE0CDC0C}"/>
              </a:ext>
            </a:extLst>
          </p:cNvPr>
          <p:cNvCxnSpPr/>
          <p:nvPr/>
        </p:nvCxnSpPr>
        <p:spPr>
          <a:xfrm>
            <a:off x="4261451" y="3150847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53FE7-2F2F-4009-B4F3-EC933637BA5B}"/>
              </a:ext>
            </a:extLst>
          </p:cNvPr>
          <p:cNvCxnSpPr/>
          <p:nvPr/>
        </p:nvCxnSpPr>
        <p:spPr>
          <a:xfrm>
            <a:off x="4261448" y="4319498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8F1286-2A87-4B5E-9BEB-4EBA346792E5}"/>
              </a:ext>
            </a:extLst>
          </p:cNvPr>
          <p:cNvCxnSpPr/>
          <p:nvPr/>
        </p:nvCxnSpPr>
        <p:spPr>
          <a:xfrm>
            <a:off x="4261447" y="5609999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77625-CC5A-41FF-B1B3-620059896BEE}"/>
              </a:ext>
            </a:extLst>
          </p:cNvPr>
          <p:cNvCxnSpPr>
            <a:cxnSpLocks/>
          </p:cNvCxnSpPr>
          <p:nvPr/>
        </p:nvCxnSpPr>
        <p:spPr>
          <a:xfrm>
            <a:off x="4689894" y="5356958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C2EB65-31CB-4ECD-A29B-267E05385298}"/>
              </a:ext>
            </a:extLst>
          </p:cNvPr>
          <p:cNvCxnSpPr>
            <a:cxnSpLocks/>
          </p:cNvCxnSpPr>
          <p:nvPr/>
        </p:nvCxnSpPr>
        <p:spPr>
          <a:xfrm>
            <a:off x="4689894" y="4086000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C8580-3855-4511-81A2-73B24126AE51}"/>
              </a:ext>
            </a:extLst>
          </p:cNvPr>
          <p:cNvCxnSpPr>
            <a:cxnSpLocks/>
          </p:cNvCxnSpPr>
          <p:nvPr/>
        </p:nvCxnSpPr>
        <p:spPr>
          <a:xfrm>
            <a:off x="4689898" y="2947313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D0BF23-6E72-4331-8D79-6B529F2979D6}"/>
              </a:ext>
            </a:extLst>
          </p:cNvPr>
          <p:cNvCxnSpPr>
            <a:cxnSpLocks/>
          </p:cNvCxnSpPr>
          <p:nvPr/>
        </p:nvCxnSpPr>
        <p:spPr>
          <a:xfrm>
            <a:off x="4689898" y="1670514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A9E783-6E9B-4C69-9EDC-05E089B6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56" y="322883"/>
            <a:ext cx="1536202" cy="59488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7D701A-F4C1-45FD-B0E0-55A6934A7AAB}"/>
              </a:ext>
            </a:extLst>
          </p:cNvPr>
          <p:cNvSpPr/>
          <p:nvPr/>
        </p:nvSpPr>
        <p:spPr>
          <a:xfrm>
            <a:off x="5497902" y="1388856"/>
            <a:ext cx="1784624" cy="130541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6243DD-0398-4CDA-AC0D-8BC6710B3B1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79957" y="1848793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0D602-AA9C-44AB-A38A-F1420549A90C}"/>
              </a:ext>
            </a:extLst>
          </p:cNvPr>
          <p:cNvSpPr/>
          <p:nvPr/>
        </p:nvSpPr>
        <p:spPr>
          <a:xfrm>
            <a:off x="4930408" y="1568774"/>
            <a:ext cx="1382763" cy="3962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4931884" y="2754612"/>
            <a:ext cx="1382763" cy="9451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 Control Circuitry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5BEDB-656C-4DFE-A782-50386E041813}"/>
              </a:ext>
            </a:extLst>
          </p:cNvPr>
          <p:cNvSpPr/>
          <p:nvPr/>
        </p:nvSpPr>
        <p:spPr>
          <a:xfrm>
            <a:off x="4936158" y="488558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Bias Adder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2197194" y="1690687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2197198" y="2789207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239BC-E0F4-456F-84C1-76D237E7DF70}"/>
              </a:ext>
            </a:extLst>
          </p:cNvPr>
          <p:cNvSpPr/>
          <p:nvPr/>
        </p:nvSpPr>
        <p:spPr>
          <a:xfrm>
            <a:off x="4940433" y="6246936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2F0852-7D5A-4337-B11F-DBF9ED01B41E}"/>
              </a:ext>
            </a:extLst>
          </p:cNvPr>
          <p:cNvCxnSpPr>
            <a:cxnSpLocks/>
          </p:cNvCxnSpPr>
          <p:nvPr/>
        </p:nvCxnSpPr>
        <p:spPr>
          <a:xfrm>
            <a:off x="5631815" y="5942232"/>
            <a:ext cx="0" cy="30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48210A-3E7A-4DEF-9AB9-F79724F16B1A}"/>
              </a:ext>
            </a:extLst>
          </p:cNvPr>
          <p:cNvCxnSpPr>
            <a:cxnSpLocks/>
          </p:cNvCxnSpPr>
          <p:nvPr/>
        </p:nvCxnSpPr>
        <p:spPr>
          <a:xfrm>
            <a:off x="3766007" y="1848792"/>
            <a:ext cx="2" cy="13020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1AF48-6E8F-4E50-911E-81E3393303EF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4" cy="12767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64B39B-3E89-435A-AE1D-525BE44A0992}"/>
              </a:ext>
            </a:extLst>
          </p:cNvPr>
          <p:cNvCxnSpPr>
            <a:cxnSpLocks/>
          </p:cNvCxnSpPr>
          <p:nvPr/>
        </p:nvCxnSpPr>
        <p:spPr>
          <a:xfrm>
            <a:off x="3579961" y="2947312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259A17-9DAE-4BB0-9891-8513179CD5CA}"/>
              </a:ext>
            </a:extLst>
          </p:cNvPr>
          <p:cNvCxnSpPr>
            <a:cxnSpLocks/>
          </p:cNvCxnSpPr>
          <p:nvPr/>
        </p:nvCxnSpPr>
        <p:spPr>
          <a:xfrm>
            <a:off x="3685672" y="1848792"/>
            <a:ext cx="124473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BE6D2-4D55-4809-ACCA-043026E1F022}"/>
              </a:ext>
            </a:extLst>
          </p:cNvPr>
          <p:cNvCxnSpPr>
            <a:cxnSpLocks/>
          </p:cNvCxnSpPr>
          <p:nvPr/>
        </p:nvCxnSpPr>
        <p:spPr>
          <a:xfrm>
            <a:off x="3766007" y="3150846"/>
            <a:ext cx="11658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76F79F-7C09-4F8A-8EA7-E620110797FD}"/>
              </a:ext>
            </a:extLst>
          </p:cNvPr>
          <p:cNvCxnSpPr>
            <a:cxnSpLocks/>
          </p:cNvCxnSpPr>
          <p:nvPr/>
        </p:nvCxnSpPr>
        <p:spPr>
          <a:xfrm>
            <a:off x="3875453" y="2947312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11ABE2-0398-4B34-8CE8-0C34019B9677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737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6EBD1E-EBA1-4575-9652-B03CF4BDD665}"/>
              </a:ext>
            </a:extLst>
          </p:cNvPr>
          <p:cNvSpPr/>
          <p:nvPr/>
        </p:nvSpPr>
        <p:spPr>
          <a:xfrm>
            <a:off x="2199996" y="5554311"/>
            <a:ext cx="1382763" cy="31621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bias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FC35DB-6F84-426A-AE73-B9BE9445156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582759" y="5712417"/>
            <a:ext cx="13476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V="1">
            <a:off x="6183775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5214742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5079581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6071590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6323197" y="2124246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4355661" y="2143363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631815" y="3699740"/>
            <a:ext cx="0" cy="118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07335" y="4130976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89089" y="4004444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pic>
        <p:nvPicPr>
          <p:cNvPr id="107" name="Picture 106" descr="Diagram, schematic&#10;&#10;Description automatically generated">
            <a:extLst>
              <a:ext uri="{FF2B5EF4-FFF2-40B4-BE49-F238E27FC236}">
                <a16:creationId xmlns:a16="http://schemas.microsoft.com/office/drawing/2014/main" id="{6A19673F-2D80-4BF7-9530-D0455BF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33" y="1217554"/>
            <a:ext cx="2294862" cy="518748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5DD1311-2BE3-495B-BAFB-86ABDA0BDEB4}"/>
              </a:ext>
            </a:extLst>
          </p:cNvPr>
          <p:cNvSpPr/>
          <p:nvPr/>
        </p:nvSpPr>
        <p:spPr>
          <a:xfrm>
            <a:off x="3685672" y="1388855"/>
            <a:ext cx="3430184" cy="5367403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A7E877-DD61-46C5-9641-5C34D8C04369}"/>
              </a:ext>
            </a:extLst>
          </p:cNvPr>
          <p:cNvCxnSpPr>
            <a:cxnSpLocks/>
          </p:cNvCxnSpPr>
          <p:nvPr/>
        </p:nvCxnSpPr>
        <p:spPr>
          <a:xfrm>
            <a:off x="6318921" y="3187884"/>
            <a:ext cx="4351954" cy="816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73D3B9-FF4B-4050-9452-BF61847E69BD}"/>
              </a:ext>
            </a:extLst>
          </p:cNvPr>
          <p:cNvCxnSpPr>
            <a:stCxn id="51" idx="3"/>
          </p:cNvCxnSpPr>
          <p:nvPr/>
        </p:nvCxnSpPr>
        <p:spPr>
          <a:xfrm>
            <a:off x="6313171" y="1766888"/>
            <a:ext cx="2925720" cy="592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9C5C50-F9E2-4866-A881-212D5E58E022}"/>
              </a:ext>
            </a:extLst>
          </p:cNvPr>
          <p:cNvCxnSpPr>
            <a:cxnSpLocks/>
          </p:cNvCxnSpPr>
          <p:nvPr/>
        </p:nvCxnSpPr>
        <p:spPr>
          <a:xfrm flipV="1">
            <a:off x="6345896" y="4698750"/>
            <a:ext cx="4753780" cy="70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92EE0-C11E-4CB1-B92C-5E78510D72A6}"/>
              </a:ext>
            </a:extLst>
          </p:cNvPr>
          <p:cNvSpPr/>
          <p:nvPr/>
        </p:nvSpPr>
        <p:spPr>
          <a:xfrm>
            <a:off x="4739503" y="2554292"/>
            <a:ext cx="1784624" cy="130541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5309477" y="3440394"/>
            <a:ext cx="1138138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4714719" y="1381342"/>
            <a:ext cx="725780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3750859" y="1379664"/>
            <a:ext cx="725780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47240" y="6460817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71B7-7C42-40D8-B8EF-7D3C921651C0}"/>
              </a:ext>
            </a:extLst>
          </p:cNvPr>
          <p:cNvSpPr/>
          <p:nvPr/>
        </p:nvSpPr>
        <p:spPr>
          <a:xfrm>
            <a:off x="3332290" y="1821841"/>
            <a:ext cx="4354899" cy="4603341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9A1CB7DB-B242-426C-8616-FB49D0CD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05" y="752483"/>
            <a:ext cx="3818634" cy="54633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A3FCCD-B79E-48B0-8F8C-B7AE5128CB0D}"/>
              </a:ext>
            </a:extLst>
          </p:cNvPr>
          <p:cNvSpPr/>
          <p:nvPr/>
        </p:nvSpPr>
        <p:spPr>
          <a:xfrm>
            <a:off x="3868066" y="2951403"/>
            <a:ext cx="983989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16B0F-BDB6-49EC-8512-D6B93420F2E5}"/>
              </a:ext>
            </a:extLst>
          </p:cNvPr>
          <p:cNvSpPr/>
          <p:nvPr/>
        </p:nvSpPr>
        <p:spPr>
          <a:xfrm>
            <a:off x="3707055" y="3545875"/>
            <a:ext cx="1319607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FE6F4-1F3C-4AA1-9A92-27AC601100ED}"/>
              </a:ext>
            </a:extLst>
          </p:cNvPr>
          <p:cNvSpPr/>
          <p:nvPr/>
        </p:nvSpPr>
        <p:spPr>
          <a:xfrm>
            <a:off x="3804505" y="4143719"/>
            <a:ext cx="1047550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Adder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431A8-6D9B-4968-9B4A-603890E9FA2E}"/>
              </a:ext>
            </a:extLst>
          </p:cNvPr>
          <p:cNvSpPr/>
          <p:nvPr/>
        </p:nvSpPr>
        <p:spPr>
          <a:xfrm>
            <a:off x="3728002" y="4734595"/>
            <a:ext cx="114731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Multiplier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1946-2396-4C65-8D5B-989C2DD1A731}"/>
              </a:ext>
            </a:extLst>
          </p:cNvPr>
          <p:cNvSpPr/>
          <p:nvPr/>
        </p:nvSpPr>
        <p:spPr>
          <a:xfrm>
            <a:off x="5065344" y="4819994"/>
            <a:ext cx="1016011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Decoder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8D2848-D0AC-4A71-8FDC-6EF65A9393DA}"/>
              </a:ext>
            </a:extLst>
          </p:cNvPr>
          <p:cNvSpPr/>
          <p:nvPr/>
        </p:nvSpPr>
        <p:spPr>
          <a:xfrm>
            <a:off x="3728002" y="5586711"/>
            <a:ext cx="1054266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DFF-1 Array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6272BD-6B82-4C13-92A1-256463D02BB0}"/>
              </a:ext>
            </a:extLst>
          </p:cNvPr>
          <p:cNvSpPr/>
          <p:nvPr/>
        </p:nvSpPr>
        <p:spPr>
          <a:xfrm>
            <a:off x="6666046" y="5586711"/>
            <a:ext cx="926093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DFF-2 Array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B277B9-2371-4978-AAFD-68A795DE8632}"/>
              </a:ext>
            </a:extLst>
          </p:cNvPr>
          <p:cNvSpPr/>
          <p:nvPr/>
        </p:nvSpPr>
        <p:spPr>
          <a:xfrm>
            <a:off x="5316778" y="5586711"/>
            <a:ext cx="789372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 Adder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849AE-94A6-49C9-B1F8-878BE1D9B5E8}"/>
              </a:ext>
            </a:extLst>
          </p:cNvPr>
          <p:cNvSpPr/>
          <p:nvPr/>
        </p:nvSpPr>
        <p:spPr>
          <a:xfrm>
            <a:off x="3868066" y="2049811"/>
            <a:ext cx="115859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Word-line Decoder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6BF0FA-AC00-4AC8-A42E-7F43DC7C35C4}"/>
              </a:ext>
            </a:extLst>
          </p:cNvPr>
          <p:cNvSpPr/>
          <p:nvPr/>
        </p:nvSpPr>
        <p:spPr>
          <a:xfrm>
            <a:off x="2130501" y="2046675"/>
            <a:ext cx="1011785" cy="1325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3142286" y="3118432"/>
            <a:ext cx="725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3477059" y="3020651"/>
            <a:ext cx="93001" cy="21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3324378" y="2653965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H="1">
            <a:off x="3142286" y="2342774"/>
            <a:ext cx="731220" cy="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3629578" y="2230707"/>
            <a:ext cx="112186" cy="23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3303251" y="1901548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FA8A0E-C1C7-48AE-9A2B-47B7C0D7011D}"/>
              </a:ext>
            </a:extLst>
          </p:cNvPr>
          <p:cNvCxnSpPr>
            <a:cxnSpLocks/>
          </p:cNvCxnSpPr>
          <p:nvPr/>
        </p:nvCxnSpPr>
        <p:spPr>
          <a:xfrm>
            <a:off x="4286617" y="332166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2E2AE9-F173-407B-AA8F-706677028F01}"/>
              </a:ext>
            </a:extLst>
          </p:cNvPr>
          <p:cNvCxnSpPr>
            <a:cxnSpLocks/>
          </p:cNvCxnSpPr>
          <p:nvPr/>
        </p:nvCxnSpPr>
        <p:spPr>
          <a:xfrm>
            <a:off x="4286617" y="3905226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7A78F-5A4E-4554-AC9D-1408D8D948C5}"/>
              </a:ext>
            </a:extLst>
          </p:cNvPr>
          <p:cNvSpPr/>
          <p:nvPr/>
        </p:nvSpPr>
        <p:spPr>
          <a:xfrm>
            <a:off x="5289790" y="4030028"/>
            <a:ext cx="1138139" cy="5807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F403B-E8A8-4EA9-A9DB-97E2A9425560}"/>
              </a:ext>
            </a:extLst>
          </p:cNvPr>
          <p:cNvCxnSpPr>
            <a:cxnSpLocks/>
          </p:cNvCxnSpPr>
          <p:nvPr/>
        </p:nvCxnSpPr>
        <p:spPr>
          <a:xfrm>
            <a:off x="4265777" y="4513814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1AFF81-3AAC-480A-A079-FE49E8341C1C}"/>
              </a:ext>
            </a:extLst>
          </p:cNvPr>
          <p:cNvCxnSpPr>
            <a:cxnSpLocks/>
          </p:cNvCxnSpPr>
          <p:nvPr/>
        </p:nvCxnSpPr>
        <p:spPr>
          <a:xfrm flipH="1">
            <a:off x="4849183" y="4994569"/>
            <a:ext cx="216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16267E-BFFF-464E-A74E-17865D14A471}"/>
              </a:ext>
            </a:extLst>
          </p:cNvPr>
          <p:cNvCxnSpPr>
            <a:cxnSpLocks/>
          </p:cNvCxnSpPr>
          <p:nvPr/>
        </p:nvCxnSpPr>
        <p:spPr>
          <a:xfrm>
            <a:off x="4233989" y="1707806"/>
            <a:ext cx="0" cy="342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AC089-0714-4C76-99F7-4A12456E7DF8}"/>
              </a:ext>
            </a:extLst>
          </p:cNvPr>
          <p:cNvCxnSpPr>
            <a:cxnSpLocks/>
          </p:cNvCxnSpPr>
          <p:nvPr/>
        </p:nvCxnSpPr>
        <p:spPr>
          <a:xfrm>
            <a:off x="4879488" y="1704670"/>
            <a:ext cx="0" cy="342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548DF7-BB5D-40F2-B062-E60EA2944EE9}"/>
              </a:ext>
            </a:extLst>
          </p:cNvPr>
          <p:cNvCxnSpPr>
            <a:cxnSpLocks/>
          </p:cNvCxnSpPr>
          <p:nvPr/>
        </p:nvCxnSpPr>
        <p:spPr>
          <a:xfrm flipH="1">
            <a:off x="5026662" y="3609147"/>
            <a:ext cx="254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78342A-A514-45B2-AB37-12C1529A59F2}"/>
              </a:ext>
            </a:extLst>
          </p:cNvPr>
          <p:cNvCxnSpPr>
            <a:cxnSpLocks/>
          </p:cNvCxnSpPr>
          <p:nvPr/>
        </p:nvCxnSpPr>
        <p:spPr>
          <a:xfrm flipV="1">
            <a:off x="5486377" y="3798158"/>
            <a:ext cx="0" cy="25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CBFEF1-DFB1-4E72-9BED-62E6B530A719}"/>
              </a:ext>
            </a:extLst>
          </p:cNvPr>
          <p:cNvCxnSpPr>
            <a:cxnSpLocks/>
          </p:cNvCxnSpPr>
          <p:nvPr/>
        </p:nvCxnSpPr>
        <p:spPr>
          <a:xfrm>
            <a:off x="6181553" y="3809727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8D6B-9F92-4A59-A8E4-B1311A227139}"/>
              </a:ext>
            </a:extLst>
          </p:cNvPr>
          <p:cNvCxnSpPr>
            <a:cxnSpLocks/>
          </p:cNvCxnSpPr>
          <p:nvPr/>
        </p:nvCxnSpPr>
        <p:spPr>
          <a:xfrm>
            <a:off x="5486377" y="461078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702762" y="6258425"/>
            <a:ext cx="8702" cy="43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73349" y="6348734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55C735-937A-4DBE-95B9-B1E5AC8A60FF}"/>
              </a:ext>
            </a:extLst>
          </p:cNvPr>
          <p:cNvCxnSpPr>
            <a:cxnSpLocks/>
          </p:cNvCxnSpPr>
          <p:nvPr/>
        </p:nvCxnSpPr>
        <p:spPr>
          <a:xfrm>
            <a:off x="3946375" y="5291865"/>
            <a:ext cx="0" cy="2948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9E9D04-3F7A-49D8-B5C2-EDB9E04B4F09}"/>
              </a:ext>
            </a:extLst>
          </p:cNvPr>
          <p:cNvCxnSpPr>
            <a:cxnSpLocks/>
          </p:cNvCxnSpPr>
          <p:nvPr/>
        </p:nvCxnSpPr>
        <p:spPr>
          <a:xfrm>
            <a:off x="4782268" y="5765260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574E78-4CA9-49E5-840F-70EBBD13B11B}"/>
              </a:ext>
            </a:extLst>
          </p:cNvPr>
          <p:cNvCxnSpPr>
            <a:cxnSpLocks/>
          </p:cNvCxnSpPr>
          <p:nvPr/>
        </p:nvCxnSpPr>
        <p:spPr>
          <a:xfrm>
            <a:off x="6128796" y="5701999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075AD9-143F-456E-B88B-D6C02FF7962B}"/>
              </a:ext>
            </a:extLst>
          </p:cNvPr>
          <p:cNvCxnSpPr>
            <a:cxnSpLocks/>
          </p:cNvCxnSpPr>
          <p:nvPr/>
        </p:nvCxnSpPr>
        <p:spPr>
          <a:xfrm flipH="1">
            <a:off x="6081356" y="5983795"/>
            <a:ext cx="5819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4BD359-6DCF-4650-9F68-D02E26A5D990}"/>
              </a:ext>
            </a:extLst>
          </p:cNvPr>
          <p:cNvCxnSpPr>
            <a:cxnSpLocks/>
          </p:cNvCxnSpPr>
          <p:nvPr/>
        </p:nvCxnSpPr>
        <p:spPr>
          <a:xfrm>
            <a:off x="7014083" y="3615319"/>
            <a:ext cx="0" cy="197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28A38B-4158-416F-9302-D4898AB4D1A3}"/>
              </a:ext>
            </a:extLst>
          </p:cNvPr>
          <p:cNvCxnSpPr/>
          <p:nvPr/>
        </p:nvCxnSpPr>
        <p:spPr>
          <a:xfrm>
            <a:off x="6447615" y="3615319"/>
            <a:ext cx="586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2A986A-1137-4514-9F31-E10348D19B61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2424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1DDC-CF05-48EF-9D8A-8CC65AFE8A04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0" cy="16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30FA24-143C-4922-A76A-845AF026100A}"/>
              </a:ext>
            </a:extLst>
          </p:cNvPr>
          <p:cNvCxnSpPr>
            <a:cxnSpLocks/>
          </p:cNvCxnSpPr>
          <p:nvPr/>
        </p:nvCxnSpPr>
        <p:spPr>
          <a:xfrm flipH="1">
            <a:off x="5026664" y="2342774"/>
            <a:ext cx="1736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376195-115B-4DA9-81F2-E826E6964037}"/>
              </a:ext>
            </a:extLst>
          </p:cNvPr>
          <p:cNvCxnSpPr>
            <a:cxnSpLocks/>
          </p:cNvCxnSpPr>
          <p:nvPr/>
        </p:nvCxnSpPr>
        <p:spPr>
          <a:xfrm>
            <a:off x="6076710" y="5008040"/>
            <a:ext cx="686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8FD4F8-A42E-49FC-AD17-BACBA0CB167F}"/>
              </a:ext>
            </a:extLst>
          </p:cNvPr>
          <p:cNvCxnSpPr>
            <a:cxnSpLocks/>
          </p:cNvCxnSpPr>
          <p:nvPr/>
        </p:nvCxnSpPr>
        <p:spPr>
          <a:xfrm flipV="1">
            <a:off x="6763109" y="2342774"/>
            <a:ext cx="0" cy="267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AE7955-1810-443A-AA17-FF40EE8521C4}"/>
              </a:ext>
            </a:extLst>
          </p:cNvPr>
          <p:cNvCxnSpPr>
            <a:cxnSpLocks/>
          </p:cNvCxnSpPr>
          <p:nvPr/>
        </p:nvCxnSpPr>
        <p:spPr>
          <a:xfrm>
            <a:off x="6419909" y="4254666"/>
            <a:ext cx="2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35C53B-5515-44CE-8945-69E298BE9FD1}"/>
              </a:ext>
            </a:extLst>
          </p:cNvPr>
          <p:cNvCxnSpPr>
            <a:cxnSpLocks/>
          </p:cNvCxnSpPr>
          <p:nvPr/>
        </p:nvCxnSpPr>
        <p:spPr>
          <a:xfrm flipV="1">
            <a:off x="6663306" y="2522041"/>
            <a:ext cx="0" cy="1747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370896-C896-468F-972C-FCA5F499F001}"/>
              </a:ext>
            </a:extLst>
          </p:cNvPr>
          <p:cNvCxnSpPr>
            <a:cxnSpLocks/>
          </p:cNvCxnSpPr>
          <p:nvPr/>
        </p:nvCxnSpPr>
        <p:spPr>
          <a:xfrm flipH="1">
            <a:off x="5029405" y="2522041"/>
            <a:ext cx="1636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4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made a number of assumptions throughout this project about how the binary numbers that are fed into the circuit are formatted that dictated how the circuit was designed</a:t>
            </a:r>
          </a:p>
          <a:p>
            <a:pPr lvl="1"/>
            <a:r>
              <a:rPr lang="en-US" dirty="0"/>
              <a:t>Unsigned binary numbers</a:t>
            </a:r>
          </a:p>
          <a:p>
            <a:pPr lvl="1"/>
            <a:r>
              <a:rPr lang="en-US" dirty="0"/>
              <a:t>Integer operations</a:t>
            </a:r>
          </a:p>
          <a:p>
            <a:r>
              <a:rPr lang="en-US" dirty="0"/>
              <a:t>As a result, it cannot handle negative numbers without overhauling the design</a:t>
            </a:r>
          </a:p>
          <a:p>
            <a:r>
              <a:rPr lang="en-US" dirty="0"/>
              <a:t>It also cannot properly handle fractional numbers</a:t>
            </a:r>
          </a:p>
          <a:p>
            <a:pPr lvl="1"/>
            <a:r>
              <a:rPr lang="en-US" dirty="0"/>
              <a:t>With more time I could implement this thoroughly</a:t>
            </a:r>
          </a:p>
          <a:p>
            <a:pPr lvl="1"/>
            <a:r>
              <a:rPr lang="en-US" dirty="0"/>
              <a:t>In the meantime I do have a temporary workaround in place</a:t>
            </a:r>
          </a:p>
        </p:txBody>
      </p:sp>
    </p:spTree>
    <p:extLst>
      <p:ext uri="{BB962C8B-B14F-4D97-AF65-F5344CB8AC3E}">
        <p14:creationId xmlns:p14="http://schemas.microsoft.com/office/powerpoint/2010/main" val="341834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– Floating Point Operation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r>
                  <a:rPr lang="en-US" dirty="0"/>
                  <a:t> = 0.23426208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0.6055579</a:t>
                </a:r>
              </a:p>
              <a:p>
                <a:pPr lvl="1"/>
                <a:r>
                  <a:rPr lang="en-US" dirty="0"/>
                  <a:t>Bias = 0.00364347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en-US" dirty="0"/>
                  <a:t> = 0.254150390625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 = 0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=0.063181269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multiply each component by some constant value to allow for integer operations, at the cost of some precision.</a:t>
                </a:r>
              </a:p>
              <a:p>
                <a:r>
                  <a:rPr lang="en-US" b="0" dirty="0"/>
                  <a:t>We have 16 bits available for</a:t>
                </a:r>
                <a:r>
                  <a:rPr lang="en-US" dirty="0"/>
                  <a:t> binary representation, so the maximum number is 65536</a:t>
                </a:r>
              </a:p>
              <a:p>
                <a:pPr lvl="1"/>
                <a:r>
                  <a:rPr lang="en-US" dirty="0"/>
                  <a:t>Multiple each term by 10</a:t>
                </a:r>
                <a:r>
                  <a:rPr lang="en-US" baseline="30000" dirty="0"/>
                  <a:t>6</a:t>
                </a:r>
                <a:r>
                  <a:rPr lang="en-US" dirty="0"/>
                  <a:t> and distribute it out evenly to weights and inputs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=63079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answer can be divided by 10</a:t>
                </a:r>
                <a:r>
                  <a:rPr lang="en-US" baseline="30000" dirty="0"/>
                  <a:t>6</a:t>
                </a:r>
                <a:r>
                  <a:rPr lang="en-US" dirty="0"/>
                  <a:t> to get 0.063079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DEE643-D343-4A0A-8671-2FFD7599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129"/>
              </p:ext>
            </p:extLst>
          </p:nvPr>
        </p:nvGraphicFramePr>
        <p:xfrm>
          <a:off x="2001328" y="272129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E5DA8-F7B7-4AFE-8142-C1D07FA9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7126"/>
              </p:ext>
            </p:extLst>
          </p:nvPr>
        </p:nvGraphicFramePr>
        <p:xfrm>
          <a:off x="2001328" y="125825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0.23426208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-0.24479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-0.38059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0.6055579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-0.03461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-0.45489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0.00364347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6876F-1F79-4A18-B1F3-5C6A99BC5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988105"/>
              </p:ext>
            </p:extLst>
          </p:nvPr>
        </p:nvGraphicFramePr>
        <p:xfrm>
          <a:off x="2001327" y="4187262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5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6245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0.40771484375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0.40771484375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84626-721F-41C0-84D1-4240D3AA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222660"/>
              </p:ext>
            </p:extLst>
          </p:nvPr>
        </p:nvGraphicFramePr>
        <p:xfrm>
          <a:off x="2001328" y="5309307"/>
          <a:ext cx="101906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18938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8E6-071B-5A43-BEE4-B7C49A4B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D2AE-61D5-4747-A157-43C3D121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Learn SDR component functionality by training on input/output signal data</a:t>
            </a:r>
          </a:p>
          <a:p>
            <a:pPr lvl="1"/>
            <a:r>
              <a:rPr lang="en-US" dirty="0"/>
              <a:t>Implemented using a one-dimensional convolutional neural network (1DCNN)</a:t>
            </a:r>
          </a:p>
          <a:p>
            <a:r>
              <a:rPr lang="en-US" dirty="0"/>
              <a:t>Goal: compare 3 implementations of the convolutional layer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MMA </a:t>
            </a:r>
            <a:r>
              <a:rPr lang="en-US"/>
              <a:t>(Neuromorphic Hardware)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09" y="5400135"/>
            <a:ext cx="9357091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 the 20 convolution operations, 11 were correct</a:t>
            </a:r>
          </a:p>
          <a:p>
            <a:r>
              <a:rPr lang="en-US" dirty="0"/>
              <a:t>Of the 9 that are incorrect, the average error is 0.299%</a:t>
            </a:r>
          </a:p>
          <a:p>
            <a:pPr lvl="1"/>
            <a:r>
              <a:rPr lang="en-US" dirty="0"/>
              <a:t>Each answer is off by 512</a:t>
            </a:r>
          </a:p>
          <a:p>
            <a:pPr lvl="1"/>
            <a:r>
              <a:rPr lang="en-US" dirty="0"/>
              <a:t>1 bit place: 2</a:t>
            </a:r>
            <a:r>
              <a:rPr lang="en-US" baseline="30000" dirty="0"/>
              <a:t>9</a:t>
            </a:r>
            <a:r>
              <a:rPr lang="en-US" dirty="0"/>
              <a:t> is stuck at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D69C5-E5A9-4486-B6EB-901DBB504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245585"/>
              </p:ext>
            </p:extLst>
          </p:nvPr>
        </p:nvGraphicFramePr>
        <p:xfrm>
          <a:off x="2082973" y="1403698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393063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84A65-E451-4FDC-85F1-DC6BD249B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697472"/>
              </p:ext>
            </p:extLst>
          </p:nvPr>
        </p:nvGraphicFramePr>
        <p:xfrm>
          <a:off x="2082973" y="3235902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356849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208524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290089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75928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292124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372174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249280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392551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9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Speed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Simulated speed</a:t>
                </a:r>
              </a:p>
              <a:p>
                <a:pPr lvl="1"/>
                <a:r>
                  <a:rPr lang="en-US" dirty="0"/>
                  <a:t>It takes 4 clock cycles per bit of input to process the convolution operation</a:t>
                </a:r>
              </a:p>
              <a:p>
                <a:pPr lvl="2"/>
                <a:r>
                  <a:rPr lang="en-US" dirty="0"/>
                  <a:t>2 for word-line loading</a:t>
                </a:r>
              </a:p>
              <a:p>
                <a:pPr lvl="2"/>
                <a:r>
                  <a:rPr lang="en-US" dirty="0"/>
                  <a:t>1 for capturing values from flip-flops</a:t>
                </a:r>
              </a:p>
              <a:p>
                <a:pPr lvl="2"/>
                <a:r>
                  <a:rPr lang="en-US" dirty="0"/>
                  <a:t>1 for resetting counter flip-flops</a:t>
                </a:r>
              </a:p>
              <a:p>
                <a:pPr lvl="1"/>
                <a:r>
                  <a:rPr lang="en-US" dirty="0"/>
                  <a:t>At 16 bits, this results in 64 clock cycles/convolution operation</a:t>
                </a:r>
              </a:p>
              <a:p>
                <a:pPr lvl="1"/>
                <a:r>
                  <a:rPr lang="en-US" dirty="0"/>
                  <a:t>Clock is 200MHz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𝑜𝑝𝑒𝑟𝑎𝑡𝑖𝑜𝑛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den>
                    </m:f>
                  </m:oMath>
                </a14:m>
                <a:r>
                  <a:rPr lang="en-US" b="0" dirty="0"/>
                  <a:t>, 9.6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µs for 4 full feature maps</a:t>
                </a:r>
                <a:endParaRPr lang="en-US" b="0" dirty="0"/>
              </a:p>
              <a:p>
                <a:r>
                  <a:rPr lang="en-US" dirty="0"/>
                  <a:t>Simulation time</a:t>
                </a:r>
              </a:p>
              <a:p>
                <a:pPr lvl="1"/>
                <a:r>
                  <a:rPr lang="en-US" dirty="0"/>
                  <a:t>For 4 parallel convolution operations on 2 16bit numbers, the HSPICE simulation takes 30 minutes, and &gt;1GB of memory.</a:t>
                </a:r>
              </a:p>
              <a:p>
                <a:pPr lvl="1"/>
                <a:r>
                  <a:rPr lang="en-US" dirty="0"/>
                  <a:t>This means for 4 full feature maps, it would take 15 hours of simulation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  <a:blipFill>
                <a:blip r:embed="rId2"/>
                <a:stretch>
                  <a:fillRect l="-1081" t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8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42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Floating point operation</a:t>
            </a:r>
          </a:p>
          <a:p>
            <a:pPr lvl="2"/>
            <a:r>
              <a:rPr lang="en-US" dirty="0"/>
              <a:t>This will involve changing how the binary numbers are fed into the matrix, as well as the multiplier for bit place determination</a:t>
            </a:r>
          </a:p>
          <a:p>
            <a:pPr lvl="2"/>
            <a:r>
              <a:rPr lang="en-US" dirty="0"/>
              <a:t>Attention must be paid to the mantissa and exponent components of the binary number, with appropriate shifting to align with other inputs and weights</a:t>
            </a:r>
          </a:p>
          <a:p>
            <a:pPr lvl="2"/>
            <a:r>
              <a:rPr lang="en-US" dirty="0"/>
              <a:t>Each set of clock cycles that is loading the I</a:t>
            </a:r>
            <a:r>
              <a:rPr lang="en-US" baseline="-25000" dirty="0"/>
              <a:t>X</a:t>
            </a:r>
            <a:r>
              <a:rPr lang="en-US" dirty="0"/>
              <a:t> bits to the matrix is  calculating the 2</a:t>
            </a:r>
            <a:r>
              <a:rPr lang="en-US" baseline="30000" dirty="0"/>
              <a:t>X</a:t>
            </a:r>
            <a:r>
              <a:rPr lang="en-US" dirty="0"/>
              <a:t> bit of the final answer</a:t>
            </a:r>
          </a:p>
          <a:p>
            <a:pPr lvl="2"/>
            <a:r>
              <a:rPr lang="en-US" dirty="0"/>
              <a:t>To represent fractional numbers, the values will need to be right-shifted to account for negative exponents</a:t>
            </a:r>
          </a:p>
          <a:p>
            <a:pPr lvl="1"/>
            <a:r>
              <a:rPr lang="en-US" dirty="0"/>
              <a:t>Negative numbers</a:t>
            </a:r>
          </a:p>
          <a:p>
            <a:r>
              <a:rPr lang="en-US" dirty="0"/>
              <a:t>Areas of optimization</a:t>
            </a:r>
          </a:p>
          <a:p>
            <a:pPr lvl="1"/>
            <a:r>
              <a:rPr lang="en-US" dirty="0"/>
              <a:t>Bit-place overhead</a:t>
            </a:r>
          </a:p>
          <a:p>
            <a:pPr lvl="1"/>
            <a:r>
              <a:rPr lang="en-US" dirty="0"/>
              <a:t>Capacitive loading</a:t>
            </a:r>
          </a:p>
          <a:p>
            <a:pPr lvl="2"/>
            <a:r>
              <a:rPr lang="en-US" dirty="0"/>
              <a:t>Assumption is generic load capacitors; this could be tuned based on fan-out</a:t>
            </a:r>
          </a:p>
          <a:p>
            <a:pPr lvl="1"/>
            <a:r>
              <a:rPr lang="en-US" dirty="0"/>
              <a:t>Transistor sizing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Low power design</a:t>
            </a:r>
          </a:p>
          <a:p>
            <a:pPr lvl="2"/>
            <a:r>
              <a:rPr lang="en-US" dirty="0"/>
              <a:t>There’s some erroneous signal switching that could be reduced</a:t>
            </a:r>
          </a:p>
          <a:p>
            <a:pPr lvl="2"/>
            <a:r>
              <a:rPr lang="en-US" dirty="0"/>
              <a:t>Clock gating to reduce unnecessary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F3-0BE7-6945-82E7-B793193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CNN Acceleration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9FA6-2F6D-8045-8039-DFB4116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allows you to program hardware circuits for specified functionality</a:t>
            </a:r>
          </a:p>
          <a:p>
            <a:pPr lvl="1"/>
            <a:r>
              <a:rPr lang="en-US" dirty="0"/>
              <a:t>Allows for the implementation of parallelism</a:t>
            </a:r>
          </a:p>
          <a:p>
            <a:r>
              <a:rPr lang="en-US" dirty="0"/>
              <a:t>CNNs utilize the convolution operation (multiplication and addition)</a:t>
            </a:r>
          </a:p>
          <a:p>
            <a:r>
              <a:rPr lang="en-US" dirty="0"/>
              <a:t>These operations can be implemented as circuits allowing for each operation to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val="31127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Conv2 Block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148112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Conv2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106-903F-554F-90C6-EC46AA7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E70-5D15-8C43-BFF7-9B83C11B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Concluded FPGA development</a:t>
            </a:r>
          </a:p>
          <a:p>
            <a:pPr lvl="1"/>
            <a:r>
              <a:rPr lang="en-US" dirty="0"/>
              <a:t>Implemented bias in Conv layer filters</a:t>
            </a:r>
          </a:p>
          <a:p>
            <a:pPr lvl="1"/>
            <a:r>
              <a:rPr lang="en-US" dirty="0"/>
              <a:t>Expanded model from 8 input samples to 32 input samples</a:t>
            </a:r>
          </a:p>
          <a:p>
            <a:pPr lvl="2"/>
            <a:r>
              <a:rPr lang="en-US" dirty="0"/>
              <a:t>Explored pros and cons of using floating vs fixed point precision</a:t>
            </a:r>
          </a:p>
          <a:p>
            <a:pPr lvl="1"/>
            <a:r>
              <a:rPr lang="en-US" dirty="0"/>
              <a:t>Benchmarked FPGA Conv layer using sample input data from Python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32E9-CA9D-C545-B82C-18F96A8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688A-844E-1943-9F0D-0DED9548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440" cy="4351338"/>
          </a:xfrm>
        </p:spPr>
        <p:txBody>
          <a:bodyPr/>
          <a:lstStyle/>
          <a:p>
            <a:r>
              <a:rPr lang="en-US" dirty="0"/>
              <a:t>CNN filters also have an additional parameter, called a bias, that is added to the resulting convolution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C27-F517-9243-8E3E-7354D3B38240}"/>
              </a:ext>
            </a:extLst>
          </p:cNvPr>
          <p:cNvGrpSpPr/>
          <p:nvPr/>
        </p:nvGrpSpPr>
        <p:grpSpPr>
          <a:xfrm>
            <a:off x="7660528" y="1690688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A260B0F9-D17F-4A4E-8F1C-282948A4AC3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F1D13-4D66-AB43-9283-5BB52AD7EB57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/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blipFill>
                <a:blip r:embed="rId3"/>
                <a:stretch>
                  <a:fillRect l="-1038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 With Bias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86575"/>
            <a:ext cx="6384527" cy="3545967"/>
            <a:chOff x="2199293" y="1831760"/>
            <a:chExt cx="6384527" cy="35459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1831760"/>
              <a:ext cx="2391998" cy="599893"/>
              <a:chOff x="3557389" y="1829661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536857"/>
              <a:ext cx="2391998" cy="599893"/>
              <a:chOff x="3557389" y="1829661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241954"/>
              <a:ext cx="2391998" cy="599893"/>
              <a:chOff x="3557389" y="1829661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3911232"/>
              <a:ext cx="2391998" cy="1234575"/>
              <a:chOff x="3557389" y="1829661"/>
              <a:chExt cx="2391998" cy="1234575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A85957-1F03-1440-96BC-EE79DDCD2F29}"/>
                  </a:ext>
                </a:extLst>
              </p:cNvPr>
              <p:cNvCxnSpPr/>
              <p:nvPr/>
            </p:nvCxnSpPr>
            <p:spPr>
              <a:xfrm>
                <a:off x="4352081" y="2879570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088AF70-37F8-784E-9FAB-004ECA1851E2}"/>
                  </a:ext>
                </a:extLst>
              </p:cNvPr>
              <p:cNvCxnSpPr/>
              <p:nvPr/>
            </p:nvCxnSpPr>
            <p:spPr>
              <a:xfrm flipV="1">
                <a:off x="5057547" y="2786383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E15A1-0F94-4B4C-98E4-12609A31C84A}"/>
                  </a:ext>
                </a:extLst>
              </p:cNvPr>
              <p:cNvSpPr txBox="1"/>
              <p:nvPr/>
            </p:nvSpPr>
            <p:spPr>
              <a:xfrm>
                <a:off x="4941382" y="2463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A69BF0-1A35-2B41-8833-BE1EE6DAE163}"/>
                  </a:ext>
                </a:extLst>
              </p:cNvPr>
              <p:cNvSpPr txBox="1"/>
              <p:nvPr/>
            </p:nvSpPr>
            <p:spPr>
              <a:xfrm>
                <a:off x="3761060" y="2694904"/>
                <a:ext cx="580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Bias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3802829" y="564435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 </a:t>
            </a:r>
            <a:r>
              <a:rPr lang="en-US" sz="2400" dirty="0">
                <a:solidFill>
                  <a:srgbClr val="C00000"/>
                </a:solidFill>
              </a:rPr>
              <a:t>+ Bias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36605</TotalTime>
  <Words>1677</Words>
  <Application>Microsoft Office PowerPoint</Application>
  <PresentationFormat>Widescreen</PresentationFormat>
  <Paragraphs>414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Project Summary</vt:lpstr>
      <vt:lpstr>FPGA CNN Acceleration Summary</vt:lpstr>
      <vt:lpstr>FPGA Conv2 Block Diagram</vt:lpstr>
      <vt:lpstr>FPGA Implementation</vt:lpstr>
      <vt:lpstr>Final Project Contributions</vt:lpstr>
      <vt:lpstr>Implementing Bias</vt:lpstr>
      <vt:lpstr>FPGA Implementation With Bias</vt:lpstr>
      <vt:lpstr>Scaling the Model</vt:lpstr>
      <vt:lpstr>Floating Point Binary Representation</vt:lpstr>
      <vt:lpstr>Floating Point Binary Example</vt:lpstr>
      <vt:lpstr>Floating Point Arithmetic</vt:lpstr>
      <vt:lpstr>Solution: Use VHDL ”real” type</vt:lpstr>
      <vt:lpstr>Results</vt:lpstr>
      <vt:lpstr>Conclusion</vt:lpstr>
      <vt:lpstr>Fixed Point Arithmetic</vt:lpstr>
      <vt:lpstr>FPGA Fixed Point Implementation</vt:lpstr>
      <vt:lpstr>Results: Utilization and Timing</vt:lpstr>
      <vt:lpstr>Results: Accuracy</vt:lpstr>
      <vt:lpstr>Final Thoughts</vt:lpstr>
      <vt:lpstr>FeFET-MMA Summary</vt:lpstr>
      <vt:lpstr>Block Diagram of MMA</vt:lpstr>
      <vt:lpstr>MMA Architecture</vt:lpstr>
      <vt:lpstr>MMA Architecture</vt:lpstr>
      <vt:lpstr>MMA Architecture</vt:lpstr>
      <vt:lpstr>Caveats</vt:lpstr>
      <vt:lpstr>Caveats – Floating Point Operation Workaround</vt:lpstr>
      <vt:lpstr>Simulation Setup</vt:lpstr>
      <vt:lpstr>Simulation Results - Accuracy</vt:lpstr>
      <vt:lpstr>Simulation Results - Speed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370</cp:revision>
  <dcterms:created xsi:type="dcterms:W3CDTF">2020-09-03T01:22:04Z</dcterms:created>
  <dcterms:modified xsi:type="dcterms:W3CDTF">2021-04-27T12:31:58Z</dcterms:modified>
</cp:coreProperties>
</file>