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33" r:id="rId3"/>
    <p:sldId id="335" r:id="rId4"/>
    <p:sldId id="338" r:id="rId5"/>
    <p:sldId id="351" r:id="rId6"/>
    <p:sldId id="352" r:id="rId7"/>
    <p:sldId id="353" r:id="rId8"/>
    <p:sldId id="350" r:id="rId9"/>
    <p:sldId id="329" r:id="rId10"/>
    <p:sldId id="33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utts, Corey (buttscl)" initials="BC(" lastIdx="4" clrIdx="0">
    <p:extLst>
      <p:ext uri="{19B8F6BF-5375-455C-9EA6-DF929625EA0E}">
        <p15:presenceInfo xmlns:p15="http://schemas.microsoft.com/office/powerpoint/2012/main" userId="S::buttscl@mail.uc.edu::f32eb064-3c4e-4dec-aaeb-4382fe5b62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0301"/>
    <a:srgbClr val="FF00FF"/>
    <a:srgbClr val="F1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52"/>
    <p:restoredTop sz="96296"/>
  </p:normalViewPr>
  <p:slideViewPr>
    <p:cSldViewPr snapToGrid="0" snapToObjects="1">
      <p:cViewPr varScale="1">
        <p:scale>
          <a:sx n="111" d="100"/>
          <a:sy n="111" d="100"/>
        </p:scale>
        <p:origin x="12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2EDDD-19D3-DB49-BE07-74119EDF0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1122363"/>
            <a:ext cx="7086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768A4-EA80-C044-A8BD-05374A3FA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3602038"/>
            <a:ext cx="7086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12193-189C-CC41-A14F-35767EB8B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53CFE-BEEF-7E4E-827A-A780C080F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A892C-7375-7945-9322-6B9DA677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68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1F1B7-1D1F-224A-8875-E5486C658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400B1-2B9C-D145-A34B-29B1CEEB9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2B5BC-C529-0E4F-8EB2-B82C9739B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56F01-990D-4649-92A9-7109388E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84153-41A8-3A42-BE99-CFD844BC2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0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0CB665-9269-1C45-A2E5-94382125FE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CD85C-BBCA-A042-92CB-D6A538424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6C9C3-1106-784B-85D3-DA72F9D0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E40DD-7F56-AF43-925B-3A50F7C48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C8A90-E916-E640-8C7B-FF5336CA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2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ED9B-BE47-6F4C-934D-80D649679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565" y="365125"/>
            <a:ext cx="844905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177B9-C126-0147-AC9F-58BFE3DC4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C367D-22F1-674D-9F58-63D42390F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D69F5-E77D-5E42-B2F5-72BBC31FD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A4A89-31D8-5A4E-9E48-2D1190E8E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4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AE4EC-A178-0D4B-942F-9E0AAC9EB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9376" y="1709738"/>
            <a:ext cx="844905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B82E2-5844-9B4B-9A30-640A0D7E0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79376" y="4562475"/>
            <a:ext cx="844905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7AB75-BDCF-184D-A79D-BD82C6E5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E22D8-3AF3-9849-A5AC-2CF5E1800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14AA6-E1D1-5D4D-9CCC-A327ECE05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5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E679-2304-384F-AD0A-4A83D1A8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B3B54-A6F6-AF49-BB2E-753C1A417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04565" y="1817781"/>
            <a:ext cx="4114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77BE3-B484-5F49-A6BB-1F6D0DFAA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39000" y="1825625"/>
            <a:ext cx="4114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9CB18-0E49-ED49-9B45-9DB027816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D6A6C-9C49-6C4E-B879-4335B218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804CC-4048-A34B-A821-B6A2B01BE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8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64E0-8F40-AC48-980A-B58F960A8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18715-5546-0441-9AD9-6349F69B1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B523C-3B18-E348-A944-55D0EE761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76FE9D-6A75-214C-BDE0-BE7B4B8D7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78C670-F706-EB46-8655-F23971FCC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6CA31D-C6ED-6248-9DFB-D2F41CEC2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5266A-D8EC-444A-B3F1-34C5795F2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D63ED2-E3FF-D74E-AB94-F6BF483EC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8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B770-3FDA-FE42-AF56-10EE1C74B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30C98-0784-444D-95EF-FEE6A7369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3C2BC-CCA4-314B-9FA7-2B9B115C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E95B8-8972-A84E-8DB2-30A539A3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0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84F88E-6682-F24B-89FD-03803B282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940F02-692A-8440-917C-06972D18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50B6D-4E98-BA45-B461-B75F1E0F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9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E32F8-EBDA-F740-A02D-2D6D59306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4B2AD-3D97-014C-924B-131999E83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D12F3-33D8-E548-AEF1-A9CA9A789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2DAC9-476D-A646-AEB7-4A29A4C86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91BCD-71C4-6746-BB18-E40902A3F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C2CF9-67C4-AD44-8FFA-65BE89656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6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1F791-3D60-214B-883A-A80E36E9E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0889B3-3A8E-264E-9524-27FF4069A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67FB4-B639-4B4A-88F1-60919B654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539B5-7615-8341-BEC9-9318539FF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868A0-2AC4-BA43-9F5F-52A4D5D19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09910-CB5E-B445-B78F-FE14A007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9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1EE810-BEA8-484F-98BE-E78AE64B6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565" y="365125"/>
            <a:ext cx="84492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D5F15-C538-6346-ABCC-B1D33B4D2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04565" y="1825625"/>
            <a:ext cx="84492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9C135-F7A1-6B43-84DB-5C77A67E9A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3FF02-0E8F-C94D-9333-E7E525B6484A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0DBB5-7ABF-9C43-B0D8-9941EDCA4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E0C58-60CE-9449-B423-63358CDD9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5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uttscl@mail.uc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0F2AA-0C4F-3F48-A4CA-CDB055BAC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9955" y="1122363"/>
            <a:ext cx="10182045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Neuromorphic Computing Midterm Presentation:</a:t>
            </a:r>
            <a:br>
              <a:rPr lang="en-US" dirty="0"/>
            </a:br>
            <a:r>
              <a:rPr lang="en-US" dirty="0"/>
              <a:t>FPGA Hardware Acceleration of CNN based SDR Analysis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94D3A-3CDC-084A-81B7-6B68D054A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accent3"/>
                </a:solidFill>
              </a:rPr>
              <a:t>Corey L. Butts, Joshua </a:t>
            </a:r>
            <a:r>
              <a:rPr lang="en-US" dirty="0" err="1">
                <a:solidFill>
                  <a:schemeClr val="accent3"/>
                </a:solidFill>
              </a:rPr>
              <a:t>Mayersky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buttscl@mail.uc.edu</a:t>
            </a:r>
            <a:r>
              <a:rPr lang="en-US" dirty="0">
                <a:solidFill>
                  <a:schemeClr val="accent3"/>
                </a:solidFill>
              </a:rPr>
              <a:t>, </a:t>
            </a:r>
            <a:r>
              <a:rPr lang="en-US" dirty="0" err="1">
                <a:solidFill>
                  <a:schemeClr val="accent3"/>
                </a:solidFill>
              </a:rPr>
              <a:t>mayersjd@mail.uc.edu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(330) 883-9679</a:t>
            </a:r>
          </a:p>
          <a:p>
            <a:r>
              <a:rPr lang="en-US" dirty="0">
                <a:solidFill>
                  <a:schemeClr val="accent3"/>
                </a:solidFill>
              </a:rPr>
              <a:t>(513) 225-7917</a:t>
            </a:r>
          </a:p>
          <a:p>
            <a:r>
              <a:rPr lang="en-US" dirty="0">
                <a:solidFill>
                  <a:schemeClr val="accent3"/>
                </a:solidFill>
              </a:rPr>
              <a:t>04/01/2021</a:t>
            </a:r>
          </a:p>
        </p:txBody>
      </p:sp>
    </p:spTree>
    <p:extLst>
      <p:ext uri="{BB962C8B-B14F-4D97-AF65-F5344CB8AC3E}">
        <p14:creationId xmlns:p14="http://schemas.microsoft.com/office/powerpoint/2010/main" val="2293844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Project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MMA architecture utilizing </a:t>
            </a:r>
            <a:r>
              <a:rPr lang="en-US" dirty="0" err="1"/>
              <a:t>FeFETs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Extend weights to full 16-bit width (Bit/Source lines), and full 96 weights (Word line) </a:t>
            </a:r>
          </a:p>
          <a:p>
            <a:pPr lvl="1"/>
            <a:r>
              <a:rPr lang="en-US" dirty="0"/>
              <a:t>Drop trained weights into </a:t>
            </a:r>
            <a:r>
              <a:rPr lang="en-US" dirty="0" err="1"/>
              <a:t>FeFET</a:t>
            </a:r>
            <a:r>
              <a:rPr lang="en-US" dirty="0"/>
              <a:t> crossbar</a:t>
            </a:r>
          </a:p>
          <a:p>
            <a:pPr lvl="1"/>
            <a:r>
              <a:rPr lang="en-US" dirty="0"/>
              <a:t>Mapping of the input values to vectors for MMA</a:t>
            </a:r>
          </a:p>
          <a:p>
            <a:pPr lvl="2"/>
            <a:r>
              <a:rPr lang="en-US" dirty="0"/>
              <a:t>Load in inputs into registers then utilize existing one-hot vector decoder to load each value on the word-lines</a:t>
            </a:r>
          </a:p>
          <a:p>
            <a:pPr lvl="1"/>
            <a:r>
              <a:rPr lang="en-US" dirty="0"/>
              <a:t>Finalize circuit-level SPICE simulations</a:t>
            </a:r>
          </a:p>
          <a:p>
            <a:pPr lvl="1"/>
            <a:r>
              <a:rPr lang="en-US" dirty="0"/>
              <a:t>Interface with python simulations</a:t>
            </a:r>
          </a:p>
        </p:txBody>
      </p:sp>
    </p:spTree>
    <p:extLst>
      <p:ext uri="{BB962C8B-B14F-4D97-AF65-F5344CB8AC3E}">
        <p14:creationId xmlns:p14="http://schemas.microsoft.com/office/powerpoint/2010/main" val="3936418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pic>
        <p:nvPicPr>
          <p:cNvPr id="9" name="Picture 8" descr="Table, timeline&#10;&#10;Description automatically generated">
            <a:extLst>
              <a:ext uri="{FF2B5EF4-FFF2-40B4-BE49-F238E27FC236}">
                <a16:creationId xmlns:a16="http://schemas.microsoft.com/office/drawing/2014/main" id="{496DC404-E2C4-42C0-9665-898DA11CC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503" y="1690687"/>
            <a:ext cx="10008392" cy="429234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11B4940-42AF-4578-9C92-6AB7F0EF7C89}"/>
              </a:ext>
            </a:extLst>
          </p:cNvPr>
          <p:cNvSpPr/>
          <p:nvPr/>
        </p:nvSpPr>
        <p:spPr>
          <a:xfrm>
            <a:off x="8963944" y="1630393"/>
            <a:ext cx="646981" cy="4485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81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Josh’s Project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MMA circuit design</a:t>
            </a:r>
          </a:p>
          <a:p>
            <a:pPr lvl="1"/>
            <a:r>
              <a:rPr lang="en-US" dirty="0"/>
              <a:t>Fully implemented 2bitx3bit multiplication.</a:t>
            </a:r>
          </a:p>
          <a:p>
            <a:pPr lvl="1"/>
            <a:r>
              <a:rPr lang="en-US" dirty="0"/>
              <a:t>Decoding circuitry for word-line loading</a:t>
            </a:r>
          </a:p>
          <a:p>
            <a:pPr lvl="1"/>
            <a:r>
              <a:rPr lang="en-US" dirty="0"/>
              <a:t>Sense-amplifiers and counters at the end of the bit lines</a:t>
            </a:r>
          </a:p>
          <a:p>
            <a:pPr lvl="1"/>
            <a:r>
              <a:rPr lang="en-US" dirty="0"/>
              <a:t>Adders, multipliers, decoders, flip-flops to perform the necessary arithmetic to get the final answer</a:t>
            </a:r>
          </a:p>
          <a:p>
            <a:r>
              <a:rPr lang="en-US" dirty="0"/>
              <a:t>MMA circuit HSPICE simulations</a:t>
            </a:r>
          </a:p>
        </p:txBody>
      </p:sp>
    </p:spTree>
    <p:extLst>
      <p:ext uri="{BB962C8B-B14F-4D97-AF65-F5344CB8AC3E}">
        <p14:creationId xmlns:p14="http://schemas.microsoft.com/office/powerpoint/2010/main" val="1164777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Block Diagram of simulated MMA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3986B2-E43E-432B-8CC3-EC9692A1DFE3}"/>
              </a:ext>
            </a:extLst>
          </p:cNvPr>
          <p:cNvSpPr/>
          <p:nvPr/>
        </p:nvSpPr>
        <p:spPr>
          <a:xfrm>
            <a:off x="2059177" y="1975448"/>
            <a:ext cx="1382763" cy="1056647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Encoding inputs as voltage sources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CAB0E6-F39C-4952-8FCB-03DEC1FE175C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441940" y="2503772"/>
            <a:ext cx="413393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07D9011-09F0-4A79-B9D0-12816EC07184}"/>
              </a:ext>
            </a:extLst>
          </p:cNvPr>
          <p:cNvSpPr/>
          <p:nvPr/>
        </p:nvSpPr>
        <p:spPr>
          <a:xfrm>
            <a:off x="3869711" y="1975447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Decoder for word-line loading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CC72BF-1388-408D-94A4-14AA320AE539}"/>
              </a:ext>
            </a:extLst>
          </p:cNvPr>
          <p:cNvCxnSpPr>
            <a:cxnSpLocks/>
          </p:cNvCxnSpPr>
          <p:nvPr/>
        </p:nvCxnSpPr>
        <p:spPr>
          <a:xfrm>
            <a:off x="5252474" y="2503772"/>
            <a:ext cx="413393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9C6755D-10A4-421E-BE4C-C3B095DDB38F}"/>
              </a:ext>
            </a:extLst>
          </p:cNvPr>
          <p:cNvSpPr/>
          <p:nvPr/>
        </p:nvSpPr>
        <p:spPr>
          <a:xfrm>
            <a:off x="5680245" y="1975447"/>
            <a:ext cx="1382763" cy="1056647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Sense amps on bit-lines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4706B7C-8B66-4BB2-B5C3-0C6A5E21926C}"/>
              </a:ext>
            </a:extLst>
          </p:cNvPr>
          <p:cNvCxnSpPr>
            <a:cxnSpLocks/>
          </p:cNvCxnSpPr>
          <p:nvPr/>
        </p:nvCxnSpPr>
        <p:spPr>
          <a:xfrm>
            <a:off x="7063008" y="2503772"/>
            <a:ext cx="413393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739789D-29E6-468A-AA64-20A99356B950}"/>
              </a:ext>
            </a:extLst>
          </p:cNvPr>
          <p:cNvSpPr/>
          <p:nvPr/>
        </p:nvSpPr>
        <p:spPr>
          <a:xfrm>
            <a:off x="7490779" y="1975447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Counters (BSC)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D6AAD31-3D65-4B83-A321-F8F5B98DAE89}"/>
              </a:ext>
            </a:extLst>
          </p:cNvPr>
          <p:cNvCxnSpPr>
            <a:cxnSpLocks/>
          </p:cNvCxnSpPr>
          <p:nvPr/>
        </p:nvCxnSpPr>
        <p:spPr>
          <a:xfrm>
            <a:off x="8873542" y="2503772"/>
            <a:ext cx="413393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1EAD5CD-29AE-455F-8D80-8C5D283825EB}"/>
              </a:ext>
            </a:extLst>
          </p:cNvPr>
          <p:cNvSpPr/>
          <p:nvPr/>
        </p:nvSpPr>
        <p:spPr>
          <a:xfrm>
            <a:off x="9301313" y="1975447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Adders to adjust counting value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CF8B5E-7F2A-49D2-8B3F-C5FD8A880C26}"/>
              </a:ext>
            </a:extLst>
          </p:cNvPr>
          <p:cNvSpPr/>
          <p:nvPr/>
        </p:nvSpPr>
        <p:spPr>
          <a:xfrm>
            <a:off x="2942877" y="3429000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Multiply by bit-position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5003834-75C1-4BDF-A6DF-68E6C7FF6A9A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51495" y="2439025"/>
            <a:ext cx="8432583" cy="877828"/>
          </a:xfrm>
          <a:prstGeom prst="bentConnector3">
            <a:avLst>
              <a:gd name="adj1" fmla="val -4014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32A21E49-B0E1-4516-8728-4E905A8D3461}"/>
              </a:ext>
            </a:extLst>
          </p:cNvPr>
          <p:cNvCxnSpPr>
            <a:cxnSpLocks/>
          </p:cNvCxnSpPr>
          <p:nvPr/>
        </p:nvCxnSpPr>
        <p:spPr>
          <a:xfrm>
            <a:off x="2251495" y="3316854"/>
            <a:ext cx="691382" cy="532603"/>
          </a:xfrm>
          <a:prstGeom prst="bentConnector3">
            <a:avLst>
              <a:gd name="adj1" fmla="val 7578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AC8609-A385-4A69-8AF9-7F047CC0DF9A}"/>
              </a:ext>
            </a:extLst>
          </p:cNvPr>
          <p:cNvCxnSpPr>
            <a:cxnSpLocks/>
          </p:cNvCxnSpPr>
          <p:nvPr/>
        </p:nvCxnSpPr>
        <p:spPr>
          <a:xfrm>
            <a:off x="4311562" y="3961550"/>
            <a:ext cx="413393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EE22099-3616-4463-ABE5-009129E2A649}"/>
              </a:ext>
            </a:extLst>
          </p:cNvPr>
          <p:cNvSpPr/>
          <p:nvPr/>
        </p:nvSpPr>
        <p:spPr>
          <a:xfrm>
            <a:off x="4739333" y="3433225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Capture values in DFFs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FA72FDD-1315-460A-B4DA-C194CF3AE6C1}"/>
              </a:ext>
            </a:extLst>
          </p:cNvPr>
          <p:cNvCxnSpPr>
            <a:cxnSpLocks/>
          </p:cNvCxnSpPr>
          <p:nvPr/>
        </p:nvCxnSpPr>
        <p:spPr>
          <a:xfrm>
            <a:off x="6108018" y="3954361"/>
            <a:ext cx="413393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81BFED2F-8E39-4CB2-B45E-049590E4C734}"/>
              </a:ext>
            </a:extLst>
          </p:cNvPr>
          <p:cNvSpPr/>
          <p:nvPr/>
        </p:nvSpPr>
        <p:spPr>
          <a:xfrm>
            <a:off x="6535789" y="3426036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Shift and add DFFs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B4EC6AA-39C3-43E3-8938-66F36C398E44}"/>
              </a:ext>
            </a:extLst>
          </p:cNvPr>
          <p:cNvCxnSpPr>
            <a:cxnSpLocks/>
          </p:cNvCxnSpPr>
          <p:nvPr/>
        </p:nvCxnSpPr>
        <p:spPr>
          <a:xfrm>
            <a:off x="7904474" y="3961550"/>
            <a:ext cx="413393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218C138B-B957-481B-8556-022A7F6636AD}"/>
              </a:ext>
            </a:extLst>
          </p:cNvPr>
          <p:cNvSpPr/>
          <p:nvPr/>
        </p:nvSpPr>
        <p:spPr>
          <a:xfrm>
            <a:off x="8332245" y="3433225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Final answer in binary</a:t>
            </a:r>
          </a:p>
        </p:txBody>
      </p:sp>
    </p:spTree>
    <p:extLst>
      <p:ext uri="{BB962C8B-B14F-4D97-AF65-F5344CB8AC3E}">
        <p14:creationId xmlns:p14="http://schemas.microsoft.com/office/powerpoint/2010/main" val="2743431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Josh’s Project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5" y="1825625"/>
            <a:ext cx="8449235" cy="488572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Input encoding</a:t>
            </a:r>
          </a:p>
          <a:p>
            <a:pPr lvl="1"/>
            <a:r>
              <a:rPr lang="en-US" dirty="0"/>
              <a:t>No changes here since last update</a:t>
            </a:r>
          </a:p>
          <a:p>
            <a:pPr lvl="1"/>
            <a:r>
              <a:rPr lang="en-US" dirty="0"/>
              <a:t>Each bit of input is a separate voltage source</a:t>
            </a:r>
          </a:p>
          <a:p>
            <a:pPr lvl="1"/>
            <a:r>
              <a:rPr lang="en-US" dirty="0"/>
              <a:t>I would like to change this to be parallelly loaded into registers</a:t>
            </a:r>
          </a:p>
          <a:p>
            <a:r>
              <a:rPr lang="en-US" dirty="0"/>
              <a:t>Word line decoding</a:t>
            </a:r>
          </a:p>
          <a:p>
            <a:pPr lvl="1"/>
            <a:r>
              <a:rPr lang="en-US" dirty="0"/>
              <a:t>Word lines are loaded based on a clock-cycle counter (BRC) and after the sense-amps have been pre-charged</a:t>
            </a:r>
          </a:p>
          <a:p>
            <a:r>
              <a:rPr lang="en-US" dirty="0"/>
              <a:t>Sense-amps</a:t>
            </a:r>
          </a:p>
          <a:p>
            <a:pPr lvl="1"/>
            <a:r>
              <a:rPr lang="en-US" dirty="0"/>
              <a:t>No changes here since last update</a:t>
            </a:r>
          </a:p>
          <a:p>
            <a:r>
              <a:rPr lang="en-US" dirty="0"/>
              <a:t>BSC for sense-amp</a:t>
            </a:r>
          </a:p>
          <a:p>
            <a:pPr lvl="1"/>
            <a:r>
              <a:rPr lang="en-US" dirty="0"/>
              <a:t>A binary synchronous counter has been added to the output of the sense-amps in order to keep track of the AND operations</a:t>
            </a:r>
          </a:p>
          <a:p>
            <a:r>
              <a:rPr lang="en-US" dirty="0"/>
              <a:t>Adding to adjust counting value</a:t>
            </a:r>
          </a:p>
          <a:p>
            <a:pPr lvl="1"/>
            <a:r>
              <a:rPr lang="en-US" dirty="0"/>
              <a:t>I need to shift the MSBs of each counter output to the next counter and add them together</a:t>
            </a:r>
          </a:p>
          <a:p>
            <a:r>
              <a:rPr lang="en-US" dirty="0"/>
              <a:t>Multiplication of count value by the appropriate bit-place</a:t>
            </a:r>
          </a:p>
          <a:p>
            <a:pPr lvl="1"/>
            <a:r>
              <a:rPr lang="en-US" dirty="0"/>
              <a:t>This is done by using the clock counting and a decoder</a:t>
            </a:r>
          </a:p>
          <a:p>
            <a:r>
              <a:rPr lang="en-US" dirty="0"/>
              <a:t>The multiplied values are captured in flip-flops, then shifted and added together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917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Simulation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3895C9B-8E0B-42DC-A63A-03218FE0E4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4011901"/>
              </p:ext>
            </p:extLst>
          </p:nvPr>
        </p:nvGraphicFramePr>
        <p:xfrm>
          <a:off x="2121584" y="1476498"/>
          <a:ext cx="34367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749">
                  <a:extLst>
                    <a:ext uri="{9D8B030D-6E8A-4147-A177-3AD203B41FA5}">
                      <a16:colId xmlns:a16="http://schemas.microsoft.com/office/drawing/2014/main" val="1220371841"/>
                    </a:ext>
                  </a:extLst>
                </a:gridCol>
                <a:gridCol w="436943">
                  <a:extLst>
                    <a:ext uri="{9D8B030D-6E8A-4147-A177-3AD203B41FA5}">
                      <a16:colId xmlns:a16="http://schemas.microsoft.com/office/drawing/2014/main" val="4228136837"/>
                    </a:ext>
                  </a:extLst>
                </a:gridCol>
                <a:gridCol w="687346">
                  <a:extLst>
                    <a:ext uri="{9D8B030D-6E8A-4147-A177-3AD203B41FA5}">
                      <a16:colId xmlns:a16="http://schemas.microsoft.com/office/drawing/2014/main" val="1199721912"/>
                    </a:ext>
                  </a:extLst>
                </a:gridCol>
                <a:gridCol w="687346">
                  <a:extLst>
                    <a:ext uri="{9D8B030D-6E8A-4147-A177-3AD203B41FA5}">
                      <a16:colId xmlns:a16="http://schemas.microsoft.com/office/drawing/2014/main" val="3446345407"/>
                    </a:ext>
                  </a:extLst>
                </a:gridCol>
                <a:gridCol w="687346">
                  <a:extLst>
                    <a:ext uri="{9D8B030D-6E8A-4147-A177-3AD203B41FA5}">
                      <a16:colId xmlns:a16="http://schemas.microsoft.com/office/drawing/2014/main" val="416883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59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Decimal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15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Binary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35626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90CB227-5120-403C-B090-C56743CC30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3765047"/>
              </p:ext>
            </p:extLst>
          </p:nvPr>
        </p:nvGraphicFramePr>
        <p:xfrm>
          <a:off x="6311042" y="1352638"/>
          <a:ext cx="1616370" cy="1490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790">
                  <a:extLst>
                    <a:ext uri="{9D8B030D-6E8A-4147-A177-3AD203B41FA5}">
                      <a16:colId xmlns:a16="http://schemas.microsoft.com/office/drawing/2014/main" val="2016579060"/>
                    </a:ext>
                  </a:extLst>
                </a:gridCol>
                <a:gridCol w="538790">
                  <a:extLst>
                    <a:ext uri="{9D8B030D-6E8A-4147-A177-3AD203B41FA5}">
                      <a16:colId xmlns:a16="http://schemas.microsoft.com/office/drawing/2014/main" val="3446345407"/>
                    </a:ext>
                  </a:extLst>
                </a:gridCol>
                <a:gridCol w="538790">
                  <a:extLst>
                    <a:ext uri="{9D8B030D-6E8A-4147-A177-3AD203B41FA5}">
                      <a16:colId xmlns:a16="http://schemas.microsoft.com/office/drawing/2014/main" val="416883943"/>
                    </a:ext>
                  </a:extLst>
                </a:gridCol>
              </a:tblGrid>
              <a:tr h="568245">
                <a:tc>
                  <a:txBody>
                    <a:bodyPr/>
                    <a:lstStyle/>
                    <a:p>
                      <a:pPr algn="ctr"/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err="1">
                          <a:solidFill>
                            <a:schemeClr val="tx1"/>
                          </a:solidFill>
                        </a:rPr>
                        <a:t>clk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: 3-4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err="1">
                          <a:solidFill>
                            <a:schemeClr val="tx1"/>
                          </a:solidFill>
                        </a:rPr>
                        <a:t>clk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: 1-2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598169"/>
                  </a:ext>
                </a:extLst>
              </a:tr>
              <a:tr h="42507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159238"/>
                  </a:ext>
                </a:extLst>
              </a:tr>
              <a:tr h="42507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356261"/>
                  </a:ext>
                </a:extLst>
              </a:tr>
            </a:tbl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4EB332-141F-416A-BF0C-57122A4F802B}"/>
              </a:ext>
            </a:extLst>
          </p:cNvPr>
          <p:cNvCxnSpPr>
            <a:cxnSpLocks/>
          </p:cNvCxnSpPr>
          <p:nvPr/>
        </p:nvCxnSpPr>
        <p:spPr>
          <a:xfrm>
            <a:off x="8383355" y="2299476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24354FD-31D0-4CE6-BACB-97C870F066AE}"/>
              </a:ext>
            </a:extLst>
          </p:cNvPr>
          <p:cNvCxnSpPr>
            <a:cxnSpLocks/>
          </p:cNvCxnSpPr>
          <p:nvPr/>
        </p:nvCxnSpPr>
        <p:spPr>
          <a:xfrm flipV="1">
            <a:off x="8725490" y="1926684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3493A33-7430-4871-BC19-A1E14F92B060}"/>
              </a:ext>
            </a:extLst>
          </p:cNvPr>
          <p:cNvSpPr/>
          <p:nvPr/>
        </p:nvSpPr>
        <p:spPr>
          <a:xfrm flipH="1">
            <a:off x="8493211" y="2148516"/>
            <a:ext cx="474445" cy="3019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25E162B-24FE-4693-88B9-2EAF0F3EC54C}"/>
              </a:ext>
            </a:extLst>
          </p:cNvPr>
          <p:cNvCxnSpPr>
            <a:cxnSpLocks/>
          </p:cNvCxnSpPr>
          <p:nvPr/>
        </p:nvCxnSpPr>
        <p:spPr>
          <a:xfrm>
            <a:off x="9461663" y="2285312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162AD2-4541-4637-B675-B8EB0FA5F74F}"/>
              </a:ext>
            </a:extLst>
          </p:cNvPr>
          <p:cNvCxnSpPr>
            <a:cxnSpLocks/>
          </p:cNvCxnSpPr>
          <p:nvPr/>
        </p:nvCxnSpPr>
        <p:spPr>
          <a:xfrm flipV="1">
            <a:off x="9803798" y="1912520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A0C059A-91E5-4AAC-9310-E84BEB582C84}"/>
              </a:ext>
            </a:extLst>
          </p:cNvPr>
          <p:cNvSpPr/>
          <p:nvPr/>
        </p:nvSpPr>
        <p:spPr>
          <a:xfrm flipH="1">
            <a:off x="9571519" y="2134352"/>
            <a:ext cx="474445" cy="3019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6FA0A79-D317-42D9-BC94-9C1C46E446A6}"/>
              </a:ext>
            </a:extLst>
          </p:cNvPr>
          <p:cNvCxnSpPr>
            <a:cxnSpLocks/>
          </p:cNvCxnSpPr>
          <p:nvPr/>
        </p:nvCxnSpPr>
        <p:spPr>
          <a:xfrm>
            <a:off x="8386944" y="3116022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1C0A42-8B27-4EB6-8C29-6D8C39A88977}"/>
              </a:ext>
            </a:extLst>
          </p:cNvPr>
          <p:cNvCxnSpPr>
            <a:cxnSpLocks/>
          </p:cNvCxnSpPr>
          <p:nvPr/>
        </p:nvCxnSpPr>
        <p:spPr>
          <a:xfrm flipV="1">
            <a:off x="8729079" y="2743230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AF8329A-C9FB-4B3C-AB7B-CDDD1AF315F2}"/>
              </a:ext>
            </a:extLst>
          </p:cNvPr>
          <p:cNvSpPr/>
          <p:nvPr/>
        </p:nvSpPr>
        <p:spPr>
          <a:xfrm flipH="1">
            <a:off x="8496800" y="2965062"/>
            <a:ext cx="474445" cy="3019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D02E333-0CA4-4FFE-8E23-EA50E590E94B}"/>
              </a:ext>
            </a:extLst>
          </p:cNvPr>
          <p:cNvCxnSpPr>
            <a:cxnSpLocks/>
          </p:cNvCxnSpPr>
          <p:nvPr/>
        </p:nvCxnSpPr>
        <p:spPr>
          <a:xfrm>
            <a:off x="9448060" y="3104617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3CF6253-560E-4289-80EF-6D8B3CF92E44}"/>
              </a:ext>
            </a:extLst>
          </p:cNvPr>
          <p:cNvCxnSpPr>
            <a:cxnSpLocks/>
          </p:cNvCxnSpPr>
          <p:nvPr/>
        </p:nvCxnSpPr>
        <p:spPr>
          <a:xfrm flipV="1">
            <a:off x="9790195" y="2731825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2DFC980-B94F-4860-86D8-4DCD53F5DB25}"/>
              </a:ext>
            </a:extLst>
          </p:cNvPr>
          <p:cNvSpPr/>
          <p:nvPr/>
        </p:nvSpPr>
        <p:spPr>
          <a:xfrm flipH="1">
            <a:off x="9557916" y="2953657"/>
            <a:ext cx="474445" cy="3019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EF92744-14D2-472E-B93E-2BFCBC2EDD61}"/>
              </a:ext>
            </a:extLst>
          </p:cNvPr>
          <p:cNvCxnSpPr>
            <a:cxnSpLocks/>
          </p:cNvCxnSpPr>
          <p:nvPr/>
        </p:nvCxnSpPr>
        <p:spPr>
          <a:xfrm>
            <a:off x="8143600" y="1986361"/>
            <a:ext cx="3286752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F8FBCD4-59B9-4AEA-9769-A637C72B5410}"/>
              </a:ext>
            </a:extLst>
          </p:cNvPr>
          <p:cNvCxnSpPr>
            <a:cxnSpLocks/>
          </p:cNvCxnSpPr>
          <p:nvPr/>
        </p:nvCxnSpPr>
        <p:spPr>
          <a:xfrm>
            <a:off x="8143600" y="2802908"/>
            <a:ext cx="3286752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ED29214-AC72-4AE2-A48C-489B1A96BAED}"/>
              </a:ext>
            </a:extLst>
          </p:cNvPr>
          <p:cNvSpPr txBox="1"/>
          <p:nvPr/>
        </p:nvSpPr>
        <p:spPr>
          <a:xfrm>
            <a:off x="8942128" y="2105991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A03FFA4-FBBA-4BDF-ADC2-E400F29C8B38}"/>
              </a:ext>
            </a:extLst>
          </p:cNvPr>
          <p:cNvSpPr txBox="1"/>
          <p:nvPr/>
        </p:nvSpPr>
        <p:spPr>
          <a:xfrm>
            <a:off x="8956664" y="2922537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24A3AA-06A5-4844-A0DD-FCCBF44ADEC5}"/>
              </a:ext>
            </a:extLst>
          </p:cNvPr>
          <p:cNvSpPr txBox="1"/>
          <p:nvPr/>
        </p:nvSpPr>
        <p:spPr>
          <a:xfrm>
            <a:off x="10049052" y="2090185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3CFCDB-D86D-4852-8528-46721C035239}"/>
              </a:ext>
            </a:extLst>
          </p:cNvPr>
          <p:cNvSpPr txBox="1"/>
          <p:nvPr/>
        </p:nvSpPr>
        <p:spPr>
          <a:xfrm>
            <a:off x="10063588" y="2906731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A5FEA60-DE74-4F80-B5B7-13B525AA2329}"/>
              </a:ext>
            </a:extLst>
          </p:cNvPr>
          <p:cNvCxnSpPr>
            <a:cxnSpLocks/>
          </p:cNvCxnSpPr>
          <p:nvPr/>
        </p:nvCxnSpPr>
        <p:spPr>
          <a:xfrm flipH="1" flipV="1">
            <a:off x="8386944" y="1688700"/>
            <a:ext cx="8296" cy="1823446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7D2789-9D9D-4B6E-A634-9497D76B0C92}"/>
              </a:ext>
            </a:extLst>
          </p:cNvPr>
          <p:cNvCxnSpPr>
            <a:cxnSpLocks/>
          </p:cNvCxnSpPr>
          <p:nvPr/>
        </p:nvCxnSpPr>
        <p:spPr>
          <a:xfrm flipV="1">
            <a:off x="9461663" y="1677295"/>
            <a:ext cx="0" cy="1823446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620C7BE6-FAC8-4900-9048-9A0736530933}"/>
              </a:ext>
            </a:extLst>
          </p:cNvPr>
          <p:cNvSpPr/>
          <p:nvPr/>
        </p:nvSpPr>
        <p:spPr>
          <a:xfrm>
            <a:off x="9171944" y="3507946"/>
            <a:ext cx="552231" cy="4010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1E78909-FB5A-494E-B6F9-CE958B4D3E1C}"/>
              </a:ext>
            </a:extLst>
          </p:cNvPr>
          <p:cNvSpPr/>
          <p:nvPr/>
        </p:nvSpPr>
        <p:spPr>
          <a:xfrm>
            <a:off x="8130250" y="3496984"/>
            <a:ext cx="552231" cy="4010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BDEA5CB-990E-4CDF-B7F6-721BF1650EB6}"/>
              </a:ext>
            </a:extLst>
          </p:cNvPr>
          <p:cNvSpPr txBox="1"/>
          <p:nvPr/>
        </p:nvSpPr>
        <p:spPr>
          <a:xfrm>
            <a:off x="11534051" y="1828117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WL</a:t>
            </a:r>
            <a:r>
              <a:rPr lang="en-US" baseline="-25000" dirty="0"/>
              <a:t>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664F943-928E-40A0-BB77-BE1FAF3843F5}"/>
              </a:ext>
            </a:extLst>
          </p:cNvPr>
          <p:cNvSpPr txBox="1"/>
          <p:nvPr/>
        </p:nvSpPr>
        <p:spPr>
          <a:xfrm>
            <a:off x="11539758" y="2651683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WL</a:t>
            </a:r>
            <a:r>
              <a:rPr lang="en-US" baseline="-25000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3CEB790-5F33-4A14-8E2B-89E5ED32AB0D}"/>
              </a:ext>
            </a:extLst>
          </p:cNvPr>
          <p:cNvSpPr txBox="1"/>
          <p:nvPr/>
        </p:nvSpPr>
        <p:spPr>
          <a:xfrm>
            <a:off x="8164486" y="1316937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</a:t>
            </a:r>
            <a:r>
              <a:rPr lang="en-US" baseline="-25000" dirty="0"/>
              <a:t>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D4ED5F2-70D3-48DB-BC55-07EFA49D6C2E}"/>
              </a:ext>
            </a:extLst>
          </p:cNvPr>
          <p:cNvSpPr txBox="1"/>
          <p:nvPr/>
        </p:nvSpPr>
        <p:spPr>
          <a:xfrm>
            <a:off x="9409206" y="1321356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</a:t>
            </a:r>
            <a:r>
              <a:rPr lang="en-US" baseline="-25000" dirty="0"/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D8C2BC6-7C2E-4066-B977-886ED75DAC15}"/>
              </a:ext>
            </a:extLst>
          </p:cNvPr>
          <p:cNvCxnSpPr>
            <a:cxnSpLocks/>
          </p:cNvCxnSpPr>
          <p:nvPr/>
        </p:nvCxnSpPr>
        <p:spPr>
          <a:xfrm>
            <a:off x="10588839" y="2289654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C674F3E-15A0-4CC0-AA10-2EB6CFAA6EA5}"/>
              </a:ext>
            </a:extLst>
          </p:cNvPr>
          <p:cNvCxnSpPr>
            <a:cxnSpLocks/>
          </p:cNvCxnSpPr>
          <p:nvPr/>
        </p:nvCxnSpPr>
        <p:spPr>
          <a:xfrm flipV="1">
            <a:off x="10930974" y="1916862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3C4527E0-CD9B-4E3F-833A-3567762A43A1}"/>
              </a:ext>
            </a:extLst>
          </p:cNvPr>
          <p:cNvSpPr/>
          <p:nvPr/>
        </p:nvSpPr>
        <p:spPr>
          <a:xfrm flipH="1">
            <a:off x="10698695" y="2138694"/>
            <a:ext cx="474445" cy="3019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F4F2F4C-FB91-485B-991E-28F2CA8D9B12}"/>
              </a:ext>
            </a:extLst>
          </p:cNvPr>
          <p:cNvCxnSpPr>
            <a:cxnSpLocks/>
          </p:cNvCxnSpPr>
          <p:nvPr/>
        </p:nvCxnSpPr>
        <p:spPr>
          <a:xfrm>
            <a:off x="10575236" y="3108959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9DFB2F1-4D8D-4AD3-A7B6-D52AE4BA6426}"/>
              </a:ext>
            </a:extLst>
          </p:cNvPr>
          <p:cNvCxnSpPr>
            <a:cxnSpLocks/>
          </p:cNvCxnSpPr>
          <p:nvPr/>
        </p:nvCxnSpPr>
        <p:spPr>
          <a:xfrm flipV="1">
            <a:off x="10917371" y="2736167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4BF9EC9D-D40F-4303-B7F2-0AA8D49AB2F4}"/>
              </a:ext>
            </a:extLst>
          </p:cNvPr>
          <p:cNvSpPr/>
          <p:nvPr/>
        </p:nvSpPr>
        <p:spPr>
          <a:xfrm flipH="1">
            <a:off x="10685092" y="2957999"/>
            <a:ext cx="474445" cy="3019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4B3EFF5-F729-4F2E-8153-3B0976A1F0BE}"/>
              </a:ext>
            </a:extLst>
          </p:cNvPr>
          <p:cNvSpPr txBox="1"/>
          <p:nvPr/>
        </p:nvSpPr>
        <p:spPr>
          <a:xfrm>
            <a:off x="11176228" y="2094527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9CF3D08-B515-4B07-84E2-95139173B2D6}"/>
              </a:ext>
            </a:extLst>
          </p:cNvPr>
          <p:cNvSpPr txBox="1"/>
          <p:nvPr/>
        </p:nvSpPr>
        <p:spPr>
          <a:xfrm>
            <a:off x="11190764" y="2911073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20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E9F17C3-FEE5-4CF1-AAE9-97E4C25749CB}"/>
              </a:ext>
            </a:extLst>
          </p:cNvPr>
          <p:cNvCxnSpPr>
            <a:cxnSpLocks/>
          </p:cNvCxnSpPr>
          <p:nvPr/>
        </p:nvCxnSpPr>
        <p:spPr>
          <a:xfrm flipV="1">
            <a:off x="10588839" y="1681637"/>
            <a:ext cx="0" cy="1823446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377A3204-4C7D-46E5-B6E0-F93D98D82A0B}"/>
              </a:ext>
            </a:extLst>
          </p:cNvPr>
          <p:cNvSpPr/>
          <p:nvPr/>
        </p:nvSpPr>
        <p:spPr>
          <a:xfrm>
            <a:off x="10299120" y="3512288"/>
            <a:ext cx="552231" cy="4010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</a:t>
            </a:r>
            <a:r>
              <a:rPr lang="en-US" baseline="-25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11C2E72-624F-49AD-8594-3D4D52B061C9}"/>
              </a:ext>
            </a:extLst>
          </p:cNvPr>
          <p:cNvSpPr txBox="1"/>
          <p:nvPr/>
        </p:nvSpPr>
        <p:spPr>
          <a:xfrm>
            <a:off x="10536382" y="1325698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</a:t>
            </a:r>
            <a:r>
              <a:rPr lang="en-US" baseline="-25000" dirty="0"/>
              <a:t>0</a:t>
            </a:r>
          </a:p>
        </p:txBody>
      </p:sp>
      <p:sp>
        <p:nvSpPr>
          <p:cNvPr id="83" name="Content Placeholder 2">
            <a:extLst>
              <a:ext uri="{FF2B5EF4-FFF2-40B4-BE49-F238E27FC236}">
                <a16:creationId xmlns:a16="http://schemas.microsoft.com/office/drawing/2014/main" id="{92848AD7-232F-4534-B144-049E6C6BC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0846" y="2651683"/>
            <a:ext cx="2815829" cy="542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(3*7)+(3*7) = 42</a:t>
            </a:r>
          </a:p>
        </p:txBody>
      </p:sp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228A3175-8244-4039-814F-DF54DD395C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7382022"/>
              </p:ext>
            </p:extLst>
          </p:nvPr>
        </p:nvGraphicFramePr>
        <p:xfrm>
          <a:off x="6958352" y="4301379"/>
          <a:ext cx="392602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506">
                  <a:extLst>
                    <a:ext uri="{9D8B030D-6E8A-4147-A177-3AD203B41FA5}">
                      <a16:colId xmlns:a16="http://schemas.microsoft.com/office/drawing/2014/main" val="1199721912"/>
                    </a:ext>
                  </a:extLst>
                </a:gridCol>
                <a:gridCol w="981506">
                  <a:extLst>
                    <a:ext uri="{9D8B030D-6E8A-4147-A177-3AD203B41FA5}">
                      <a16:colId xmlns:a16="http://schemas.microsoft.com/office/drawing/2014/main" val="487430291"/>
                    </a:ext>
                  </a:extLst>
                </a:gridCol>
                <a:gridCol w="981506">
                  <a:extLst>
                    <a:ext uri="{9D8B030D-6E8A-4147-A177-3AD203B41FA5}">
                      <a16:colId xmlns:a16="http://schemas.microsoft.com/office/drawing/2014/main" val="3446345407"/>
                    </a:ext>
                  </a:extLst>
                </a:gridCol>
                <a:gridCol w="981506">
                  <a:extLst>
                    <a:ext uri="{9D8B030D-6E8A-4147-A177-3AD203B41FA5}">
                      <a16:colId xmlns:a16="http://schemas.microsoft.com/office/drawing/2014/main" val="416883943"/>
                    </a:ext>
                  </a:extLst>
                </a:gridCol>
              </a:tblGrid>
              <a:tr h="235222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clk1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598169"/>
                  </a:ext>
                </a:extLst>
              </a:tr>
              <a:tr h="235222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clk2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159238"/>
                  </a:ext>
                </a:extLst>
              </a:tr>
              <a:tr h="235222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clk3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356261"/>
                  </a:ext>
                </a:extLst>
              </a:tr>
              <a:tr h="235222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clk4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2718830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1F11841-27F8-4C8D-A9A9-38B63D71930A}"/>
              </a:ext>
            </a:extLst>
          </p:cNvPr>
          <p:cNvCxnSpPr>
            <a:cxnSpLocks/>
          </p:cNvCxnSpPr>
          <p:nvPr/>
        </p:nvCxnSpPr>
        <p:spPr>
          <a:xfrm flipV="1">
            <a:off x="6640249" y="5043059"/>
            <a:ext cx="4749548" cy="121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122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Simulation</a:t>
            </a:r>
          </a:p>
        </p:txBody>
      </p:sp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228A3175-8244-4039-814F-DF54DD395C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8604884"/>
              </p:ext>
            </p:extLst>
          </p:nvPr>
        </p:nvGraphicFramePr>
        <p:xfrm>
          <a:off x="2649680" y="1667037"/>
          <a:ext cx="392602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506">
                  <a:extLst>
                    <a:ext uri="{9D8B030D-6E8A-4147-A177-3AD203B41FA5}">
                      <a16:colId xmlns:a16="http://schemas.microsoft.com/office/drawing/2014/main" val="1199721912"/>
                    </a:ext>
                  </a:extLst>
                </a:gridCol>
                <a:gridCol w="981506">
                  <a:extLst>
                    <a:ext uri="{9D8B030D-6E8A-4147-A177-3AD203B41FA5}">
                      <a16:colId xmlns:a16="http://schemas.microsoft.com/office/drawing/2014/main" val="487430291"/>
                    </a:ext>
                  </a:extLst>
                </a:gridCol>
                <a:gridCol w="981506">
                  <a:extLst>
                    <a:ext uri="{9D8B030D-6E8A-4147-A177-3AD203B41FA5}">
                      <a16:colId xmlns:a16="http://schemas.microsoft.com/office/drawing/2014/main" val="3446345407"/>
                    </a:ext>
                  </a:extLst>
                </a:gridCol>
                <a:gridCol w="981506">
                  <a:extLst>
                    <a:ext uri="{9D8B030D-6E8A-4147-A177-3AD203B41FA5}">
                      <a16:colId xmlns:a16="http://schemas.microsoft.com/office/drawing/2014/main" val="416883943"/>
                    </a:ext>
                  </a:extLst>
                </a:gridCol>
              </a:tblGrid>
              <a:tr h="235222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clk1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598169"/>
                  </a:ext>
                </a:extLst>
              </a:tr>
              <a:tr h="235222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clk2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159238"/>
                  </a:ext>
                </a:extLst>
              </a:tr>
              <a:tr h="235222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clk3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356261"/>
                  </a:ext>
                </a:extLst>
              </a:tr>
              <a:tr h="235222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clk4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2718830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1F11841-27F8-4C8D-A9A9-38B63D71930A}"/>
              </a:ext>
            </a:extLst>
          </p:cNvPr>
          <p:cNvCxnSpPr>
            <a:cxnSpLocks/>
          </p:cNvCxnSpPr>
          <p:nvPr/>
        </p:nvCxnSpPr>
        <p:spPr>
          <a:xfrm flipV="1">
            <a:off x="2331577" y="2408717"/>
            <a:ext cx="4749548" cy="121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D7BAE837-9F25-467E-B5AA-317401943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6010" y="1667038"/>
            <a:ext cx="4611575" cy="5154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10		10		10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9B9D9701-3DF7-46CC-87D0-241C4254505A}"/>
              </a:ext>
            </a:extLst>
          </p:cNvPr>
          <p:cNvSpPr txBox="1">
            <a:spLocks/>
          </p:cNvSpPr>
          <p:nvPr/>
        </p:nvSpPr>
        <p:spPr>
          <a:xfrm>
            <a:off x="7336010" y="2356171"/>
            <a:ext cx="4611575" cy="1582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   1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          +10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 11	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953C151-FAC4-405A-9947-F7261E7686A6}"/>
              </a:ext>
            </a:extLst>
          </p:cNvPr>
          <p:cNvCxnSpPr>
            <a:cxnSpLocks/>
          </p:cNvCxnSpPr>
          <p:nvPr/>
        </p:nvCxnSpPr>
        <p:spPr>
          <a:xfrm>
            <a:off x="11353621" y="2122098"/>
            <a:ext cx="0" cy="390632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7DFBFBCE-DB57-488F-888B-08E864FFC31B}"/>
              </a:ext>
            </a:extLst>
          </p:cNvPr>
          <p:cNvCxnSpPr>
            <a:cxnSpLocks/>
          </p:cNvCxnSpPr>
          <p:nvPr/>
        </p:nvCxnSpPr>
        <p:spPr>
          <a:xfrm rot="10800000" flipV="1">
            <a:off x="9704718" y="1929118"/>
            <a:ext cx="1338451" cy="650275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67CF2EA-29D6-4144-A441-CEBCCCACD1D3}"/>
              </a:ext>
            </a:extLst>
          </p:cNvPr>
          <p:cNvCxnSpPr>
            <a:cxnSpLocks/>
          </p:cNvCxnSpPr>
          <p:nvPr/>
        </p:nvCxnSpPr>
        <p:spPr>
          <a:xfrm>
            <a:off x="8988725" y="3298283"/>
            <a:ext cx="96212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CF1CBF7-54A3-4828-A0D1-5353D6C6ACDF}"/>
              </a:ext>
            </a:extLst>
          </p:cNvPr>
          <p:cNvCxnSpPr>
            <a:cxnSpLocks/>
          </p:cNvCxnSpPr>
          <p:nvPr/>
        </p:nvCxnSpPr>
        <p:spPr>
          <a:xfrm>
            <a:off x="9606594" y="3799518"/>
            <a:ext cx="0" cy="222890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9E73740D-A979-4F04-8359-AED703E2846B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50681" y="3590121"/>
            <a:ext cx="1338451" cy="650275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ontent Placeholder 2">
            <a:extLst>
              <a:ext uri="{FF2B5EF4-FFF2-40B4-BE49-F238E27FC236}">
                <a16:creationId xmlns:a16="http://schemas.microsoft.com/office/drawing/2014/main" id="{96C32F50-B396-48DC-BE3F-2CF4BFF78C36}"/>
              </a:ext>
            </a:extLst>
          </p:cNvPr>
          <p:cNvSpPr txBox="1">
            <a:spLocks/>
          </p:cNvSpPr>
          <p:nvPr/>
        </p:nvSpPr>
        <p:spPr>
          <a:xfrm>
            <a:off x="5581972" y="4017174"/>
            <a:ext cx="4611575" cy="1582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   1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          +10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 11	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CFD1F61-E53A-4318-906A-C47EDD649FD9}"/>
              </a:ext>
            </a:extLst>
          </p:cNvPr>
          <p:cNvCxnSpPr>
            <a:cxnSpLocks/>
          </p:cNvCxnSpPr>
          <p:nvPr/>
        </p:nvCxnSpPr>
        <p:spPr>
          <a:xfrm>
            <a:off x="7205934" y="4994811"/>
            <a:ext cx="96212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05C1594-71A9-4D3A-B2E9-7FF726F1F9A2}"/>
              </a:ext>
            </a:extLst>
          </p:cNvPr>
          <p:cNvCxnSpPr>
            <a:cxnSpLocks/>
          </p:cNvCxnSpPr>
          <p:nvPr/>
        </p:nvCxnSpPr>
        <p:spPr>
          <a:xfrm>
            <a:off x="7686994" y="5513717"/>
            <a:ext cx="0" cy="51471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5DAB9E7-4B3A-4505-8729-9DF95B7AC6D4}"/>
              </a:ext>
            </a:extLst>
          </p:cNvPr>
          <p:cNvCxnSpPr>
            <a:cxnSpLocks/>
          </p:cNvCxnSpPr>
          <p:nvPr/>
        </p:nvCxnSpPr>
        <p:spPr>
          <a:xfrm>
            <a:off x="7887759" y="5513717"/>
            <a:ext cx="0" cy="51471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5737EC44-7F24-43A4-A300-4D15E9A2F8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6393144"/>
              </p:ext>
            </p:extLst>
          </p:nvPr>
        </p:nvGraphicFramePr>
        <p:xfrm>
          <a:off x="2178412" y="4283504"/>
          <a:ext cx="4749548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953">
                  <a:extLst>
                    <a:ext uri="{9D8B030D-6E8A-4147-A177-3AD203B41FA5}">
                      <a16:colId xmlns:a16="http://schemas.microsoft.com/office/drawing/2014/main" val="2016579060"/>
                    </a:ext>
                  </a:extLst>
                </a:gridCol>
                <a:gridCol w="810953">
                  <a:extLst>
                    <a:ext uri="{9D8B030D-6E8A-4147-A177-3AD203B41FA5}">
                      <a16:colId xmlns:a16="http://schemas.microsoft.com/office/drawing/2014/main" val="3446345407"/>
                    </a:ext>
                  </a:extLst>
                </a:gridCol>
                <a:gridCol w="810953">
                  <a:extLst>
                    <a:ext uri="{9D8B030D-6E8A-4147-A177-3AD203B41FA5}">
                      <a16:colId xmlns:a16="http://schemas.microsoft.com/office/drawing/2014/main" val="416883943"/>
                    </a:ext>
                  </a:extLst>
                </a:gridCol>
                <a:gridCol w="694784">
                  <a:extLst>
                    <a:ext uri="{9D8B030D-6E8A-4147-A177-3AD203B41FA5}">
                      <a16:colId xmlns:a16="http://schemas.microsoft.com/office/drawing/2014/main" val="2213567876"/>
                    </a:ext>
                  </a:extLst>
                </a:gridCol>
                <a:gridCol w="694784">
                  <a:extLst>
                    <a:ext uri="{9D8B030D-6E8A-4147-A177-3AD203B41FA5}">
                      <a16:colId xmlns:a16="http://schemas.microsoft.com/office/drawing/2014/main" val="2270745288"/>
                    </a:ext>
                  </a:extLst>
                </a:gridCol>
                <a:gridCol w="927121">
                  <a:extLst>
                    <a:ext uri="{9D8B030D-6E8A-4147-A177-3AD203B41FA5}">
                      <a16:colId xmlns:a16="http://schemas.microsoft.com/office/drawing/2014/main" val="2612166611"/>
                    </a:ext>
                  </a:extLst>
                </a:gridCol>
              </a:tblGrid>
              <a:tr h="464203"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err="1">
                          <a:solidFill>
                            <a:schemeClr val="tx1"/>
                          </a:solidFill>
                        </a:rPr>
                        <a:t>clk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: </a:t>
                      </a:r>
                    </a:p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1-2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= 14*2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159238"/>
                  </a:ext>
                </a:extLst>
              </a:tr>
              <a:tr h="464203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clk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: </a:t>
                      </a:r>
                    </a:p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= 14*2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356261"/>
                  </a:ext>
                </a:extLst>
              </a:tr>
            </a:tbl>
          </a:graphicData>
        </a:graphic>
      </p:graphicFrame>
      <p:sp>
        <p:nvSpPr>
          <p:cNvPr id="87" name="Content Placeholder 2">
            <a:extLst>
              <a:ext uri="{FF2B5EF4-FFF2-40B4-BE49-F238E27FC236}">
                <a16:creationId xmlns:a16="http://schemas.microsoft.com/office/drawing/2014/main" id="{F1486F6E-EB01-47E5-8784-2F52AC06BF17}"/>
              </a:ext>
            </a:extLst>
          </p:cNvPr>
          <p:cNvSpPr txBox="1">
            <a:spLocks/>
          </p:cNvSpPr>
          <p:nvPr/>
        </p:nvSpPr>
        <p:spPr>
          <a:xfrm>
            <a:off x="7573075" y="6021321"/>
            <a:ext cx="4611575" cy="515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11		 1		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F9B18F88-8CC2-400E-A692-4BBD9D5C74F4}"/>
              </a:ext>
            </a:extLst>
          </p:cNvPr>
          <p:cNvSpPr txBox="1">
            <a:spLocks/>
          </p:cNvSpPr>
          <p:nvPr/>
        </p:nvSpPr>
        <p:spPr>
          <a:xfrm>
            <a:off x="2458256" y="5970037"/>
            <a:ext cx="2815829" cy="54271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(14*2</a:t>
            </a:r>
            <a:r>
              <a:rPr lang="en-US" baseline="30000" dirty="0"/>
              <a:t>0</a:t>
            </a:r>
            <a:r>
              <a:rPr lang="en-US" dirty="0"/>
              <a:t>)+(14*2</a:t>
            </a:r>
            <a:r>
              <a:rPr lang="en-US" baseline="30000" dirty="0"/>
              <a:t>1</a:t>
            </a:r>
            <a:r>
              <a:rPr lang="en-US" dirty="0"/>
              <a:t>) = 42</a:t>
            </a:r>
          </a:p>
        </p:txBody>
      </p:sp>
    </p:spTree>
    <p:extLst>
      <p:ext uri="{BB962C8B-B14F-4D97-AF65-F5344CB8AC3E}">
        <p14:creationId xmlns:p14="http://schemas.microsoft.com/office/powerpoint/2010/main" val="1744066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Simulation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63A892-E7AA-47F8-B7C2-1D5FC5D735C4}"/>
              </a:ext>
            </a:extLst>
          </p:cNvPr>
          <p:cNvSpPr txBox="1"/>
          <p:nvPr/>
        </p:nvSpPr>
        <p:spPr>
          <a:xfrm>
            <a:off x="7029124" y="322347"/>
            <a:ext cx="67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WL</a:t>
            </a:r>
            <a:r>
              <a:rPr lang="en-US" baseline="-25000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EF2584-842C-4288-8F9B-20D3CA471B61}"/>
              </a:ext>
            </a:extLst>
          </p:cNvPr>
          <p:cNvSpPr txBox="1"/>
          <p:nvPr/>
        </p:nvSpPr>
        <p:spPr>
          <a:xfrm>
            <a:off x="7052343" y="680757"/>
            <a:ext cx="67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WL</a:t>
            </a:r>
            <a:r>
              <a:rPr lang="en-US" baseline="-25000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AB1DF3-A457-44BB-B3EA-AACDAA26F4B2}"/>
              </a:ext>
            </a:extLst>
          </p:cNvPr>
          <p:cNvSpPr txBox="1"/>
          <p:nvPr/>
        </p:nvSpPr>
        <p:spPr>
          <a:xfrm>
            <a:off x="7022482" y="1049159"/>
            <a:ext cx="67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D65F1D-A8F2-4D0F-A391-0DD6360E28A9}"/>
              </a:ext>
            </a:extLst>
          </p:cNvPr>
          <p:cNvSpPr txBox="1"/>
          <p:nvPr/>
        </p:nvSpPr>
        <p:spPr>
          <a:xfrm>
            <a:off x="7003651" y="1659541"/>
            <a:ext cx="67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CAP</a:t>
            </a:r>
            <a:endParaRPr lang="en-US" baseline="-25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4D2F87-20F1-4528-B274-B067FD8C99BE}"/>
              </a:ext>
            </a:extLst>
          </p:cNvPr>
          <p:cNvSpPr txBox="1"/>
          <p:nvPr/>
        </p:nvSpPr>
        <p:spPr>
          <a:xfrm>
            <a:off x="7108151" y="1982434"/>
            <a:ext cx="67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5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3895C9B-8E0B-42DC-A63A-03218FE0E4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0437275"/>
              </p:ext>
            </p:extLst>
          </p:nvPr>
        </p:nvGraphicFramePr>
        <p:xfrm>
          <a:off x="2178945" y="2389294"/>
          <a:ext cx="474001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003">
                  <a:extLst>
                    <a:ext uri="{9D8B030D-6E8A-4147-A177-3AD203B41FA5}">
                      <a16:colId xmlns:a16="http://schemas.microsoft.com/office/drawing/2014/main" val="1220371841"/>
                    </a:ext>
                  </a:extLst>
                </a:gridCol>
                <a:gridCol w="948003">
                  <a:extLst>
                    <a:ext uri="{9D8B030D-6E8A-4147-A177-3AD203B41FA5}">
                      <a16:colId xmlns:a16="http://schemas.microsoft.com/office/drawing/2014/main" val="4228136837"/>
                    </a:ext>
                  </a:extLst>
                </a:gridCol>
                <a:gridCol w="948003">
                  <a:extLst>
                    <a:ext uri="{9D8B030D-6E8A-4147-A177-3AD203B41FA5}">
                      <a16:colId xmlns:a16="http://schemas.microsoft.com/office/drawing/2014/main" val="1199721912"/>
                    </a:ext>
                  </a:extLst>
                </a:gridCol>
                <a:gridCol w="948003">
                  <a:extLst>
                    <a:ext uri="{9D8B030D-6E8A-4147-A177-3AD203B41FA5}">
                      <a16:colId xmlns:a16="http://schemas.microsoft.com/office/drawing/2014/main" val="3446345407"/>
                    </a:ext>
                  </a:extLst>
                </a:gridCol>
                <a:gridCol w="948003">
                  <a:extLst>
                    <a:ext uri="{9D8B030D-6E8A-4147-A177-3AD203B41FA5}">
                      <a16:colId xmlns:a16="http://schemas.microsoft.com/office/drawing/2014/main" val="416883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59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Decimal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15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Binary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35626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90CB227-5120-403C-B090-C56743CC30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932428"/>
              </p:ext>
            </p:extLst>
          </p:nvPr>
        </p:nvGraphicFramePr>
        <p:xfrm>
          <a:off x="2122769" y="4051455"/>
          <a:ext cx="1616370" cy="1490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790">
                  <a:extLst>
                    <a:ext uri="{9D8B030D-6E8A-4147-A177-3AD203B41FA5}">
                      <a16:colId xmlns:a16="http://schemas.microsoft.com/office/drawing/2014/main" val="2016579060"/>
                    </a:ext>
                  </a:extLst>
                </a:gridCol>
                <a:gridCol w="538790">
                  <a:extLst>
                    <a:ext uri="{9D8B030D-6E8A-4147-A177-3AD203B41FA5}">
                      <a16:colId xmlns:a16="http://schemas.microsoft.com/office/drawing/2014/main" val="3446345407"/>
                    </a:ext>
                  </a:extLst>
                </a:gridCol>
                <a:gridCol w="538790">
                  <a:extLst>
                    <a:ext uri="{9D8B030D-6E8A-4147-A177-3AD203B41FA5}">
                      <a16:colId xmlns:a16="http://schemas.microsoft.com/office/drawing/2014/main" val="416883943"/>
                    </a:ext>
                  </a:extLst>
                </a:gridCol>
              </a:tblGrid>
              <a:tr h="568245">
                <a:tc>
                  <a:txBody>
                    <a:bodyPr/>
                    <a:lstStyle/>
                    <a:p>
                      <a:pPr algn="ctr"/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err="1">
                          <a:solidFill>
                            <a:schemeClr val="tx1"/>
                          </a:solidFill>
                        </a:rPr>
                        <a:t>clk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: 3-4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err="1">
                          <a:solidFill>
                            <a:schemeClr val="tx1"/>
                          </a:solidFill>
                        </a:rPr>
                        <a:t>clk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: 1-2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598169"/>
                  </a:ext>
                </a:extLst>
              </a:tr>
              <a:tr h="42507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159238"/>
                  </a:ext>
                </a:extLst>
              </a:tr>
              <a:tr h="42507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356261"/>
                  </a:ext>
                </a:extLst>
              </a:tr>
            </a:tbl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4EB332-141F-416A-BF0C-57122A4F802B}"/>
              </a:ext>
            </a:extLst>
          </p:cNvPr>
          <p:cNvCxnSpPr>
            <a:cxnSpLocks/>
          </p:cNvCxnSpPr>
          <p:nvPr/>
        </p:nvCxnSpPr>
        <p:spPr>
          <a:xfrm>
            <a:off x="4195082" y="4998293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24354FD-31D0-4CE6-BACB-97C870F066AE}"/>
              </a:ext>
            </a:extLst>
          </p:cNvPr>
          <p:cNvCxnSpPr>
            <a:cxnSpLocks/>
          </p:cNvCxnSpPr>
          <p:nvPr/>
        </p:nvCxnSpPr>
        <p:spPr>
          <a:xfrm flipV="1">
            <a:off x="4537217" y="4625501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3493A33-7430-4871-BC19-A1E14F92B060}"/>
              </a:ext>
            </a:extLst>
          </p:cNvPr>
          <p:cNvSpPr/>
          <p:nvPr/>
        </p:nvSpPr>
        <p:spPr>
          <a:xfrm flipH="1">
            <a:off x="4304938" y="4847333"/>
            <a:ext cx="474445" cy="3019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25E162B-24FE-4693-88B9-2EAF0F3EC54C}"/>
              </a:ext>
            </a:extLst>
          </p:cNvPr>
          <p:cNvCxnSpPr>
            <a:cxnSpLocks/>
          </p:cNvCxnSpPr>
          <p:nvPr/>
        </p:nvCxnSpPr>
        <p:spPr>
          <a:xfrm>
            <a:off x="5273390" y="4984129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162AD2-4541-4637-B675-B8EB0FA5F74F}"/>
              </a:ext>
            </a:extLst>
          </p:cNvPr>
          <p:cNvCxnSpPr>
            <a:cxnSpLocks/>
          </p:cNvCxnSpPr>
          <p:nvPr/>
        </p:nvCxnSpPr>
        <p:spPr>
          <a:xfrm flipV="1">
            <a:off x="5615525" y="4611337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A0C059A-91E5-4AAC-9310-E84BEB582C84}"/>
              </a:ext>
            </a:extLst>
          </p:cNvPr>
          <p:cNvSpPr/>
          <p:nvPr/>
        </p:nvSpPr>
        <p:spPr>
          <a:xfrm flipH="1">
            <a:off x="5383246" y="4833169"/>
            <a:ext cx="474445" cy="3019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6FA0A79-D317-42D9-BC94-9C1C46E446A6}"/>
              </a:ext>
            </a:extLst>
          </p:cNvPr>
          <p:cNvCxnSpPr>
            <a:cxnSpLocks/>
          </p:cNvCxnSpPr>
          <p:nvPr/>
        </p:nvCxnSpPr>
        <p:spPr>
          <a:xfrm>
            <a:off x="4198671" y="5814839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1C0A42-8B27-4EB6-8C29-6D8C39A88977}"/>
              </a:ext>
            </a:extLst>
          </p:cNvPr>
          <p:cNvCxnSpPr>
            <a:cxnSpLocks/>
          </p:cNvCxnSpPr>
          <p:nvPr/>
        </p:nvCxnSpPr>
        <p:spPr>
          <a:xfrm flipV="1">
            <a:off x="4540806" y="5442047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AF8329A-C9FB-4B3C-AB7B-CDDD1AF315F2}"/>
              </a:ext>
            </a:extLst>
          </p:cNvPr>
          <p:cNvSpPr/>
          <p:nvPr/>
        </p:nvSpPr>
        <p:spPr>
          <a:xfrm flipH="1">
            <a:off x="4308527" y="5663879"/>
            <a:ext cx="474445" cy="3019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D02E333-0CA4-4FFE-8E23-EA50E590E94B}"/>
              </a:ext>
            </a:extLst>
          </p:cNvPr>
          <p:cNvCxnSpPr>
            <a:cxnSpLocks/>
          </p:cNvCxnSpPr>
          <p:nvPr/>
        </p:nvCxnSpPr>
        <p:spPr>
          <a:xfrm>
            <a:off x="5259787" y="5803434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3CF6253-560E-4289-80EF-6D8B3CF92E44}"/>
              </a:ext>
            </a:extLst>
          </p:cNvPr>
          <p:cNvCxnSpPr>
            <a:cxnSpLocks/>
          </p:cNvCxnSpPr>
          <p:nvPr/>
        </p:nvCxnSpPr>
        <p:spPr>
          <a:xfrm flipV="1">
            <a:off x="5601922" y="5430642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2DFC980-B94F-4860-86D8-4DCD53F5DB25}"/>
              </a:ext>
            </a:extLst>
          </p:cNvPr>
          <p:cNvSpPr/>
          <p:nvPr/>
        </p:nvSpPr>
        <p:spPr>
          <a:xfrm flipH="1">
            <a:off x="5369643" y="5652474"/>
            <a:ext cx="474445" cy="3019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EF92744-14D2-472E-B93E-2BFCBC2EDD61}"/>
              </a:ext>
            </a:extLst>
          </p:cNvPr>
          <p:cNvCxnSpPr>
            <a:cxnSpLocks/>
          </p:cNvCxnSpPr>
          <p:nvPr/>
        </p:nvCxnSpPr>
        <p:spPr>
          <a:xfrm>
            <a:off x="3955327" y="4685178"/>
            <a:ext cx="3286752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F8FBCD4-59B9-4AEA-9769-A637C72B5410}"/>
              </a:ext>
            </a:extLst>
          </p:cNvPr>
          <p:cNvCxnSpPr>
            <a:cxnSpLocks/>
          </p:cNvCxnSpPr>
          <p:nvPr/>
        </p:nvCxnSpPr>
        <p:spPr>
          <a:xfrm>
            <a:off x="3955327" y="5501725"/>
            <a:ext cx="3286752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ED29214-AC72-4AE2-A48C-489B1A96BAED}"/>
              </a:ext>
            </a:extLst>
          </p:cNvPr>
          <p:cNvSpPr txBox="1"/>
          <p:nvPr/>
        </p:nvSpPr>
        <p:spPr>
          <a:xfrm>
            <a:off x="4753855" y="4804808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A03FFA4-FBBA-4BDF-ADC2-E400F29C8B38}"/>
              </a:ext>
            </a:extLst>
          </p:cNvPr>
          <p:cNvSpPr txBox="1"/>
          <p:nvPr/>
        </p:nvSpPr>
        <p:spPr>
          <a:xfrm>
            <a:off x="4768391" y="5621354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24A3AA-06A5-4844-A0DD-FCCBF44ADEC5}"/>
              </a:ext>
            </a:extLst>
          </p:cNvPr>
          <p:cNvSpPr txBox="1"/>
          <p:nvPr/>
        </p:nvSpPr>
        <p:spPr>
          <a:xfrm>
            <a:off x="5860779" y="4789002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3CFCDB-D86D-4852-8528-46721C035239}"/>
              </a:ext>
            </a:extLst>
          </p:cNvPr>
          <p:cNvSpPr txBox="1"/>
          <p:nvPr/>
        </p:nvSpPr>
        <p:spPr>
          <a:xfrm>
            <a:off x="5875315" y="5605548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A5FEA60-DE74-4F80-B5B7-13B525AA2329}"/>
              </a:ext>
            </a:extLst>
          </p:cNvPr>
          <p:cNvCxnSpPr>
            <a:cxnSpLocks/>
          </p:cNvCxnSpPr>
          <p:nvPr/>
        </p:nvCxnSpPr>
        <p:spPr>
          <a:xfrm flipH="1" flipV="1">
            <a:off x="4198671" y="4387517"/>
            <a:ext cx="8296" cy="1823446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7D2789-9D9D-4B6E-A634-9497D76B0C92}"/>
              </a:ext>
            </a:extLst>
          </p:cNvPr>
          <p:cNvCxnSpPr>
            <a:cxnSpLocks/>
          </p:cNvCxnSpPr>
          <p:nvPr/>
        </p:nvCxnSpPr>
        <p:spPr>
          <a:xfrm flipV="1">
            <a:off x="5273390" y="4376112"/>
            <a:ext cx="0" cy="1823446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620C7BE6-FAC8-4900-9048-9A0736530933}"/>
              </a:ext>
            </a:extLst>
          </p:cNvPr>
          <p:cNvSpPr/>
          <p:nvPr/>
        </p:nvSpPr>
        <p:spPr>
          <a:xfrm>
            <a:off x="4983671" y="6206763"/>
            <a:ext cx="552231" cy="4010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1E78909-FB5A-494E-B6F9-CE958B4D3E1C}"/>
              </a:ext>
            </a:extLst>
          </p:cNvPr>
          <p:cNvSpPr/>
          <p:nvPr/>
        </p:nvSpPr>
        <p:spPr>
          <a:xfrm>
            <a:off x="3941977" y="6195801"/>
            <a:ext cx="552231" cy="4010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BDEA5CB-990E-4CDF-B7F6-721BF1650EB6}"/>
              </a:ext>
            </a:extLst>
          </p:cNvPr>
          <p:cNvSpPr txBox="1"/>
          <p:nvPr/>
        </p:nvSpPr>
        <p:spPr>
          <a:xfrm>
            <a:off x="7345778" y="4526934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WL</a:t>
            </a:r>
            <a:r>
              <a:rPr lang="en-US" baseline="-25000" dirty="0"/>
              <a:t>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664F943-928E-40A0-BB77-BE1FAF3843F5}"/>
              </a:ext>
            </a:extLst>
          </p:cNvPr>
          <p:cNvSpPr txBox="1"/>
          <p:nvPr/>
        </p:nvSpPr>
        <p:spPr>
          <a:xfrm>
            <a:off x="7351485" y="5350500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WL</a:t>
            </a:r>
            <a:r>
              <a:rPr lang="en-US" baseline="-25000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3CEB790-5F33-4A14-8E2B-89E5ED32AB0D}"/>
              </a:ext>
            </a:extLst>
          </p:cNvPr>
          <p:cNvSpPr txBox="1"/>
          <p:nvPr/>
        </p:nvSpPr>
        <p:spPr>
          <a:xfrm>
            <a:off x="3976213" y="4015754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</a:t>
            </a:r>
            <a:r>
              <a:rPr lang="en-US" baseline="-25000" dirty="0"/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ED86CE6-98F3-4001-8FF7-9B0A64C30230}"/>
              </a:ext>
            </a:extLst>
          </p:cNvPr>
          <p:cNvSpPr txBox="1"/>
          <p:nvPr/>
        </p:nvSpPr>
        <p:spPr>
          <a:xfrm>
            <a:off x="8125894" y="4147784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  <a:r>
              <a:rPr lang="en-US" baseline="-25000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D4ED5F2-70D3-48DB-BC55-07EFA49D6C2E}"/>
              </a:ext>
            </a:extLst>
          </p:cNvPr>
          <p:cNvSpPr txBox="1"/>
          <p:nvPr/>
        </p:nvSpPr>
        <p:spPr>
          <a:xfrm>
            <a:off x="5220933" y="4020173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</a:t>
            </a:r>
            <a:r>
              <a:rPr lang="en-US" baseline="-25000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8F1D6D5-16B7-47DF-A3A8-250CB6DD6995}"/>
              </a:ext>
            </a:extLst>
          </p:cNvPr>
          <p:cNvSpPr txBox="1"/>
          <p:nvPr/>
        </p:nvSpPr>
        <p:spPr>
          <a:xfrm>
            <a:off x="8926769" y="4143730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  <a:r>
              <a:rPr lang="en-US" baseline="-25000" dirty="0"/>
              <a:t>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EF00D4D-8E2C-47B4-B256-F9898B9AE5B3}"/>
              </a:ext>
            </a:extLst>
          </p:cNvPr>
          <p:cNvSpPr txBox="1"/>
          <p:nvPr/>
        </p:nvSpPr>
        <p:spPr>
          <a:xfrm>
            <a:off x="9838802" y="4147966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  <a:r>
              <a:rPr lang="en-US" baseline="-25000" dirty="0"/>
              <a:t>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2A48EB8-013E-4758-8EB8-0286A189F492}"/>
              </a:ext>
            </a:extLst>
          </p:cNvPr>
          <p:cNvSpPr txBox="1"/>
          <p:nvPr/>
        </p:nvSpPr>
        <p:spPr>
          <a:xfrm>
            <a:off x="10686416" y="4147966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  <a:r>
              <a:rPr lang="en-US" baseline="-25000" dirty="0"/>
              <a:t>4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D8C2BC6-7C2E-4066-B977-886ED75DAC15}"/>
              </a:ext>
            </a:extLst>
          </p:cNvPr>
          <p:cNvCxnSpPr>
            <a:cxnSpLocks/>
          </p:cNvCxnSpPr>
          <p:nvPr/>
        </p:nvCxnSpPr>
        <p:spPr>
          <a:xfrm>
            <a:off x="6400566" y="4988471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C674F3E-15A0-4CC0-AA10-2EB6CFAA6EA5}"/>
              </a:ext>
            </a:extLst>
          </p:cNvPr>
          <p:cNvCxnSpPr>
            <a:cxnSpLocks/>
          </p:cNvCxnSpPr>
          <p:nvPr/>
        </p:nvCxnSpPr>
        <p:spPr>
          <a:xfrm flipV="1">
            <a:off x="6742701" y="4615679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3C4527E0-CD9B-4E3F-833A-3567762A43A1}"/>
              </a:ext>
            </a:extLst>
          </p:cNvPr>
          <p:cNvSpPr/>
          <p:nvPr/>
        </p:nvSpPr>
        <p:spPr>
          <a:xfrm flipH="1">
            <a:off x="6510422" y="4837511"/>
            <a:ext cx="474445" cy="3019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F4F2F4C-FB91-485B-991E-28F2CA8D9B12}"/>
              </a:ext>
            </a:extLst>
          </p:cNvPr>
          <p:cNvCxnSpPr>
            <a:cxnSpLocks/>
          </p:cNvCxnSpPr>
          <p:nvPr/>
        </p:nvCxnSpPr>
        <p:spPr>
          <a:xfrm>
            <a:off x="6386963" y="5807776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9DFB2F1-4D8D-4AD3-A7B6-D52AE4BA6426}"/>
              </a:ext>
            </a:extLst>
          </p:cNvPr>
          <p:cNvCxnSpPr>
            <a:cxnSpLocks/>
          </p:cNvCxnSpPr>
          <p:nvPr/>
        </p:nvCxnSpPr>
        <p:spPr>
          <a:xfrm flipV="1">
            <a:off x="6729098" y="5434984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4BF9EC9D-D40F-4303-B7F2-0AA8D49AB2F4}"/>
              </a:ext>
            </a:extLst>
          </p:cNvPr>
          <p:cNvSpPr/>
          <p:nvPr/>
        </p:nvSpPr>
        <p:spPr>
          <a:xfrm flipH="1">
            <a:off x="6496819" y="5656816"/>
            <a:ext cx="474445" cy="3019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4B3EFF5-F729-4F2E-8153-3B0976A1F0BE}"/>
              </a:ext>
            </a:extLst>
          </p:cNvPr>
          <p:cNvSpPr txBox="1"/>
          <p:nvPr/>
        </p:nvSpPr>
        <p:spPr>
          <a:xfrm>
            <a:off x="6987955" y="4793344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9CF3D08-B515-4B07-84E2-95139173B2D6}"/>
              </a:ext>
            </a:extLst>
          </p:cNvPr>
          <p:cNvSpPr txBox="1"/>
          <p:nvPr/>
        </p:nvSpPr>
        <p:spPr>
          <a:xfrm>
            <a:off x="7002491" y="5609890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20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E9F17C3-FEE5-4CF1-AAE9-97E4C25749CB}"/>
              </a:ext>
            </a:extLst>
          </p:cNvPr>
          <p:cNvCxnSpPr>
            <a:cxnSpLocks/>
          </p:cNvCxnSpPr>
          <p:nvPr/>
        </p:nvCxnSpPr>
        <p:spPr>
          <a:xfrm flipV="1">
            <a:off x="6400566" y="4380454"/>
            <a:ext cx="0" cy="1823446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377A3204-4C7D-46E5-B6E0-F93D98D82A0B}"/>
              </a:ext>
            </a:extLst>
          </p:cNvPr>
          <p:cNvSpPr/>
          <p:nvPr/>
        </p:nvSpPr>
        <p:spPr>
          <a:xfrm>
            <a:off x="6110847" y="6211105"/>
            <a:ext cx="552231" cy="4010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</a:t>
            </a:r>
            <a:r>
              <a:rPr lang="en-US" baseline="-25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11C2E72-624F-49AD-8594-3D4D52B061C9}"/>
              </a:ext>
            </a:extLst>
          </p:cNvPr>
          <p:cNvSpPr txBox="1"/>
          <p:nvPr/>
        </p:nvSpPr>
        <p:spPr>
          <a:xfrm>
            <a:off x="6348109" y="4024515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</a:t>
            </a:r>
            <a:r>
              <a:rPr lang="en-US" baseline="-25000" dirty="0"/>
              <a:t>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A9F2C6-A890-4A73-AB29-0B69F2119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7733" y="387488"/>
            <a:ext cx="4540594" cy="3599193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943B02C-6094-4273-AEE0-FF67E11EB289}"/>
              </a:ext>
            </a:extLst>
          </p:cNvPr>
          <p:cNvCxnSpPr/>
          <p:nvPr/>
        </p:nvCxnSpPr>
        <p:spPr>
          <a:xfrm>
            <a:off x="8880330" y="-24615"/>
            <a:ext cx="0" cy="461559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0476A03-6502-449B-A6D3-CE5A6DB2443A}"/>
              </a:ext>
            </a:extLst>
          </p:cNvPr>
          <p:cNvCxnSpPr/>
          <p:nvPr/>
        </p:nvCxnSpPr>
        <p:spPr>
          <a:xfrm>
            <a:off x="9728055" y="-24615"/>
            <a:ext cx="0" cy="461559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312E4BA-2B2D-444E-8754-D636B8D27F88}"/>
              </a:ext>
            </a:extLst>
          </p:cNvPr>
          <p:cNvCxnSpPr/>
          <p:nvPr/>
        </p:nvCxnSpPr>
        <p:spPr>
          <a:xfrm>
            <a:off x="10585305" y="-24615"/>
            <a:ext cx="0" cy="461559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3B8E46F-C49A-46AB-978C-8101C554C9F5}"/>
              </a:ext>
            </a:extLst>
          </p:cNvPr>
          <p:cNvCxnSpPr/>
          <p:nvPr/>
        </p:nvCxnSpPr>
        <p:spPr>
          <a:xfrm>
            <a:off x="7975455" y="-35641"/>
            <a:ext cx="0" cy="461559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F0F1E7B-0BDB-4AF8-A673-84E2A68B380C}"/>
              </a:ext>
            </a:extLst>
          </p:cNvPr>
          <p:cNvCxnSpPr/>
          <p:nvPr/>
        </p:nvCxnSpPr>
        <p:spPr>
          <a:xfrm>
            <a:off x="11545532" y="-73274"/>
            <a:ext cx="0" cy="461559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0C4FF3E6-D91E-4C7F-AC05-033267199CEF}"/>
              </a:ext>
            </a:extLst>
          </p:cNvPr>
          <p:cNvSpPr txBox="1"/>
          <p:nvPr/>
        </p:nvSpPr>
        <p:spPr>
          <a:xfrm>
            <a:off x="7008510" y="1366711"/>
            <a:ext cx="67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EEB8070-8204-4B9E-9F77-6B0F935B0773}"/>
              </a:ext>
            </a:extLst>
          </p:cNvPr>
          <p:cNvSpPr txBox="1"/>
          <p:nvPr/>
        </p:nvSpPr>
        <p:spPr>
          <a:xfrm>
            <a:off x="7121392" y="2282894"/>
            <a:ext cx="67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1859D96-B160-4A31-ABA8-A2E9BBB5143B}"/>
              </a:ext>
            </a:extLst>
          </p:cNvPr>
          <p:cNvSpPr txBox="1"/>
          <p:nvPr/>
        </p:nvSpPr>
        <p:spPr>
          <a:xfrm>
            <a:off x="7105843" y="2617035"/>
            <a:ext cx="67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F3404CC-A15F-47A3-A458-DF11D53BD33D}"/>
              </a:ext>
            </a:extLst>
          </p:cNvPr>
          <p:cNvSpPr txBox="1"/>
          <p:nvPr/>
        </p:nvSpPr>
        <p:spPr>
          <a:xfrm>
            <a:off x="7105843" y="2884557"/>
            <a:ext cx="67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E7623A6-CEC5-484A-8AFB-0E5CC09BA339}"/>
              </a:ext>
            </a:extLst>
          </p:cNvPr>
          <p:cNvSpPr txBox="1"/>
          <p:nvPr/>
        </p:nvSpPr>
        <p:spPr>
          <a:xfrm>
            <a:off x="7121392" y="3185761"/>
            <a:ext cx="67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3BC5CE9-156C-48EF-8DB4-EE33F55297CE}"/>
              </a:ext>
            </a:extLst>
          </p:cNvPr>
          <p:cNvSpPr txBox="1"/>
          <p:nvPr/>
        </p:nvSpPr>
        <p:spPr>
          <a:xfrm>
            <a:off x="7105704" y="3532380"/>
            <a:ext cx="67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0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80E2205A-CDCA-4EE3-9A67-F86884CAA5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7524747"/>
              </p:ext>
            </p:extLst>
          </p:nvPr>
        </p:nvGraphicFramePr>
        <p:xfrm>
          <a:off x="8193728" y="4741130"/>
          <a:ext cx="3825983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569">
                  <a:extLst>
                    <a:ext uri="{9D8B030D-6E8A-4147-A177-3AD203B41FA5}">
                      <a16:colId xmlns:a16="http://schemas.microsoft.com/office/drawing/2014/main" val="3893519661"/>
                    </a:ext>
                  </a:extLst>
                </a:gridCol>
                <a:gridCol w="546569">
                  <a:extLst>
                    <a:ext uri="{9D8B030D-6E8A-4147-A177-3AD203B41FA5}">
                      <a16:colId xmlns:a16="http://schemas.microsoft.com/office/drawing/2014/main" val="1220371841"/>
                    </a:ext>
                  </a:extLst>
                </a:gridCol>
                <a:gridCol w="546569">
                  <a:extLst>
                    <a:ext uri="{9D8B030D-6E8A-4147-A177-3AD203B41FA5}">
                      <a16:colId xmlns:a16="http://schemas.microsoft.com/office/drawing/2014/main" val="4228136837"/>
                    </a:ext>
                  </a:extLst>
                </a:gridCol>
                <a:gridCol w="546569">
                  <a:extLst>
                    <a:ext uri="{9D8B030D-6E8A-4147-A177-3AD203B41FA5}">
                      <a16:colId xmlns:a16="http://schemas.microsoft.com/office/drawing/2014/main" val="1199721912"/>
                    </a:ext>
                  </a:extLst>
                </a:gridCol>
                <a:gridCol w="546569">
                  <a:extLst>
                    <a:ext uri="{9D8B030D-6E8A-4147-A177-3AD203B41FA5}">
                      <a16:colId xmlns:a16="http://schemas.microsoft.com/office/drawing/2014/main" val="3446345407"/>
                    </a:ext>
                  </a:extLst>
                </a:gridCol>
                <a:gridCol w="546569">
                  <a:extLst>
                    <a:ext uri="{9D8B030D-6E8A-4147-A177-3AD203B41FA5}">
                      <a16:colId xmlns:a16="http://schemas.microsoft.com/office/drawing/2014/main" val="416883943"/>
                    </a:ext>
                  </a:extLst>
                </a:gridCol>
                <a:gridCol w="546569">
                  <a:extLst>
                    <a:ext uri="{9D8B030D-6E8A-4147-A177-3AD203B41FA5}">
                      <a16:colId xmlns:a16="http://schemas.microsoft.com/office/drawing/2014/main" val="4069873700"/>
                    </a:ext>
                  </a:extLst>
                </a:gridCol>
              </a:tblGrid>
              <a:tr h="247264">
                <a:tc>
                  <a:txBody>
                    <a:bodyPr/>
                    <a:lstStyle/>
                    <a:p>
                      <a:pPr algn="ctr"/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</a:rPr>
                        <a:t>clk</a:t>
                      </a:r>
                      <a:endParaRPr lang="en-US" sz="16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598169"/>
                  </a:ext>
                </a:extLst>
              </a:tr>
              <a:tr h="24726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694447"/>
                  </a:ext>
                </a:extLst>
              </a:tr>
              <a:tr h="24726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3313630"/>
                  </a:ext>
                </a:extLst>
              </a:tr>
              <a:tr h="24726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17251"/>
                  </a:ext>
                </a:extLst>
              </a:tr>
              <a:tr h="24726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1845348"/>
                  </a:ext>
                </a:extLst>
              </a:tr>
              <a:tr h="24726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159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4383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2D5EB6-3DA4-CD4D-A14E-186E550AF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028" y="2253343"/>
            <a:ext cx="8902130" cy="264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151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rey_09-07-2020" id="{B6755E4E-0B35-4243-A4D8-D4F59AFEABE9}" vid="{F730F220-357D-1C4E-BD9A-3856E81CA80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35419</TotalTime>
  <Words>611</Words>
  <Application>Microsoft Office PowerPoint</Application>
  <PresentationFormat>Widescreen</PresentationFormat>
  <Paragraphs>249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Neuromorphic Computing Midterm Presentation: FPGA Hardware Acceleration of CNN based SDR Analysis  </vt:lpstr>
      <vt:lpstr>Project Timeline</vt:lpstr>
      <vt:lpstr>Josh’s Project Progress</vt:lpstr>
      <vt:lpstr>Block Diagram of simulated MMA</vt:lpstr>
      <vt:lpstr>Josh’s Project Progress</vt:lpstr>
      <vt:lpstr>Circuit Simulation</vt:lpstr>
      <vt:lpstr>Circuit Simulation</vt:lpstr>
      <vt:lpstr>Circuit Simulation</vt:lpstr>
      <vt:lpstr>Performance Metrics</vt:lpstr>
      <vt:lpstr>Future Project Deliverables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SDR Resiliancy With Machine Learning</dc:title>
  <dc:creator>Butts, Corey (buttscl)</dc:creator>
  <cp:lastModifiedBy>Mayersky, Joshua (mayersjd)</cp:lastModifiedBy>
  <cp:revision>316</cp:revision>
  <dcterms:created xsi:type="dcterms:W3CDTF">2020-09-03T01:22:04Z</dcterms:created>
  <dcterms:modified xsi:type="dcterms:W3CDTF">2021-04-01T14:37:49Z</dcterms:modified>
</cp:coreProperties>
</file>