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257" r:id="rId4"/>
    <p:sldId id="336" r:id="rId5"/>
    <p:sldId id="340" r:id="rId6"/>
    <p:sldId id="335" r:id="rId7"/>
    <p:sldId id="338" r:id="rId8"/>
    <p:sldId id="339" r:id="rId9"/>
    <p:sldId id="264" r:id="rId10"/>
    <p:sldId id="266" r:id="rId11"/>
    <p:sldId id="267" r:id="rId12"/>
    <p:sldId id="334" r:id="rId13"/>
    <p:sldId id="341" r:id="rId14"/>
    <p:sldId id="342" r:id="rId15"/>
    <p:sldId id="351" r:id="rId16"/>
    <p:sldId id="352" r:id="rId17"/>
    <p:sldId id="353" r:id="rId18"/>
    <p:sldId id="350" r:id="rId19"/>
    <p:sldId id="329" r:id="rId20"/>
    <p:sldId id="3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04/01/2021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E94A-8449-ED4C-9BAF-34FCE68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67E0-BC7E-B446-B61D-5FA0DAB0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the model using TensorFlow</a:t>
            </a:r>
          </a:p>
          <a:p>
            <a:r>
              <a:rPr lang="en-US" dirty="0"/>
              <a:t>Generated input data</a:t>
            </a:r>
          </a:p>
          <a:p>
            <a:r>
              <a:rPr lang="en-US" dirty="0"/>
              <a:t>Tested model functionality (it works!)</a:t>
            </a:r>
          </a:p>
          <a:p>
            <a:r>
              <a:rPr lang="en-US" dirty="0"/>
              <a:t>Obtained throughput:  816.59 samples/s</a:t>
            </a:r>
          </a:p>
          <a:p>
            <a:pPr lvl="1"/>
            <a:r>
              <a:rPr lang="en-US" dirty="0"/>
              <a:t>Not great compared to MacBook (44903.46 samples/s)</a:t>
            </a:r>
          </a:p>
          <a:p>
            <a:pPr lvl="1"/>
            <a:r>
              <a:rPr lang="en-US" dirty="0"/>
              <a:t>Vanilla TensorFlow is not optimized for Jetson Nano hardware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0084-BC7D-8748-85D5-096F5A34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FEC7-EEB7-6C4B-8217-0F375996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Nvidia’s API for accelerating inferencing models on Jetson Nano</a:t>
            </a:r>
          </a:p>
          <a:p>
            <a:pPr lvl="1"/>
            <a:r>
              <a:rPr lang="en-US" dirty="0"/>
              <a:t>Boasts 6x performance boost</a:t>
            </a:r>
          </a:p>
          <a:p>
            <a:pPr lvl="1"/>
            <a:r>
              <a:rPr lang="en-US" dirty="0"/>
              <a:t>Documentation is not great</a:t>
            </a:r>
          </a:p>
          <a:p>
            <a:pPr lvl="2"/>
            <a:r>
              <a:rPr lang="en-US" dirty="0"/>
              <a:t>Currently working on freezing the model</a:t>
            </a:r>
          </a:p>
        </p:txBody>
      </p:sp>
      <p:pic>
        <p:nvPicPr>
          <p:cNvPr id="2050" name="Picture 2" descr="NVIDIA TensorRT | NVIDIA Developer">
            <a:extLst>
              <a:ext uri="{FF2B5EF4-FFF2-40B4-BE49-F238E27FC236}">
                <a16:creationId xmlns:a16="http://schemas.microsoft.com/office/drawing/2014/main" id="{ACC32085-0659-4F4C-9FE1-3B82A0A0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49" y="3694044"/>
            <a:ext cx="52974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0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6127-4609-DB43-A75F-88FED2C1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57CE-7B8A-B24B-9721-C9CC20BA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TensorRT</a:t>
            </a:r>
            <a:r>
              <a:rPr lang="en-US" dirty="0"/>
              <a:t> and see if it improves throughput</a:t>
            </a:r>
          </a:p>
          <a:p>
            <a:r>
              <a:rPr lang="en-US" dirty="0"/>
              <a:t>Implement model on FPGA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1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circuit design</a:t>
            </a:r>
          </a:p>
          <a:p>
            <a:pPr lvl="1"/>
            <a:r>
              <a:rPr lang="en-US" dirty="0"/>
              <a:t>Fully implemented 2bitx3bit multiplication.</a:t>
            </a:r>
          </a:p>
          <a:p>
            <a:pPr lvl="1"/>
            <a:r>
              <a:rPr lang="en-US" dirty="0"/>
              <a:t>Decoding circuitry for word-line loading</a:t>
            </a:r>
          </a:p>
          <a:p>
            <a:pPr lvl="1"/>
            <a:r>
              <a:rPr lang="en-US" dirty="0"/>
              <a:t>Sense-amplifiers and counters at the end of the bit lines</a:t>
            </a:r>
          </a:p>
          <a:p>
            <a:pPr lvl="1"/>
            <a:r>
              <a:rPr lang="en-US" dirty="0"/>
              <a:t>Adders, multipliers, decoders, flip-flops to perform the necessary arithmetic to get the final answer</a:t>
            </a:r>
          </a:p>
          <a:p>
            <a:r>
              <a:rPr lang="en-US" dirty="0"/>
              <a:t>MMA circuit HSPICE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simulated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059177" y="1975448"/>
            <a:ext cx="1382763" cy="1056647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41940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3869711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252474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5680245" y="1975447"/>
            <a:ext cx="1382763" cy="1056647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063008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7490779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8873542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301313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2942877" y="3429000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1495" y="2439025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251495" y="3316854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311562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4739333" y="343322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108018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6535789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7904474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332245" y="343322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857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Input encoding</a:t>
            </a:r>
          </a:p>
          <a:p>
            <a:pPr lvl="1"/>
            <a:r>
              <a:rPr lang="en-US" dirty="0"/>
              <a:t>No changes here since last update</a:t>
            </a:r>
          </a:p>
          <a:p>
            <a:pPr lvl="1"/>
            <a:r>
              <a:rPr lang="en-US" dirty="0"/>
              <a:t>Each bit of input is a separate voltage source</a:t>
            </a:r>
          </a:p>
          <a:p>
            <a:pPr lvl="1"/>
            <a:r>
              <a:rPr lang="en-US" dirty="0"/>
              <a:t>I would like to change this to be parallelly loaded into registers</a:t>
            </a:r>
          </a:p>
          <a:p>
            <a:r>
              <a:rPr lang="en-US" dirty="0"/>
              <a:t>Word line decoding</a:t>
            </a:r>
          </a:p>
          <a:p>
            <a:pPr lvl="1"/>
            <a:r>
              <a:rPr lang="en-US" dirty="0"/>
              <a:t>Word lines are loaded based on a clock-cycle counter (BRC) and after the sense-amps have been pre-charged</a:t>
            </a:r>
          </a:p>
          <a:p>
            <a:r>
              <a:rPr lang="en-US" dirty="0"/>
              <a:t>Sense-amps</a:t>
            </a:r>
          </a:p>
          <a:p>
            <a:pPr lvl="1"/>
            <a:r>
              <a:rPr lang="en-US" dirty="0"/>
              <a:t>No changes here since last update</a:t>
            </a:r>
          </a:p>
          <a:p>
            <a:r>
              <a:rPr lang="en-US" dirty="0"/>
              <a:t>BSC for sense-amp</a:t>
            </a:r>
          </a:p>
          <a:p>
            <a:pPr lvl="1"/>
            <a:r>
              <a:rPr lang="en-US" dirty="0"/>
              <a:t>A binary synchronous counter has been added to the output of the sense-amps in order to keep track of the AND operations</a:t>
            </a:r>
          </a:p>
          <a:p>
            <a:r>
              <a:rPr lang="en-US" dirty="0"/>
              <a:t>Adding to adjust counting value</a:t>
            </a:r>
          </a:p>
          <a:p>
            <a:pPr lvl="1"/>
            <a:r>
              <a:rPr lang="en-US" dirty="0"/>
              <a:t>I need to shift the MSBs of each counter output to the next counter and add them together</a:t>
            </a:r>
          </a:p>
          <a:p>
            <a:r>
              <a:rPr lang="en-US" dirty="0"/>
              <a:t>Multiplication of count value by the appropriate bit-place</a:t>
            </a:r>
          </a:p>
          <a:p>
            <a:pPr lvl="1"/>
            <a:r>
              <a:rPr lang="en-US" dirty="0"/>
              <a:t>This is done by using the clock counting and a decoder</a:t>
            </a:r>
          </a:p>
          <a:p>
            <a:r>
              <a:rPr lang="en-US" dirty="0"/>
              <a:t>The multiplied values are captured in flip-flops, then shifted and added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1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/>
        </p:nvGraphicFramePr>
        <p:xfrm>
          <a:off x="2121584" y="1476498"/>
          <a:ext cx="34367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49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43694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8734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68734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68734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/>
        </p:nvGraphicFramePr>
        <p:xfrm>
          <a:off x="6311042" y="1352638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8383355" y="22994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8725490" y="192668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8493211" y="214851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9461663" y="228531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9803798" y="191252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9571519" y="213435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8386944" y="31160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8729079" y="274323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8496800" y="296506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9448060" y="31046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9790195" y="27318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9557916" y="29536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8143600" y="1986361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8143600" y="280290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8942128" y="210599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8956664" y="29225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10049052" y="209018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10063588" y="290673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8386944" y="1688700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9461663" y="1677295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9171944" y="3507946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8130250" y="3496984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11534051" y="182811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11539758" y="265168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8164486" y="13169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9409206" y="132135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C2BC6-7C2E-4066-B977-886ED75DAC15}"/>
              </a:ext>
            </a:extLst>
          </p:cNvPr>
          <p:cNvCxnSpPr>
            <a:cxnSpLocks/>
          </p:cNvCxnSpPr>
          <p:nvPr/>
        </p:nvCxnSpPr>
        <p:spPr>
          <a:xfrm>
            <a:off x="10588839" y="2289654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74F3E-15A0-4CC0-AA10-2EB6CFAA6EA5}"/>
              </a:ext>
            </a:extLst>
          </p:cNvPr>
          <p:cNvCxnSpPr>
            <a:cxnSpLocks/>
          </p:cNvCxnSpPr>
          <p:nvPr/>
        </p:nvCxnSpPr>
        <p:spPr>
          <a:xfrm flipV="1">
            <a:off x="10930974" y="1916862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4527E0-CD9B-4E3F-833A-3567762A43A1}"/>
              </a:ext>
            </a:extLst>
          </p:cNvPr>
          <p:cNvSpPr/>
          <p:nvPr/>
        </p:nvSpPr>
        <p:spPr>
          <a:xfrm flipH="1">
            <a:off x="10698695" y="2138694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4F2F4C-FB91-485B-991E-28F2CA8D9B12}"/>
              </a:ext>
            </a:extLst>
          </p:cNvPr>
          <p:cNvCxnSpPr>
            <a:cxnSpLocks/>
          </p:cNvCxnSpPr>
          <p:nvPr/>
        </p:nvCxnSpPr>
        <p:spPr>
          <a:xfrm>
            <a:off x="10575236" y="310895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DFB2F1-4D8D-4AD3-A7B6-D52AE4BA6426}"/>
              </a:ext>
            </a:extLst>
          </p:cNvPr>
          <p:cNvCxnSpPr>
            <a:cxnSpLocks/>
          </p:cNvCxnSpPr>
          <p:nvPr/>
        </p:nvCxnSpPr>
        <p:spPr>
          <a:xfrm flipV="1">
            <a:off x="10917371" y="2736167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BF9EC9D-D40F-4303-B7F2-0AA8D49AB2F4}"/>
              </a:ext>
            </a:extLst>
          </p:cNvPr>
          <p:cNvSpPr/>
          <p:nvPr/>
        </p:nvSpPr>
        <p:spPr>
          <a:xfrm flipH="1">
            <a:off x="10685092" y="2957999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B3EFF5-F729-4F2E-8153-3B0976A1F0BE}"/>
              </a:ext>
            </a:extLst>
          </p:cNvPr>
          <p:cNvSpPr txBox="1"/>
          <p:nvPr/>
        </p:nvSpPr>
        <p:spPr>
          <a:xfrm>
            <a:off x="11176228" y="209452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CF3D08-B515-4B07-84E2-95139173B2D6}"/>
              </a:ext>
            </a:extLst>
          </p:cNvPr>
          <p:cNvSpPr txBox="1"/>
          <p:nvPr/>
        </p:nvSpPr>
        <p:spPr>
          <a:xfrm>
            <a:off x="11190764" y="291107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9F17C3-FEE5-4CF1-AAE9-97E4C25749CB}"/>
              </a:ext>
            </a:extLst>
          </p:cNvPr>
          <p:cNvCxnSpPr>
            <a:cxnSpLocks/>
          </p:cNvCxnSpPr>
          <p:nvPr/>
        </p:nvCxnSpPr>
        <p:spPr>
          <a:xfrm flipV="1">
            <a:off x="10588839" y="1681637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77A3204-4C7D-46E5-B6E0-F93D98D82A0B}"/>
              </a:ext>
            </a:extLst>
          </p:cNvPr>
          <p:cNvSpPr/>
          <p:nvPr/>
        </p:nvSpPr>
        <p:spPr>
          <a:xfrm>
            <a:off x="10299120" y="3512288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C2E72-624F-49AD-8594-3D4D52B061C9}"/>
              </a:ext>
            </a:extLst>
          </p:cNvPr>
          <p:cNvSpPr txBox="1"/>
          <p:nvPr/>
        </p:nvSpPr>
        <p:spPr>
          <a:xfrm>
            <a:off x="10536382" y="132569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0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92848AD7-232F-4534-B144-049E6C6B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846" y="2651683"/>
            <a:ext cx="2815829" cy="542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(3*7)+(3*7) = 42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228A3175-8244-4039-814F-DF54DD395C2E}"/>
              </a:ext>
            </a:extLst>
          </p:cNvPr>
          <p:cNvGraphicFramePr>
            <a:graphicFrameLocks/>
          </p:cNvGraphicFramePr>
          <p:nvPr/>
        </p:nvGraphicFramePr>
        <p:xfrm>
          <a:off x="6958352" y="4301379"/>
          <a:ext cx="3926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0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87430291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71883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F11841-27F8-4C8D-A9A9-38B63D71930A}"/>
              </a:ext>
            </a:extLst>
          </p:cNvPr>
          <p:cNvCxnSpPr>
            <a:cxnSpLocks/>
          </p:cNvCxnSpPr>
          <p:nvPr/>
        </p:nvCxnSpPr>
        <p:spPr>
          <a:xfrm flipV="1">
            <a:off x="6640249" y="5043059"/>
            <a:ext cx="4749548" cy="1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2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228A3175-8244-4039-814F-DF54DD395C2E}"/>
              </a:ext>
            </a:extLst>
          </p:cNvPr>
          <p:cNvGraphicFramePr>
            <a:graphicFrameLocks/>
          </p:cNvGraphicFramePr>
          <p:nvPr/>
        </p:nvGraphicFramePr>
        <p:xfrm>
          <a:off x="2649680" y="1667037"/>
          <a:ext cx="3926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0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87430291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81506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23522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71883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F11841-27F8-4C8D-A9A9-38B63D71930A}"/>
              </a:ext>
            </a:extLst>
          </p:cNvPr>
          <p:cNvCxnSpPr>
            <a:cxnSpLocks/>
          </p:cNvCxnSpPr>
          <p:nvPr/>
        </p:nvCxnSpPr>
        <p:spPr>
          <a:xfrm flipV="1">
            <a:off x="2331577" y="2408717"/>
            <a:ext cx="4749548" cy="1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7BAE837-9F25-467E-B5AA-31740194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010" y="1667038"/>
            <a:ext cx="4611575" cy="515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10		10		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B9D9701-3DF7-46CC-87D0-241C4254505A}"/>
              </a:ext>
            </a:extLst>
          </p:cNvPr>
          <p:cNvSpPr txBox="1">
            <a:spLocks/>
          </p:cNvSpPr>
          <p:nvPr/>
        </p:nvSpPr>
        <p:spPr>
          <a:xfrm>
            <a:off x="7336010" y="2356171"/>
            <a:ext cx="4611575" cy="158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  1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       +10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11	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53C151-FAC4-405A-9947-F7261E7686A6}"/>
              </a:ext>
            </a:extLst>
          </p:cNvPr>
          <p:cNvCxnSpPr>
            <a:cxnSpLocks/>
          </p:cNvCxnSpPr>
          <p:nvPr/>
        </p:nvCxnSpPr>
        <p:spPr>
          <a:xfrm>
            <a:off x="11353621" y="2122098"/>
            <a:ext cx="0" cy="390632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DFBFBCE-DB57-488F-888B-08E864FFC3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4718" y="1929118"/>
            <a:ext cx="1338451" cy="65027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7CF2EA-29D6-4144-A441-CEBCCCACD1D3}"/>
              </a:ext>
            </a:extLst>
          </p:cNvPr>
          <p:cNvCxnSpPr>
            <a:cxnSpLocks/>
          </p:cNvCxnSpPr>
          <p:nvPr/>
        </p:nvCxnSpPr>
        <p:spPr>
          <a:xfrm>
            <a:off x="8988725" y="3298283"/>
            <a:ext cx="9621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CF1CBF7-54A3-4828-A0D1-5353D6C6ACDF}"/>
              </a:ext>
            </a:extLst>
          </p:cNvPr>
          <p:cNvCxnSpPr>
            <a:cxnSpLocks/>
          </p:cNvCxnSpPr>
          <p:nvPr/>
        </p:nvCxnSpPr>
        <p:spPr>
          <a:xfrm>
            <a:off x="9606594" y="3799518"/>
            <a:ext cx="0" cy="22289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E73740D-A979-4F04-8359-AED703E284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0681" y="3590121"/>
            <a:ext cx="1338451" cy="65027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96C32F50-B396-48DC-BE3F-2CF4BFF78C36}"/>
              </a:ext>
            </a:extLst>
          </p:cNvPr>
          <p:cNvSpPr txBox="1">
            <a:spLocks/>
          </p:cNvSpPr>
          <p:nvPr/>
        </p:nvSpPr>
        <p:spPr>
          <a:xfrm>
            <a:off x="5581972" y="4017174"/>
            <a:ext cx="4611575" cy="158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  1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       +10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11	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FD1F61-E53A-4318-906A-C47EDD649FD9}"/>
              </a:ext>
            </a:extLst>
          </p:cNvPr>
          <p:cNvCxnSpPr>
            <a:cxnSpLocks/>
          </p:cNvCxnSpPr>
          <p:nvPr/>
        </p:nvCxnSpPr>
        <p:spPr>
          <a:xfrm>
            <a:off x="7205934" y="4994811"/>
            <a:ext cx="9621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5C1594-71A9-4D3A-B2E9-7FF726F1F9A2}"/>
              </a:ext>
            </a:extLst>
          </p:cNvPr>
          <p:cNvCxnSpPr>
            <a:cxnSpLocks/>
          </p:cNvCxnSpPr>
          <p:nvPr/>
        </p:nvCxnSpPr>
        <p:spPr>
          <a:xfrm>
            <a:off x="7686994" y="5513717"/>
            <a:ext cx="0" cy="5147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DAB9E7-4B3A-4505-8729-9DF95B7AC6D4}"/>
              </a:ext>
            </a:extLst>
          </p:cNvPr>
          <p:cNvCxnSpPr>
            <a:cxnSpLocks/>
          </p:cNvCxnSpPr>
          <p:nvPr/>
        </p:nvCxnSpPr>
        <p:spPr>
          <a:xfrm>
            <a:off x="7887759" y="5513717"/>
            <a:ext cx="0" cy="5147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5737EC44-7F24-43A4-A300-4D15E9A2F88B}"/>
              </a:ext>
            </a:extLst>
          </p:cNvPr>
          <p:cNvGraphicFramePr>
            <a:graphicFrameLocks/>
          </p:cNvGraphicFramePr>
          <p:nvPr/>
        </p:nvGraphicFramePr>
        <p:xfrm>
          <a:off x="2178412" y="4283504"/>
          <a:ext cx="47495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953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81095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81095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694784">
                  <a:extLst>
                    <a:ext uri="{9D8B030D-6E8A-4147-A177-3AD203B41FA5}">
                      <a16:colId xmlns:a16="http://schemas.microsoft.com/office/drawing/2014/main" val="2213567876"/>
                    </a:ext>
                  </a:extLst>
                </a:gridCol>
                <a:gridCol w="694784">
                  <a:extLst>
                    <a:ext uri="{9D8B030D-6E8A-4147-A177-3AD203B41FA5}">
                      <a16:colId xmlns:a16="http://schemas.microsoft.com/office/drawing/2014/main" val="2270745288"/>
                    </a:ext>
                  </a:extLst>
                </a:gridCol>
                <a:gridCol w="927121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14*2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14*2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F1486F6E-EB01-47E5-8784-2F52AC06BF17}"/>
              </a:ext>
            </a:extLst>
          </p:cNvPr>
          <p:cNvSpPr txBox="1">
            <a:spLocks/>
          </p:cNvSpPr>
          <p:nvPr/>
        </p:nvSpPr>
        <p:spPr>
          <a:xfrm>
            <a:off x="7573075" y="6021321"/>
            <a:ext cx="4611575" cy="51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11		 1		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F9B18F88-8CC2-400E-A692-4BBD9D5C74F4}"/>
              </a:ext>
            </a:extLst>
          </p:cNvPr>
          <p:cNvSpPr txBox="1">
            <a:spLocks/>
          </p:cNvSpPr>
          <p:nvPr/>
        </p:nvSpPr>
        <p:spPr>
          <a:xfrm>
            <a:off x="2458256" y="5970037"/>
            <a:ext cx="2815829" cy="542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(14*2</a:t>
            </a:r>
            <a:r>
              <a:rPr lang="en-US" baseline="30000" dirty="0"/>
              <a:t>0</a:t>
            </a:r>
            <a:r>
              <a:rPr lang="en-US" dirty="0"/>
              <a:t>)+(14*2</a:t>
            </a:r>
            <a:r>
              <a:rPr lang="en-US" baseline="30000" dirty="0"/>
              <a:t>1</a:t>
            </a:r>
            <a:r>
              <a:rPr lang="en-US" dirty="0"/>
              <a:t>) = 42</a:t>
            </a:r>
          </a:p>
        </p:txBody>
      </p:sp>
    </p:spTree>
    <p:extLst>
      <p:ext uri="{BB962C8B-B14F-4D97-AF65-F5344CB8AC3E}">
        <p14:creationId xmlns:p14="http://schemas.microsoft.com/office/powerpoint/2010/main" val="174406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3A892-E7AA-47F8-B7C2-1D5FC5D735C4}"/>
              </a:ext>
            </a:extLst>
          </p:cNvPr>
          <p:cNvSpPr txBox="1"/>
          <p:nvPr/>
        </p:nvSpPr>
        <p:spPr>
          <a:xfrm>
            <a:off x="7029124" y="32234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2584-842C-4288-8F9B-20D3CA471B61}"/>
              </a:ext>
            </a:extLst>
          </p:cNvPr>
          <p:cNvSpPr txBox="1"/>
          <p:nvPr/>
        </p:nvSpPr>
        <p:spPr>
          <a:xfrm>
            <a:off x="7052343" y="68075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B1DF3-A457-44BB-B3EA-AACDAA26F4B2}"/>
              </a:ext>
            </a:extLst>
          </p:cNvPr>
          <p:cNvSpPr txBox="1"/>
          <p:nvPr/>
        </p:nvSpPr>
        <p:spPr>
          <a:xfrm>
            <a:off x="7022482" y="1049159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65F1D-A8F2-4D0F-A391-0DD6360E28A9}"/>
              </a:ext>
            </a:extLst>
          </p:cNvPr>
          <p:cNvSpPr txBox="1"/>
          <p:nvPr/>
        </p:nvSpPr>
        <p:spPr>
          <a:xfrm>
            <a:off x="7003651" y="1659541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</a:t>
            </a:r>
            <a:endParaRPr 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2F87-20F1-4528-B274-B067FD8C99BE}"/>
              </a:ext>
            </a:extLst>
          </p:cNvPr>
          <p:cNvSpPr txBox="1"/>
          <p:nvPr/>
        </p:nvSpPr>
        <p:spPr>
          <a:xfrm>
            <a:off x="7108151" y="1982434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/>
        </p:nvGraphicFramePr>
        <p:xfrm>
          <a:off x="2178945" y="2389294"/>
          <a:ext cx="4740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0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/>
        </p:nvGraphicFramePr>
        <p:xfrm>
          <a:off x="2122769" y="4051455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4195082" y="4998293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4537217" y="4625501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4304938" y="4847333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5273390" y="498412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5615525" y="4611337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5383246" y="4833169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4198671" y="581483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4540806" y="5442047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4308527" y="5663879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5259787" y="5803434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5601922" y="5430642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5369643" y="5652474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3955327" y="468517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3955327" y="550172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4753855" y="480480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4768391" y="562135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5860779" y="478900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5875315" y="560554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4198671" y="4387517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5273390" y="4376112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4983671" y="6206763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3941977" y="6195801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7345778" y="452693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7351485" y="535050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3976213" y="401575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D86CE6-98F3-4001-8FF7-9B0A64C30230}"/>
              </a:ext>
            </a:extLst>
          </p:cNvPr>
          <p:cNvSpPr txBox="1"/>
          <p:nvPr/>
        </p:nvSpPr>
        <p:spPr>
          <a:xfrm>
            <a:off x="8125894" y="414778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5220933" y="402017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D6D5-16B7-47DF-A3A8-250CB6DD6995}"/>
              </a:ext>
            </a:extLst>
          </p:cNvPr>
          <p:cNvSpPr txBox="1"/>
          <p:nvPr/>
        </p:nvSpPr>
        <p:spPr>
          <a:xfrm>
            <a:off x="8926769" y="41437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F00D4D-8E2C-47B4-B256-F9898B9AE5B3}"/>
              </a:ext>
            </a:extLst>
          </p:cNvPr>
          <p:cNvSpPr txBox="1"/>
          <p:nvPr/>
        </p:nvSpPr>
        <p:spPr>
          <a:xfrm>
            <a:off x="9838802" y="414796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8EB8-013E-4758-8EB8-0286A189F492}"/>
              </a:ext>
            </a:extLst>
          </p:cNvPr>
          <p:cNvSpPr txBox="1"/>
          <p:nvPr/>
        </p:nvSpPr>
        <p:spPr>
          <a:xfrm>
            <a:off x="10686416" y="414796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C2BC6-7C2E-4066-B977-886ED75DAC15}"/>
              </a:ext>
            </a:extLst>
          </p:cNvPr>
          <p:cNvCxnSpPr>
            <a:cxnSpLocks/>
          </p:cNvCxnSpPr>
          <p:nvPr/>
        </p:nvCxnSpPr>
        <p:spPr>
          <a:xfrm>
            <a:off x="6400566" y="498847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74F3E-15A0-4CC0-AA10-2EB6CFAA6EA5}"/>
              </a:ext>
            </a:extLst>
          </p:cNvPr>
          <p:cNvCxnSpPr>
            <a:cxnSpLocks/>
          </p:cNvCxnSpPr>
          <p:nvPr/>
        </p:nvCxnSpPr>
        <p:spPr>
          <a:xfrm flipV="1">
            <a:off x="6742701" y="461567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4527E0-CD9B-4E3F-833A-3567762A43A1}"/>
              </a:ext>
            </a:extLst>
          </p:cNvPr>
          <p:cNvSpPr/>
          <p:nvPr/>
        </p:nvSpPr>
        <p:spPr>
          <a:xfrm flipH="1">
            <a:off x="6510422" y="483751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4F2F4C-FB91-485B-991E-28F2CA8D9B12}"/>
              </a:ext>
            </a:extLst>
          </p:cNvPr>
          <p:cNvCxnSpPr>
            <a:cxnSpLocks/>
          </p:cNvCxnSpPr>
          <p:nvPr/>
        </p:nvCxnSpPr>
        <p:spPr>
          <a:xfrm>
            <a:off x="6386963" y="58077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DFB2F1-4D8D-4AD3-A7B6-D52AE4BA6426}"/>
              </a:ext>
            </a:extLst>
          </p:cNvPr>
          <p:cNvCxnSpPr>
            <a:cxnSpLocks/>
          </p:cNvCxnSpPr>
          <p:nvPr/>
        </p:nvCxnSpPr>
        <p:spPr>
          <a:xfrm flipV="1">
            <a:off x="6729098" y="543498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BF9EC9D-D40F-4303-B7F2-0AA8D49AB2F4}"/>
              </a:ext>
            </a:extLst>
          </p:cNvPr>
          <p:cNvSpPr/>
          <p:nvPr/>
        </p:nvSpPr>
        <p:spPr>
          <a:xfrm flipH="1">
            <a:off x="6496819" y="565681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B3EFF5-F729-4F2E-8153-3B0976A1F0BE}"/>
              </a:ext>
            </a:extLst>
          </p:cNvPr>
          <p:cNvSpPr txBox="1"/>
          <p:nvPr/>
        </p:nvSpPr>
        <p:spPr>
          <a:xfrm>
            <a:off x="6987955" y="479334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CF3D08-B515-4B07-84E2-95139173B2D6}"/>
              </a:ext>
            </a:extLst>
          </p:cNvPr>
          <p:cNvSpPr txBox="1"/>
          <p:nvPr/>
        </p:nvSpPr>
        <p:spPr>
          <a:xfrm>
            <a:off x="7002491" y="560989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9F17C3-FEE5-4CF1-AAE9-97E4C25749CB}"/>
              </a:ext>
            </a:extLst>
          </p:cNvPr>
          <p:cNvCxnSpPr>
            <a:cxnSpLocks/>
          </p:cNvCxnSpPr>
          <p:nvPr/>
        </p:nvCxnSpPr>
        <p:spPr>
          <a:xfrm flipV="1">
            <a:off x="6400566" y="4380454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77A3204-4C7D-46E5-B6E0-F93D98D82A0B}"/>
              </a:ext>
            </a:extLst>
          </p:cNvPr>
          <p:cNvSpPr/>
          <p:nvPr/>
        </p:nvSpPr>
        <p:spPr>
          <a:xfrm>
            <a:off x="6110847" y="6211105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C2E72-624F-49AD-8594-3D4D52B061C9}"/>
              </a:ext>
            </a:extLst>
          </p:cNvPr>
          <p:cNvSpPr txBox="1"/>
          <p:nvPr/>
        </p:nvSpPr>
        <p:spPr>
          <a:xfrm>
            <a:off x="6348109" y="402451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9F2C6-A890-4A73-AB29-0B69F211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33" y="387488"/>
            <a:ext cx="4540594" cy="3599193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43B02C-6094-4273-AEE0-FF67E11EB289}"/>
              </a:ext>
            </a:extLst>
          </p:cNvPr>
          <p:cNvCxnSpPr/>
          <p:nvPr/>
        </p:nvCxnSpPr>
        <p:spPr>
          <a:xfrm>
            <a:off x="8880330" y="-24615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476A03-6502-449B-A6D3-CE5A6DB2443A}"/>
              </a:ext>
            </a:extLst>
          </p:cNvPr>
          <p:cNvCxnSpPr/>
          <p:nvPr/>
        </p:nvCxnSpPr>
        <p:spPr>
          <a:xfrm>
            <a:off x="9728055" y="-24615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2E4BA-2B2D-444E-8754-D636B8D27F88}"/>
              </a:ext>
            </a:extLst>
          </p:cNvPr>
          <p:cNvCxnSpPr/>
          <p:nvPr/>
        </p:nvCxnSpPr>
        <p:spPr>
          <a:xfrm>
            <a:off x="10585305" y="-24615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B8E46F-C49A-46AB-978C-8101C554C9F5}"/>
              </a:ext>
            </a:extLst>
          </p:cNvPr>
          <p:cNvCxnSpPr/>
          <p:nvPr/>
        </p:nvCxnSpPr>
        <p:spPr>
          <a:xfrm>
            <a:off x="7975455" y="-35641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0F1E7B-0BDB-4AF8-A673-84E2A68B380C}"/>
              </a:ext>
            </a:extLst>
          </p:cNvPr>
          <p:cNvCxnSpPr/>
          <p:nvPr/>
        </p:nvCxnSpPr>
        <p:spPr>
          <a:xfrm>
            <a:off x="11545532" y="-73274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C4FF3E6-D91E-4C7F-AC05-033267199CEF}"/>
              </a:ext>
            </a:extLst>
          </p:cNvPr>
          <p:cNvSpPr txBox="1"/>
          <p:nvPr/>
        </p:nvSpPr>
        <p:spPr>
          <a:xfrm>
            <a:off x="7008510" y="1366711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EB8070-8204-4B9E-9F77-6B0F935B0773}"/>
              </a:ext>
            </a:extLst>
          </p:cNvPr>
          <p:cNvSpPr txBox="1"/>
          <p:nvPr/>
        </p:nvSpPr>
        <p:spPr>
          <a:xfrm>
            <a:off x="7121392" y="2282894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859D96-B160-4A31-ABA8-A2E9BBB5143B}"/>
              </a:ext>
            </a:extLst>
          </p:cNvPr>
          <p:cNvSpPr txBox="1"/>
          <p:nvPr/>
        </p:nvSpPr>
        <p:spPr>
          <a:xfrm>
            <a:off x="7105843" y="2617035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3404CC-A15F-47A3-A458-DF11D53BD33D}"/>
              </a:ext>
            </a:extLst>
          </p:cNvPr>
          <p:cNvSpPr txBox="1"/>
          <p:nvPr/>
        </p:nvSpPr>
        <p:spPr>
          <a:xfrm>
            <a:off x="7105843" y="288455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7623A6-CEC5-484A-8AFB-0E5CC09BA339}"/>
              </a:ext>
            </a:extLst>
          </p:cNvPr>
          <p:cNvSpPr txBox="1"/>
          <p:nvPr/>
        </p:nvSpPr>
        <p:spPr>
          <a:xfrm>
            <a:off x="7121392" y="3185761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BC5CE9-156C-48EF-8DB4-EE33F55297CE}"/>
              </a:ext>
            </a:extLst>
          </p:cNvPr>
          <p:cNvSpPr txBox="1"/>
          <p:nvPr/>
        </p:nvSpPr>
        <p:spPr>
          <a:xfrm>
            <a:off x="7105704" y="3532380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80E2205A-CDCA-4EE3-9A67-F86884CAA5D5}"/>
              </a:ext>
            </a:extLst>
          </p:cNvPr>
          <p:cNvGraphicFramePr>
            <a:graphicFrameLocks/>
          </p:cNvGraphicFramePr>
          <p:nvPr/>
        </p:nvGraphicFramePr>
        <p:xfrm>
          <a:off x="8193728" y="4741130"/>
          <a:ext cx="382598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69">
                  <a:extLst>
                    <a:ext uri="{9D8B030D-6E8A-4147-A177-3AD203B41FA5}">
                      <a16:colId xmlns:a16="http://schemas.microsoft.com/office/drawing/2014/main" val="3893519661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546569">
                  <a:extLst>
                    <a:ext uri="{9D8B030D-6E8A-4147-A177-3AD203B41FA5}">
                      <a16:colId xmlns:a16="http://schemas.microsoft.com/office/drawing/2014/main" val="4069873700"/>
                    </a:ext>
                  </a:extLst>
                </a:gridCol>
              </a:tblGrid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94447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313630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17251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845348"/>
                  </a:ext>
                </a:extLst>
              </a:tr>
              <a:tr h="2472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38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8994424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Extend weights to full 16-bit width (Bit/Source lines), and full 96 weights (Word line) 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Mapping of the input values to vectors for MMA</a:t>
            </a:r>
          </a:p>
          <a:p>
            <a:pPr lvl="2"/>
            <a:r>
              <a:rPr lang="en-US" dirty="0"/>
              <a:t>Load in inputs into registers then utilize existing one-hot vector decoder to load each value on the word-lines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pPr lvl="1"/>
            <a:r>
              <a:rPr lang="en-US" dirty="0"/>
              <a:t>Interface with python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Implementation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F68C5-C36D-6143-8F03-D1AAF9FD7218}"/>
              </a:ext>
            </a:extLst>
          </p:cNvPr>
          <p:cNvSpPr/>
          <p:nvPr/>
        </p:nvSpPr>
        <p:spPr>
          <a:xfrm>
            <a:off x="3467941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E5B1B-EB8E-9544-8BC4-91B2BC157A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313007" y="4035039"/>
            <a:ext cx="44090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4BA87-6EC5-8042-97DD-97BD14311874}"/>
              </a:ext>
            </a:extLst>
          </p:cNvPr>
          <p:cNvSpPr/>
          <p:nvPr/>
        </p:nvSpPr>
        <p:spPr>
          <a:xfrm>
            <a:off x="4753910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F761F-C39B-D04E-979A-074BBEA8B37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598976" y="4035039"/>
            <a:ext cx="45315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A57FB-2B72-9B4B-A5EC-4A59A5487FAD}"/>
              </a:ext>
            </a:extLst>
          </p:cNvPr>
          <p:cNvSpPr/>
          <p:nvPr/>
        </p:nvSpPr>
        <p:spPr>
          <a:xfrm>
            <a:off x="6052126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3757AC-4EBC-FB45-AADA-55CBF60201A9}"/>
              </a:ext>
            </a:extLst>
          </p:cNvPr>
          <p:cNvSpPr/>
          <p:nvPr/>
        </p:nvSpPr>
        <p:spPr>
          <a:xfrm>
            <a:off x="2904565" y="3061377"/>
            <a:ext cx="649108" cy="33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8779579-887C-4049-ABF6-17C2C631AFE5}"/>
              </a:ext>
            </a:extLst>
          </p:cNvPr>
          <p:cNvCxnSpPr>
            <a:stCxn id="15" idx="2"/>
            <a:endCxn id="10" idx="1"/>
          </p:cNvCxnSpPr>
          <p:nvPr/>
        </p:nvCxnSpPr>
        <p:spPr>
          <a:xfrm rot="16200000" flipH="1">
            <a:off x="3027038" y="3594135"/>
            <a:ext cx="642984" cy="238822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D34EB7-0513-CB4D-AD85-B9A550E6924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897192" y="4035039"/>
            <a:ext cx="45315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E50B4-E604-8F47-BA08-3BB4ECC92C16}"/>
              </a:ext>
            </a:extLst>
          </p:cNvPr>
          <p:cNvSpPr/>
          <p:nvPr/>
        </p:nvSpPr>
        <p:spPr>
          <a:xfrm>
            <a:off x="7350343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E7E9D-2DB0-C748-B744-795A2AC7126A}"/>
              </a:ext>
            </a:extLst>
          </p:cNvPr>
          <p:cNvSpPr/>
          <p:nvPr/>
        </p:nvSpPr>
        <p:spPr>
          <a:xfrm>
            <a:off x="7350343" y="4880104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CD997D-4C5A-074C-950B-0FE891A1E02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772876" y="4457571"/>
            <a:ext cx="0" cy="422533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65AFBCB-8221-4442-8539-85FE69B2C538}"/>
              </a:ext>
            </a:extLst>
          </p:cNvPr>
          <p:cNvSpPr/>
          <p:nvPr/>
        </p:nvSpPr>
        <p:spPr>
          <a:xfrm>
            <a:off x="8617941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DEEF2E-56A5-A440-B825-3AED62399D4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195408" y="4035039"/>
            <a:ext cx="422533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0FD99A-074B-8543-BFC0-27C268760507}"/>
              </a:ext>
            </a:extLst>
          </p:cNvPr>
          <p:cNvCxnSpPr>
            <a:cxnSpLocks/>
          </p:cNvCxnSpPr>
          <p:nvPr/>
        </p:nvCxnSpPr>
        <p:spPr>
          <a:xfrm>
            <a:off x="9463006" y="4035038"/>
            <a:ext cx="422533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24C9D5-5CDE-B947-BB8B-2733E4B07505}"/>
              </a:ext>
            </a:extLst>
          </p:cNvPr>
          <p:cNvSpPr/>
          <p:nvPr/>
        </p:nvSpPr>
        <p:spPr>
          <a:xfrm>
            <a:off x="9885539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CF8EEA-FDBC-D14C-8764-6E46C9B42749}"/>
              </a:ext>
            </a:extLst>
          </p:cNvPr>
          <p:cNvCxnSpPr>
            <a:cxnSpLocks/>
          </p:cNvCxnSpPr>
          <p:nvPr/>
        </p:nvCxnSpPr>
        <p:spPr>
          <a:xfrm>
            <a:off x="10730604" y="4035038"/>
            <a:ext cx="422533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D56B2F1-4E7F-424B-8DDA-347A314AE7F4}"/>
              </a:ext>
            </a:extLst>
          </p:cNvPr>
          <p:cNvSpPr/>
          <p:nvPr/>
        </p:nvSpPr>
        <p:spPr>
          <a:xfrm>
            <a:off x="8617941" y="1965183"/>
            <a:ext cx="845065" cy="845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98D7CD1-19F8-1348-864D-3A95510CF38F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8195408" y="2387716"/>
            <a:ext cx="422533" cy="16473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27D611-C826-9B4E-86F6-71488967E2F8}"/>
              </a:ext>
            </a:extLst>
          </p:cNvPr>
          <p:cNvCxnSpPr>
            <a:cxnSpLocks/>
          </p:cNvCxnSpPr>
          <p:nvPr/>
        </p:nvCxnSpPr>
        <p:spPr>
          <a:xfrm>
            <a:off x="9463005" y="2399307"/>
            <a:ext cx="15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8FEB456-6BAC-C34B-AB09-D2641C28674A}"/>
              </a:ext>
            </a:extLst>
          </p:cNvPr>
          <p:cNvSpPr/>
          <p:nvPr/>
        </p:nvSpPr>
        <p:spPr>
          <a:xfrm>
            <a:off x="9615566" y="2237781"/>
            <a:ext cx="325885" cy="3168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7562E-6271-F248-99E0-A96270A18011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778509" y="2554614"/>
            <a:ext cx="0" cy="148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782C1C-145D-4F4C-B4A9-F582650C40FC}"/>
              </a:ext>
            </a:extLst>
          </p:cNvPr>
          <p:cNvCxnSpPr>
            <a:stCxn id="33" idx="1"/>
            <a:endCxn id="33" idx="5"/>
          </p:cNvCxnSpPr>
          <p:nvPr/>
        </p:nvCxnSpPr>
        <p:spPr>
          <a:xfrm>
            <a:off x="9663291" y="2284179"/>
            <a:ext cx="230435" cy="2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A3DB3-7D63-234A-8779-85F5860B6E14}"/>
              </a:ext>
            </a:extLst>
          </p:cNvPr>
          <p:cNvCxnSpPr>
            <a:stCxn id="33" idx="7"/>
            <a:endCxn id="33" idx="3"/>
          </p:cNvCxnSpPr>
          <p:nvPr/>
        </p:nvCxnSpPr>
        <p:spPr>
          <a:xfrm flipH="1">
            <a:off x="9663291" y="2284179"/>
            <a:ext cx="230435" cy="2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39497B-E39D-D047-ACF1-06FAA6730D1C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9941451" y="2396197"/>
            <a:ext cx="24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B78556-0721-9A4C-88C9-7990C30CB642}"/>
              </a:ext>
            </a:extLst>
          </p:cNvPr>
          <p:cNvSpPr txBox="1"/>
          <p:nvPr/>
        </p:nvSpPr>
        <p:spPr>
          <a:xfrm>
            <a:off x="10063658" y="2008561"/>
            <a:ext cx="789153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4415D1-EDC0-5A4C-BD47-E1AC83A431C5}"/>
              </a:ext>
            </a:extLst>
          </p:cNvPr>
          <p:cNvSpPr txBox="1"/>
          <p:nvPr/>
        </p:nvSpPr>
        <p:spPr>
          <a:xfrm>
            <a:off x="8411600" y="1620926"/>
            <a:ext cx="17742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7BD262-608D-BC45-9C9B-3BAED425E8F9}"/>
              </a:ext>
            </a:extLst>
          </p:cNvPr>
          <p:cNvSpPr/>
          <p:nvPr/>
        </p:nvSpPr>
        <p:spPr>
          <a:xfrm>
            <a:off x="7117112" y="3429000"/>
            <a:ext cx="4236509" cy="243754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2CABE3-AECF-464F-9DDA-5565219DA3F4}"/>
              </a:ext>
            </a:extLst>
          </p:cNvPr>
          <p:cNvCxnSpPr>
            <a:cxnSpLocks/>
          </p:cNvCxnSpPr>
          <p:nvPr/>
        </p:nvCxnSpPr>
        <p:spPr>
          <a:xfrm>
            <a:off x="3020077" y="2506984"/>
            <a:ext cx="563376" cy="0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D20CAC-A686-464F-9626-B8153BD23498}"/>
              </a:ext>
            </a:extLst>
          </p:cNvPr>
          <p:cNvCxnSpPr>
            <a:cxnSpLocks/>
          </p:cNvCxnSpPr>
          <p:nvPr/>
        </p:nvCxnSpPr>
        <p:spPr>
          <a:xfrm>
            <a:off x="3020077" y="2205583"/>
            <a:ext cx="563376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1FBB83-C0D2-AC43-BB81-A67379E4450D}"/>
              </a:ext>
            </a:extLst>
          </p:cNvPr>
          <p:cNvSpPr txBox="1"/>
          <p:nvPr/>
        </p:nvSpPr>
        <p:spPr>
          <a:xfrm>
            <a:off x="3553673" y="2037393"/>
            <a:ext cx="8450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Analog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EEFEFB-B3D9-494D-A6CA-A5323A1D81F4}"/>
              </a:ext>
            </a:extLst>
          </p:cNvPr>
          <p:cNvSpPr txBox="1"/>
          <p:nvPr/>
        </p:nvSpPr>
        <p:spPr>
          <a:xfrm>
            <a:off x="3553672" y="2341993"/>
            <a:ext cx="8450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68A5CAB6-61C7-0442-8709-D5715605D879}"/>
              </a:ext>
            </a:extLst>
          </p:cNvPr>
          <p:cNvSpPr/>
          <p:nvPr/>
        </p:nvSpPr>
        <p:spPr>
          <a:xfrm rot="5400000" flipH="1">
            <a:off x="4774935" y="4191526"/>
            <a:ext cx="251887" cy="39926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EA72B67-306F-E842-BD98-CAEF450C50EE}"/>
              </a:ext>
            </a:extLst>
          </p:cNvPr>
          <p:cNvSpPr/>
          <p:nvPr/>
        </p:nvSpPr>
        <p:spPr>
          <a:xfrm rot="5400000" flipH="1">
            <a:off x="9073748" y="4191526"/>
            <a:ext cx="251886" cy="3992627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CF7967-60D4-7B48-BCA7-34D22BD07C74}"/>
              </a:ext>
            </a:extLst>
          </p:cNvPr>
          <p:cNvSpPr txBox="1"/>
          <p:nvPr/>
        </p:nvSpPr>
        <p:spPr>
          <a:xfrm>
            <a:off x="4273406" y="6316236"/>
            <a:ext cx="1254945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RF Front 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EC267-EA44-5C4B-ACE5-5FDACAB915D2}"/>
              </a:ext>
            </a:extLst>
          </p:cNvPr>
          <p:cNvSpPr txBox="1"/>
          <p:nvPr/>
        </p:nvSpPr>
        <p:spPr>
          <a:xfrm>
            <a:off x="8406335" y="6313782"/>
            <a:ext cx="1586712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 Front 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780156-936B-7A4C-A3DC-5D1E6FF0671C}"/>
              </a:ext>
            </a:extLst>
          </p:cNvPr>
          <p:cNvSpPr/>
          <p:nvPr/>
        </p:nvSpPr>
        <p:spPr>
          <a:xfrm>
            <a:off x="7117112" y="1542650"/>
            <a:ext cx="4236509" cy="14644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3B8D0-7589-294E-B90B-59B155FC3A34}"/>
              </a:ext>
            </a:extLst>
          </p:cNvPr>
          <p:cNvSpPr txBox="1"/>
          <p:nvPr/>
        </p:nvSpPr>
        <p:spPr>
          <a:xfrm>
            <a:off x="10653169" y="5442817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FPGA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36A245-4916-FE4B-A407-1293F2B440F5}"/>
              </a:ext>
            </a:extLst>
          </p:cNvPr>
          <p:cNvSpPr txBox="1"/>
          <p:nvPr/>
        </p:nvSpPr>
        <p:spPr>
          <a:xfrm>
            <a:off x="9895023" y="2611658"/>
            <a:ext cx="142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MMA/SoC/FPGA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CD8FF7-B598-6542-B6EC-4500CA1CFE48}"/>
              </a:ext>
            </a:extLst>
          </p:cNvPr>
          <p:cNvSpPr/>
          <p:nvPr/>
        </p:nvSpPr>
        <p:spPr>
          <a:xfrm>
            <a:off x="8296704" y="3005346"/>
            <a:ext cx="1588830" cy="421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09F-1020-6B4F-861C-B098DB2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35E554-5D35-5146-B917-FEFE9EE40896}"/>
              </a:ext>
            </a:extLst>
          </p:cNvPr>
          <p:cNvGrpSpPr/>
          <p:nvPr/>
        </p:nvGrpSpPr>
        <p:grpSpPr>
          <a:xfrm>
            <a:off x="2803594" y="1900386"/>
            <a:ext cx="9065332" cy="3952234"/>
            <a:chOff x="2419502" y="1778005"/>
            <a:chExt cx="9065332" cy="39522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7937-B579-EB46-864C-652E935F850C}"/>
                </a:ext>
              </a:extLst>
            </p:cNvPr>
            <p:cNvSpPr txBox="1"/>
            <p:nvPr/>
          </p:nvSpPr>
          <p:spPr>
            <a:xfrm>
              <a:off x="2609204" y="3131994"/>
              <a:ext cx="4667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23D87-B8D0-2D45-B9D6-B22F808F5A2E}"/>
                </a:ext>
              </a:extLst>
            </p:cNvPr>
            <p:cNvSpPr txBox="1"/>
            <p:nvPr/>
          </p:nvSpPr>
          <p:spPr>
            <a:xfrm>
              <a:off x="2489920" y="3971846"/>
              <a:ext cx="731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x(t-64)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AF564-7C64-0F45-9F11-A22E5A450475}"/>
                </a:ext>
              </a:extLst>
            </p:cNvPr>
            <p:cNvSpPr txBox="1"/>
            <p:nvPr/>
          </p:nvSpPr>
          <p:spPr>
            <a:xfrm>
              <a:off x="2526547" y="3480743"/>
              <a:ext cx="6272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6889D-4602-5149-BEAE-174A9853E7F6}"/>
                </a:ext>
              </a:extLst>
            </p:cNvPr>
            <p:cNvSpPr txBox="1"/>
            <p:nvPr/>
          </p:nvSpPr>
          <p:spPr>
            <a:xfrm rot="5400000">
              <a:off x="2739330" y="3738107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32E778-1592-874D-9B0B-15AC99F8C046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4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C4DFC4-06AF-2248-AA0D-E25099E25D38}"/>
                </a:ext>
              </a:extLst>
            </p:cNvPr>
            <p:cNvSpPr/>
            <p:nvPr/>
          </p:nvSpPr>
          <p:spPr>
            <a:xfrm>
              <a:off x="367240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CNN 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07BAF-C532-0643-A36C-AA0AF9B928E3}"/>
                </a:ext>
              </a:extLst>
            </p:cNvPr>
            <p:cNvSpPr/>
            <p:nvPr/>
          </p:nvSpPr>
          <p:spPr>
            <a:xfrm>
              <a:off x="2419502" y="3094852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8E311-C9AA-DB42-A0CE-6241B00A1164}"/>
                </a:ext>
              </a:extLst>
            </p:cNvPr>
            <p:cNvSpPr txBox="1"/>
            <p:nvPr/>
          </p:nvSpPr>
          <p:spPr>
            <a:xfrm>
              <a:off x="2512358" y="2768874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77A8D-4968-B541-A1B1-82A4B5B86D08}"/>
                </a:ext>
              </a:extLst>
            </p:cNvPr>
            <p:cNvSpPr/>
            <p:nvPr/>
          </p:nvSpPr>
          <p:spPr>
            <a:xfrm>
              <a:off x="8153189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9E13A7-5E2A-0348-848A-AEF563873997}"/>
                </a:ext>
              </a:extLst>
            </p:cNvPr>
            <p:cNvSpPr/>
            <p:nvPr/>
          </p:nvSpPr>
          <p:spPr>
            <a:xfrm>
              <a:off x="9661786" y="3301271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D1396-8C3F-A047-A421-CDFC3ED15A37}"/>
                </a:ext>
              </a:extLst>
            </p:cNvPr>
            <p:cNvSpPr txBox="1"/>
            <p:nvPr/>
          </p:nvSpPr>
          <p:spPr>
            <a:xfrm>
              <a:off x="10977964" y="357296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FC016C-D10F-EB4D-BECD-1F595EEA478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028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66BB9B-7599-D346-B5F6-245F28D17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8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FBB25B-832A-2D41-A704-5F2C941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9257570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F44BCD-2CFC-E240-B02F-4539F5E43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2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5858F3-0484-1244-B1BF-22A90123C46E}"/>
                </a:ext>
              </a:extLst>
            </p:cNvPr>
            <p:cNvSpPr/>
            <p:nvPr/>
          </p:nvSpPr>
          <p:spPr>
            <a:xfrm>
              <a:off x="517608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8DD57-7311-4A43-A7D6-6061C492B3C0}"/>
                </a:ext>
              </a:extLst>
            </p:cNvPr>
            <p:cNvSpPr/>
            <p:nvPr/>
          </p:nvSpPr>
          <p:spPr>
            <a:xfrm>
              <a:off x="6680424" y="1778005"/>
              <a:ext cx="1104381" cy="395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78795-9667-AF40-AB97-D0FED64893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67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09F-1020-6B4F-861C-B098DB2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35E554-5D35-5146-B917-FEFE9EE40896}"/>
              </a:ext>
            </a:extLst>
          </p:cNvPr>
          <p:cNvGrpSpPr/>
          <p:nvPr/>
        </p:nvGrpSpPr>
        <p:grpSpPr>
          <a:xfrm>
            <a:off x="2803594" y="1900386"/>
            <a:ext cx="9065332" cy="3952234"/>
            <a:chOff x="2419502" y="1778005"/>
            <a:chExt cx="9065332" cy="39522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7937-B579-EB46-864C-652E935F850C}"/>
                </a:ext>
              </a:extLst>
            </p:cNvPr>
            <p:cNvSpPr txBox="1"/>
            <p:nvPr/>
          </p:nvSpPr>
          <p:spPr>
            <a:xfrm>
              <a:off x="2609204" y="3131994"/>
              <a:ext cx="4667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23D87-B8D0-2D45-B9D6-B22F808F5A2E}"/>
                </a:ext>
              </a:extLst>
            </p:cNvPr>
            <p:cNvSpPr txBox="1"/>
            <p:nvPr/>
          </p:nvSpPr>
          <p:spPr>
            <a:xfrm>
              <a:off x="2489920" y="3971846"/>
              <a:ext cx="731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x(t-64)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AF564-7C64-0F45-9F11-A22E5A450475}"/>
                </a:ext>
              </a:extLst>
            </p:cNvPr>
            <p:cNvSpPr txBox="1"/>
            <p:nvPr/>
          </p:nvSpPr>
          <p:spPr>
            <a:xfrm>
              <a:off x="2526547" y="3480743"/>
              <a:ext cx="6272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6889D-4602-5149-BEAE-174A9853E7F6}"/>
                </a:ext>
              </a:extLst>
            </p:cNvPr>
            <p:cNvSpPr txBox="1"/>
            <p:nvPr/>
          </p:nvSpPr>
          <p:spPr>
            <a:xfrm rot="5400000">
              <a:off x="2739330" y="3738107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32E778-1592-874D-9B0B-15AC99F8C046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4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C4DFC4-06AF-2248-AA0D-E25099E25D38}"/>
                </a:ext>
              </a:extLst>
            </p:cNvPr>
            <p:cNvSpPr/>
            <p:nvPr/>
          </p:nvSpPr>
          <p:spPr>
            <a:xfrm>
              <a:off x="367240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CNN 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07BAF-C532-0643-A36C-AA0AF9B928E3}"/>
                </a:ext>
              </a:extLst>
            </p:cNvPr>
            <p:cNvSpPr/>
            <p:nvPr/>
          </p:nvSpPr>
          <p:spPr>
            <a:xfrm>
              <a:off x="2419502" y="3094852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8E311-C9AA-DB42-A0CE-6241B00A1164}"/>
                </a:ext>
              </a:extLst>
            </p:cNvPr>
            <p:cNvSpPr txBox="1"/>
            <p:nvPr/>
          </p:nvSpPr>
          <p:spPr>
            <a:xfrm>
              <a:off x="2512358" y="2768874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77A8D-4968-B541-A1B1-82A4B5B86D08}"/>
                </a:ext>
              </a:extLst>
            </p:cNvPr>
            <p:cNvSpPr/>
            <p:nvPr/>
          </p:nvSpPr>
          <p:spPr>
            <a:xfrm>
              <a:off x="8153189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9E13A7-5E2A-0348-848A-AEF563873997}"/>
                </a:ext>
              </a:extLst>
            </p:cNvPr>
            <p:cNvSpPr/>
            <p:nvPr/>
          </p:nvSpPr>
          <p:spPr>
            <a:xfrm>
              <a:off x="9661786" y="3301271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D1396-8C3F-A047-A421-CDFC3ED15A37}"/>
                </a:ext>
              </a:extLst>
            </p:cNvPr>
            <p:cNvSpPr txBox="1"/>
            <p:nvPr/>
          </p:nvSpPr>
          <p:spPr>
            <a:xfrm>
              <a:off x="10977964" y="357296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FC016C-D10F-EB4D-BECD-1F595EEA478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028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66BB9B-7599-D346-B5F6-245F28D17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8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FBB25B-832A-2D41-A704-5F2C941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9257570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F44BCD-2CFC-E240-B02F-4539F5E43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2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5858F3-0484-1244-B1BF-22A90123C46E}"/>
                </a:ext>
              </a:extLst>
            </p:cNvPr>
            <p:cNvSpPr/>
            <p:nvPr/>
          </p:nvSpPr>
          <p:spPr>
            <a:xfrm>
              <a:off x="517608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8DD57-7311-4A43-A7D6-6061C492B3C0}"/>
                </a:ext>
              </a:extLst>
            </p:cNvPr>
            <p:cNvSpPr/>
            <p:nvPr/>
          </p:nvSpPr>
          <p:spPr>
            <a:xfrm>
              <a:off x="6680424" y="1778005"/>
              <a:ext cx="1104381" cy="395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78795-9667-AF40-AB97-D0FED64893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67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8326B-18C1-B942-BB06-BC673E6AB769}"/>
              </a:ext>
            </a:extLst>
          </p:cNvPr>
          <p:cNvSpPr/>
          <p:nvPr/>
        </p:nvSpPr>
        <p:spPr>
          <a:xfrm>
            <a:off x="3936583" y="2510047"/>
            <a:ext cx="1341120" cy="27736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FFC-6493-2247-9CAC-FBA47677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Layer Hardware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8775-33F4-6745-82C3-81404C8C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400474" cy="4351338"/>
          </a:xfrm>
        </p:spPr>
        <p:txBody>
          <a:bodyPr/>
          <a:lstStyle/>
          <a:p>
            <a:r>
              <a:rPr lang="en-US" dirty="0"/>
              <a:t>3 Implementations:</a:t>
            </a:r>
          </a:p>
          <a:p>
            <a:pPr lvl="1"/>
            <a:r>
              <a:rPr lang="en-US" dirty="0"/>
              <a:t>MMA (</a:t>
            </a:r>
            <a:r>
              <a:rPr lang="en-US" dirty="0" err="1"/>
              <a:t>HSpice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SoC (Jetson Nano)</a:t>
            </a:r>
          </a:p>
          <a:p>
            <a:pPr lvl="1"/>
            <a:r>
              <a:rPr lang="en-US" dirty="0"/>
              <a:t>FPGA (Zynq-7000)</a:t>
            </a:r>
          </a:p>
          <a:p>
            <a:r>
              <a:rPr lang="en-US" dirty="0"/>
              <a:t>Feed inputs through each implementation and compare throughput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E07CD-51EF-7D47-8C86-49A47213435D}"/>
              </a:ext>
            </a:extLst>
          </p:cNvPr>
          <p:cNvGrpSpPr/>
          <p:nvPr/>
        </p:nvGrpSpPr>
        <p:grpSpPr>
          <a:xfrm>
            <a:off x="7396480" y="2078130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8176F729-834A-0B49-AF9B-87578B3D899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E2996-2F54-FF47-8219-3F7267B2C23E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2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5CED-98F1-3C4B-849D-4890F894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Conv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8BDE-62CB-C747-BA29-15BA30EC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was previously simulated in Python</a:t>
            </a:r>
          </a:p>
          <a:p>
            <a:r>
              <a:rPr lang="en-US" dirty="0"/>
              <a:t>Implementing the conv layer requires the weights of the Python model and the ability to verify output to a given input</a:t>
            </a:r>
          </a:p>
        </p:txBody>
      </p:sp>
    </p:spTree>
    <p:extLst>
      <p:ext uri="{BB962C8B-B14F-4D97-AF65-F5344CB8AC3E}">
        <p14:creationId xmlns:p14="http://schemas.microsoft.com/office/powerpoint/2010/main" val="40941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C932-6AE2-714E-89EB-FD2E9151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C337-6ADE-5440-9E44-93196D73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3599" cy="4351338"/>
          </a:xfrm>
        </p:spPr>
        <p:txBody>
          <a:bodyPr/>
          <a:lstStyle/>
          <a:p>
            <a:r>
              <a:rPr lang="en-US" dirty="0"/>
              <a:t>Outputs the weights of a given model</a:t>
            </a:r>
          </a:p>
          <a:p>
            <a:r>
              <a:rPr lang="en-US" dirty="0"/>
              <a:t>Creates a set of input and output data to verify implementations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AA67C24-6CD2-E042-9225-5B1A3483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03" y="1865376"/>
            <a:ext cx="4738254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CEC-6A23-3941-880F-F0E3D14A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Jetson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796-2102-3748-96A5-D8C19870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5105" cy="4351338"/>
          </a:xfrm>
        </p:spPr>
        <p:txBody>
          <a:bodyPr/>
          <a:lstStyle/>
          <a:p>
            <a:r>
              <a:rPr lang="en-US" dirty="0"/>
              <a:t>Nvidia’s low power ARM computer built specifically for inferencing</a:t>
            </a:r>
          </a:p>
          <a:p>
            <a:r>
              <a:rPr lang="en-US" dirty="0"/>
              <a:t>Runs on Linux (easy to port TensorFlow model)</a:t>
            </a:r>
          </a:p>
          <a:p>
            <a:r>
              <a:rPr lang="en-US" dirty="0"/>
              <a:t>Supports PCIe</a:t>
            </a:r>
          </a:p>
        </p:txBody>
      </p:sp>
      <p:pic>
        <p:nvPicPr>
          <p:cNvPr id="1026" name="Picture 2" descr="Jetson Nano Developer Kit">
            <a:extLst>
              <a:ext uri="{FF2B5EF4-FFF2-40B4-BE49-F238E27FC236}">
                <a16:creationId xmlns:a16="http://schemas.microsoft.com/office/drawing/2014/main" id="{C1F31C25-D273-4843-B402-C905C818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74" y="1797870"/>
            <a:ext cx="3998534" cy="32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33274</TotalTime>
  <Words>898</Words>
  <Application>Microsoft Office PowerPoint</Application>
  <PresentationFormat>Widescreen</PresentationFormat>
  <Paragraphs>330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FPGA Hardware Acceleration of CNN based SDR Analysis </vt:lpstr>
      <vt:lpstr>Project Timeline</vt:lpstr>
      <vt:lpstr>SDR Implementation Block Diagram</vt:lpstr>
      <vt:lpstr>Model Architecture</vt:lpstr>
      <vt:lpstr>Model Architecture</vt:lpstr>
      <vt:lpstr>Conv Layer Hardware Implementations</vt:lpstr>
      <vt:lpstr>Implementing Conv Layer</vt:lpstr>
      <vt:lpstr>Python Script</vt:lpstr>
      <vt:lpstr>Jetson Nano</vt:lpstr>
      <vt:lpstr>Implementation Progress</vt:lpstr>
      <vt:lpstr>TensorRT</vt:lpstr>
      <vt:lpstr>Future Project Deliverables</vt:lpstr>
      <vt:lpstr>Josh’s Project Progress</vt:lpstr>
      <vt:lpstr>Block Diagram of simulated MMA</vt:lpstr>
      <vt:lpstr>Josh’s Project Progress</vt:lpstr>
      <vt:lpstr>Circuit Simulation</vt:lpstr>
      <vt:lpstr>Circuit Simulation</vt:lpstr>
      <vt:lpstr>Circuit Simulation</vt:lpstr>
      <vt:lpstr>Performance Metrics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229</cp:revision>
  <dcterms:created xsi:type="dcterms:W3CDTF">2020-09-03T01:22:04Z</dcterms:created>
  <dcterms:modified xsi:type="dcterms:W3CDTF">2021-04-01T14:56:51Z</dcterms:modified>
</cp:coreProperties>
</file>