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7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B7E101-6805-48F9-A84C-4E9797D53AB2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9868DD-B8BC-420F-BD52-AB960D7CFB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371A-DD8B-4A4B-9DB4-9918361D6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Neuromorphic Computers for AI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31FA3-A7FB-4D8A-BD6C-8C02152B2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700" dirty="0"/>
              <a:t>Anomalous Sensor Detection and Data Reconstruction using a hardware-based CNN</a:t>
            </a:r>
          </a:p>
          <a:p>
            <a:r>
              <a:rPr lang="en-US" dirty="0"/>
              <a:t>Corey Butts</a:t>
            </a:r>
          </a:p>
          <a:p>
            <a:r>
              <a:rPr lang="en-US" dirty="0"/>
              <a:t>Joshua Mayersky</a:t>
            </a:r>
          </a:p>
          <a:p>
            <a:r>
              <a:rPr lang="en-US" dirty="0"/>
              <a:t>04FEB21</a:t>
            </a:r>
          </a:p>
        </p:txBody>
      </p:sp>
    </p:spTree>
    <p:extLst>
      <p:ext uri="{BB962C8B-B14F-4D97-AF65-F5344CB8AC3E}">
        <p14:creationId xmlns:p14="http://schemas.microsoft.com/office/powerpoint/2010/main" val="9630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04A4-09CE-452D-A428-440C1F9B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5F3F-F094-4D9D-983E-54F9D807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178C-3B7D-4094-87D9-15DD18CA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E85F-0381-4BBC-8CA4-0892844D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CNN is effectively a regularized version of a multilayer perception (MLP) with each layer performing a distinct function.</a:t>
            </a:r>
          </a:p>
          <a:p>
            <a:pPr lvl="1"/>
            <a:r>
              <a:rPr lang="en-US" dirty="0"/>
              <a:t>Convolutional Layer</a:t>
            </a:r>
          </a:p>
          <a:p>
            <a:pPr lvl="2"/>
            <a:r>
              <a:rPr lang="en-US" dirty="0"/>
              <a:t>Applies filter </a:t>
            </a:r>
            <a:r>
              <a:rPr lang="en-US" dirty="0" err="1"/>
              <a:t>kernal</a:t>
            </a:r>
            <a:r>
              <a:rPr lang="en-US" dirty="0"/>
              <a:t>(s) to detect features</a:t>
            </a:r>
          </a:p>
          <a:p>
            <a:pPr lvl="2"/>
            <a:r>
              <a:rPr lang="en-US" dirty="0"/>
              <a:t>Multiplication and addition of values in the input layer and the filter</a:t>
            </a:r>
          </a:p>
          <a:p>
            <a:pPr lvl="3"/>
            <a:r>
              <a:rPr lang="en-US" dirty="0"/>
              <a:t>These filter values must be learned</a:t>
            </a:r>
          </a:p>
          <a:p>
            <a:pPr lvl="1"/>
            <a:r>
              <a:rPr lang="en-US" dirty="0"/>
              <a:t>Pooling Layer/Down-sampling</a:t>
            </a:r>
          </a:p>
          <a:p>
            <a:pPr lvl="2"/>
            <a:r>
              <a:rPr lang="en-US" dirty="0"/>
              <a:t>Used for dimensionality reduction</a:t>
            </a:r>
          </a:p>
          <a:p>
            <a:pPr lvl="2"/>
            <a:r>
              <a:rPr lang="en-US" dirty="0"/>
              <a:t>Typically, a MAX or AVG of the prior convolutional layer is used</a:t>
            </a:r>
          </a:p>
          <a:p>
            <a:pPr lvl="1"/>
            <a:r>
              <a:rPr lang="en-US" dirty="0"/>
              <a:t>Fully-connected Layer</a:t>
            </a:r>
          </a:p>
          <a:p>
            <a:pPr lvl="2"/>
            <a:r>
              <a:rPr lang="en-US" dirty="0"/>
              <a:t>Same thing as a traditional MLP: summation of weights and an activation function</a:t>
            </a:r>
          </a:p>
          <a:p>
            <a:pPr lvl="2"/>
            <a:r>
              <a:rPr lang="en-US" dirty="0"/>
              <a:t>Weights must be learned</a:t>
            </a:r>
          </a:p>
          <a:p>
            <a:r>
              <a:rPr lang="en-US" dirty="0"/>
              <a:t>We will be using two different approaches:</a:t>
            </a:r>
          </a:p>
          <a:p>
            <a:pPr lvl="1"/>
            <a:r>
              <a:rPr lang="en-US" dirty="0"/>
              <a:t>FPGA implementation</a:t>
            </a:r>
          </a:p>
          <a:p>
            <a:pPr lvl="1"/>
            <a:r>
              <a:rPr lang="en-US" dirty="0"/>
              <a:t>Custom hardware implementation</a:t>
            </a:r>
          </a:p>
          <a:p>
            <a:r>
              <a:rPr lang="en-US" dirty="0"/>
              <a:t>We will be providing input signals generated via software</a:t>
            </a:r>
          </a:p>
        </p:txBody>
      </p:sp>
    </p:spTree>
    <p:extLst>
      <p:ext uri="{BB962C8B-B14F-4D97-AF65-F5344CB8AC3E}">
        <p14:creationId xmlns:p14="http://schemas.microsoft.com/office/powerpoint/2010/main" val="291754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635A-2086-456D-9686-1A4BD7B9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Level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4781-0025-4981-85D1-12921B96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1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4ABF955-E1E4-4D23-835D-1F8E04685EAF}"/>
              </a:ext>
            </a:extLst>
          </p:cNvPr>
          <p:cNvSpPr/>
          <p:nvPr/>
        </p:nvSpPr>
        <p:spPr>
          <a:xfrm>
            <a:off x="7776211" y="2704360"/>
            <a:ext cx="1046467" cy="1018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DD415F5-80B6-4B3C-9E1B-F5A984312B8B}"/>
              </a:ext>
            </a:extLst>
          </p:cNvPr>
          <p:cNvSpPr/>
          <p:nvPr/>
        </p:nvSpPr>
        <p:spPr>
          <a:xfrm>
            <a:off x="4718247" y="2630234"/>
            <a:ext cx="2104007" cy="2130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64E3-58AA-4F60-BD6B-F7D6C70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9991D-B7A7-4171-BBB7-7ED784C8D20E}"/>
              </a:ext>
            </a:extLst>
          </p:cNvPr>
          <p:cNvSpPr/>
          <p:nvPr/>
        </p:nvSpPr>
        <p:spPr>
          <a:xfrm>
            <a:off x="1100680" y="2363680"/>
            <a:ext cx="2104007" cy="2130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158EDE-E1D0-4066-AC2A-61CCB0AD106A}"/>
              </a:ext>
            </a:extLst>
          </p:cNvPr>
          <p:cNvSpPr/>
          <p:nvPr/>
        </p:nvSpPr>
        <p:spPr>
          <a:xfrm>
            <a:off x="1100680" y="2363679"/>
            <a:ext cx="845010" cy="850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0EF80-939C-4D56-9CEA-7F298C0D56AF}"/>
              </a:ext>
            </a:extLst>
          </p:cNvPr>
          <p:cNvSpPr/>
          <p:nvPr/>
        </p:nvSpPr>
        <p:spPr>
          <a:xfrm>
            <a:off x="4470059" y="2363680"/>
            <a:ext cx="2104007" cy="21306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B1B87-AA96-4995-AA97-CBE3489D0DE6}"/>
              </a:ext>
            </a:extLst>
          </p:cNvPr>
          <p:cNvSpPr/>
          <p:nvPr/>
        </p:nvSpPr>
        <p:spPr>
          <a:xfrm>
            <a:off x="4470059" y="2363680"/>
            <a:ext cx="424648" cy="4305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9FF01-B456-41A0-83F9-F0B83E7146FA}"/>
              </a:ext>
            </a:extLst>
          </p:cNvPr>
          <p:cNvSpPr/>
          <p:nvPr/>
        </p:nvSpPr>
        <p:spPr>
          <a:xfrm>
            <a:off x="3411680" y="3003981"/>
            <a:ext cx="845010" cy="850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Kernal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066D95-E2FF-49AE-98F9-3C04652E2CC4}"/>
              </a:ext>
            </a:extLst>
          </p:cNvPr>
          <p:cNvCxnSpPr>
            <a:cxnSpLocks/>
          </p:cNvCxnSpPr>
          <p:nvPr/>
        </p:nvCxnSpPr>
        <p:spPr>
          <a:xfrm>
            <a:off x="1942502" y="2363678"/>
            <a:ext cx="1475554" cy="640303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79CC3-3DE6-4C6D-BCCC-C0312E58A940}"/>
              </a:ext>
            </a:extLst>
          </p:cNvPr>
          <p:cNvCxnSpPr>
            <a:cxnSpLocks/>
          </p:cNvCxnSpPr>
          <p:nvPr/>
        </p:nvCxnSpPr>
        <p:spPr>
          <a:xfrm>
            <a:off x="1942502" y="3213716"/>
            <a:ext cx="1462802" cy="640302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2A2CC6-D1C4-49FB-B23C-80649C6F8A4D}"/>
              </a:ext>
            </a:extLst>
          </p:cNvPr>
          <p:cNvCxnSpPr>
            <a:cxnSpLocks/>
          </p:cNvCxnSpPr>
          <p:nvPr/>
        </p:nvCxnSpPr>
        <p:spPr>
          <a:xfrm flipV="1">
            <a:off x="4263066" y="2777679"/>
            <a:ext cx="631641" cy="1076339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CA97A2-9C07-4B61-93DC-45E1D4A1F240}"/>
              </a:ext>
            </a:extLst>
          </p:cNvPr>
          <p:cNvCxnSpPr>
            <a:cxnSpLocks/>
          </p:cNvCxnSpPr>
          <p:nvPr/>
        </p:nvCxnSpPr>
        <p:spPr>
          <a:xfrm flipV="1">
            <a:off x="4263066" y="2363679"/>
            <a:ext cx="206993" cy="62239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7768E5-6E31-4134-BB6A-1D96723783B3}"/>
              </a:ext>
            </a:extLst>
          </p:cNvPr>
          <p:cNvCxnSpPr>
            <a:cxnSpLocks/>
          </p:cNvCxnSpPr>
          <p:nvPr/>
        </p:nvCxnSpPr>
        <p:spPr>
          <a:xfrm>
            <a:off x="6574066" y="2363678"/>
            <a:ext cx="956881" cy="4624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0AEB0-11E1-45FD-8D56-7D54EBB6C2BC}"/>
              </a:ext>
            </a:extLst>
          </p:cNvPr>
          <p:cNvSpPr/>
          <p:nvPr/>
        </p:nvSpPr>
        <p:spPr>
          <a:xfrm>
            <a:off x="7530947" y="2409923"/>
            <a:ext cx="1046467" cy="10187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Pooling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9AB779-0F6C-4972-86B3-13C10C26D4F1}"/>
              </a:ext>
            </a:extLst>
          </p:cNvPr>
          <p:cNvSpPr txBox="1"/>
          <p:nvPr/>
        </p:nvSpPr>
        <p:spPr>
          <a:xfrm>
            <a:off x="5655808" y="4494320"/>
            <a:ext cx="284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</a:t>
            </a:r>
          </a:p>
          <a:p>
            <a:r>
              <a:rPr lang="en-US" sz="3000" dirty="0"/>
              <a:t>.</a:t>
            </a:r>
          </a:p>
          <a:p>
            <a:r>
              <a:rPr lang="en-US" sz="3000" dirty="0"/>
              <a:t>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B4F2559-86B1-4865-BE3E-A96F39ADB00E}"/>
              </a:ext>
            </a:extLst>
          </p:cNvPr>
          <p:cNvCxnSpPr>
            <a:cxnSpLocks/>
          </p:cNvCxnSpPr>
          <p:nvPr/>
        </p:nvCxnSpPr>
        <p:spPr>
          <a:xfrm flipV="1">
            <a:off x="6574065" y="3428635"/>
            <a:ext cx="953958" cy="1065686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24158BE-6E8B-473C-8918-CCDD879FDD75}"/>
              </a:ext>
            </a:extLst>
          </p:cNvPr>
          <p:cNvSpPr txBox="1"/>
          <p:nvPr/>
        </p:nvSpPr>
        <p:spPr>
          <a:xfrm>
            <a:off x="8121881" y="3667126"/>
            <a:ext cx="284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</a:t>
            </a:r>
          </a:p>
          <a:p>
            <a:r>
              <a:rPr lang="en-US" sz="3000" dirty="0"/>
              <a:t>.</a:t>
            </a:r>
          </a:p>
          <a:p>
            <a:r>
              <a:rPr lang="en-US" sz="3000" dirty="0"/>
              <a:t>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205896-662E-46EA-9955-4BAB7212A35E}"/>
              </a:ext>
            </a:extLst>
          </p:cNvPr>
          <p:cNvCxnSpPr>
            <a:cxnSpLocks/>
          </p:cNvCxnSpPr>
          <p:nvPr/>
        </p:nvCxnSpPr>
        <p:spPr>
          <a:xfrm>
            <a:off x="8577414" y="2437875"/>
            <a:ext cx="604768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2E0B41-3EC6-4043-8996-9211EED0A820}"/>
              </a:ext>
            </a:extLst>
          </p:cNvPr>
          <p:cNvCxnSpPr>
            <a:cxnSpLocks/>
          </p:cNvCxnSpPr>
          <p:nvPr/>
        </p:nvCxnSpPr>
        <p:spPr>
          <a:xfrm>
            <a:off x="8822678" y="3785061"/>
            <a:ext cx="359503" cy="89786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73AC01-C61A-4A8A-9C85-B2525464019B}"/>
              </a:ext>
            </a:extLst>
          </p:cNvPr>
          <p:cNvSpPr txBox="1"/>
          <p:nvPr/>
        </p:nvSpPr>
        <p:spPr>
          <a:xfrm>
            <a:off x="9761885" y="2966970"/>
            <a:ext cx="139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connected Output layer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0AB707-06BA-4222-B65E-2CAD7A292AAB}"/>
              </a:ext>
            </a:extLst>
          </p:cNvPr>
          <p:cNvGrpSpPr/>
          <p:nvPr/>
        </p:nvGrpSpPr>
        <p:grpSpPr>
          <a:xfrm>
            <a:off x="9182181" y="2421066"/>
            <a:ext cx="284087" cy="2246644"/>
            <a:chOff x="9288865" y="3412191"/>
            <a:chExt cx="284087" cy="22466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681F4D7-17EF-411D-8C3F-C61F0015FE44}"/>
                </a:ext>
              </a:extLst>
            </p:cNvPr>
            <p:cNvSpPr/>
            <p:nvPr/>
          </p:nvSpPr>
          <p:spPr>
            <a:xfrm>
              <a:off x="9288865" y="3412191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90AE5CE-D411-4A7F-9FFB-748B62FCB8A8}"/>
                </a:ext>
              </a:extLst>
            </p:cNvPr>
            <p:cNvSpPr/>
            <p:nvPr/>
          </p:nvSpPr>
          <p:spPr>
            <a:xfrm>
              <a:off x="9288865" y="3689478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8D4CD9-8D25-4FCD-9951-30C58E4AC55D}"/>
                </a:ext>
              </a:extLst>
            </p:cNvPr>
            <p:cNvSpPr/>
            <p:nvPr/>
          </p:nvSpPr>
          <p:spPr>
            <a:xfrm>
              <a:off x="9288865" y="3979030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4EE59C-DBDB-4667-8095-2CCB9C23EC1E}"/>
                </a:ext>
              </a:extLst>
            </p:cNvPr>
            <p:cNvSpPr/>
            <p:nvPr/>
          </p:nvSpPr>
          <p:spPr>
            <a:xfrm>
              <a:off x="9288865" y="4256317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A0EC58-C3BD-454D-99F0-B2244FDE3141}"/>
                </a:ext>
              </a:extLst>
            </p:cNvPr>
            <p:cNvSpPr/>
            <p:nvPr/>
          </p:nvSpPr>
          <p:spPr>
            <a:xfrm>
              <a:off x="9288865" y="4531415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AF7EC3-7A1D-49EE-84E6-88CBD3D3C3B5}"/>
                </a:ext>
              </a:extLst>
            </p:cNvPr>
            <p:cNvSpPr/>
            <p:nvPr/>
          </p:nvSpPr>
          <p:spPr>
            <a:xfrm>
              <a:off x="9288865" y="4808702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7617A42-DA27-4760-B7D9-86726F266CB4}"/>
                </a:ext>
              </a:extLst>
            </p:cNvPr>
            <p:cNvSpPr/>
            <p:nvPr/>
          </p:nvSpPr>
          <p:spPr>
            <a:xfrm>
              <a:off x="9288865" y="5098254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60EAE0-AC94-4A26-AE43-F16659922608}"/>
                </a:ext>
              </a:extLst>
            </p:cNvPr>
            <p:cNvSpPr/>
            <p:nvPr/>
          </p:nvSpPr>
          <p:spPr>
            <a:xfrm>
              <a:off x="9288865" y="5375541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5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4E3-58AA-4F60-BD6B-F7D6C70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96E3-02A7-4BA3-B9F9-23314C25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230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HSPICE</a:t>
            </a:r>
          </a:p>
          <a:p>
            <a:pPr lvl="1"/>
            <a:r>
              <a:rPr lang="en-US" dirty="0"/>
              <a:t>Weight update circuitry</a:t>
            </a:r>
          </a:p>
          <a:p>
            <a:pPr lvl="1"/>
            <a:r>
              <a:rPr lang="en-US" dirty="0"/>
              <a:t>Adders</a:t>
            </a:r>
          </a:p>
          <a:p>
            <a:pPr lvl="1"/>
            <a:r>
              <a:rPr lang="en-US" dirty="0"/>
              <a:t>Multipliers</a:t>
            </a:r>
          </a:p>
          <a:p>
            <a:pPr lvl="1"/>
            <a:r>
              <a:rPr lang="en-US" dirty="0"/>
              <a:t>MAX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Synaptic weights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12279-136F-4B5B-9931-4F77200C389E}"/>
              </a:ext>
            </a:extLst>
          </p:cNvPr>
          <p:cNvGrpSpPr/>
          <p:nvPr/>
        </p:nvGrpSpPr>
        <p:grpSpPr>
          <a:xfrm>
            <a:off x="1567797" y="3166666"/>
            <a:ext cx="9587883" cy="1529622"/>
            <a:chOff x="1567797" y="3681570"/>
            <a:chExt cx="7842544" cy="226868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12C7D6-5D43-4EAD-92DC-7EA1343EA46A}"/>
                </a:ext>
              </a:extLst>
            </p:cNvPr>
            <p:cNvSpPr/>
            <p:nvPr/>
          </p:nvSpPr>
          <p:spPr>
            <a:xfrm>
              <a:off x="1567797" y="4495430"/>
              <a:ext cx="845010" cy="8500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Kernal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0FE6FB-47D2-409F-A060-A699A38CFC3A}"/>
                </a:ext>
              </a:extLst>
            </p:cNvPr>
            <p:cNvCxnSpPr>
              <a:cxnSpLocks/>
            </p:cNvCxnSpPr>
            <p:nvPr/>
          </p:nvCxnSpPr>
          <p:spPr>
            <a:xfrm>
              <a:off x="2419183" y="5345468"/>
              <a:ext cx="2434831" cy="60212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F0C615-ABF9-4BB7-9726-DF350AC9E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183" y="3684233"/>
              <a:ext cx="2434831" cy="79328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E8C163-2513-49A8-962E-713B5EEDB876}"/>
                </a:ext>
              </a:extLst>
            </p:cNvPr>
            <p:cNvSpPr/>
            <p:nvPr/>
          </p:nvSpPr>
          <p:spPr>
            <a:xfrm>
              <a:off x="4864953" y="3684233"/>
              <a:ext cx="2272694" cy="22633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Weights, i.e. Synapses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(RRAM, </a:t>
              </a:r>
              <a:r>
                <a:rPr lang="en-US" dirty="0" err="1">
                  <a:solidFill>
                    <a:schemeClr val="tx1"/>
                  </a:solidFill>
                </a:rPr>
                <a:t>FeFET</a:t>
              </a:r>
              <a:r>
                <a:rPr lang="en-US" dirty="0">
                  <a:solidFill>
                    <a:schemeClr val="tx1"/>
                  </a:solidFill>
                </a:rPr>
                <a:t>, PCM, etc.)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4A0A44-C3BE-41C4-81D0-1F9C7BD3752A}"/>
                </a:ext>
              </a:extLst>
            </p:cNvPr>
            <p:cNvSpPr/>
            <p:nvPr/>
          </p:nvSpPr>
          <p:spPr>
            <a:xfrm>
              <a:off x="7137647" y="4917786"/>
              <a:ext cx="1055385" cy="1029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Adders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5E1241-C7B0-4AD5-AF96-848DA79000BF}"/>
                </a:ext>
              </a:extLst>
            </p:cNvPr>
            <p:cNvSpPr/>
            <p:nvPr/>
          </p:nvSpPr>
          <p:spPr>
            <a:xfrm>
              <a:off x="8193032" y="4920449"/>
              <a:ext cx="1217309" cy="10298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Multipliers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FAE3027-B2DD-415B-B917-C79A57AA5A6F}"/>
                </a:ext>
              </a:extLst>
            </p:cNvPr>
            <p:cNvSpPr/>
            <p:nvPr/>
          </p:nvSpPr>
          <p:spPr>
            <a:xfrm>
              <a:off x="7137647" y="3681570"/>
              <a:ext cx="2272694" cy="1238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Weight update circuity/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Controller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A6E61CC-21EC-4539-8C29-F798E4EE232F}"/>
              </a:ext>
            </a:extLst>
          </p:cNvPr>
          <p:cNvGrpSpPr/>
          <p:nvPr/>
        </p:nvGrpSpPr>
        <p:grpSpPr>
          <a:xfrm>
            <a:off x="1567796" y="4891577"/>
            <a:ext cx="6191287" cy="1125642"/>
            <a:chOff x="1361777" y="3666034"/>
            <a:chExt cx="5367497" cy="22815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859BC7-EFD9-4819-BAEC-1A7BECA8CD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9183" y="5345468"/>
              <a:ext cx="2434831" cy="602128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DAD154-9CED-491F-96D6-B086DE078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183" y="3684233"/>
              <a:ext cx="2434831" cy="616777"/>
            </a:xfrm>
            <a:prstGeom prst="line">
              <a:avLst/>
            </a:pr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2C8735-496F-4450-B6E4-74899EA40138}"/>
                </a:ext>
              </a:extLst>
            </p:cNvPr>
            <p:cNvSpPr/>
            <p:nvPr/>
          </p:nvSpPr>
          <p:spPr>
            <a:xfrm>
              <a:off x="4854014" y="3666034"/>
              <a:ext cx="1875260" cy="22815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Function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062CD5D-C773-4C42-AF2C-AD059809BDBF}"/>
                </a:ext>
              </a:extLst>
            </p:cNvPr>
            <p:cNvSpPr/>
            <p:nvPr/>
          </p:nvSpPr>
          <p:spPr>
            <a:xfrm>
              <a:off x="1361777" y="4312107"/>
              <a:ext cx="1046467" cy="1018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Max Pooling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92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64E3-58AA-4F60-BD6B-F7D6C70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Processor Design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0FE6FB-47D2-409F-A060-A699A38CFC3A}"/>
              </a:ext>
            </a:extLst>
          </p:cNvPr>
          <p:cNvCxnSpPr>
            <a:cxnSpLocks/>
          </p:cNvCxnSpPr>
          <p:nvPr/>
        </p:nvCxnSpPr>
        <p:spPr>
          <a:xfrm flipV="1">
            <a:off x="2133465" y="5636122"/>
            <a:ext cx="2720549" cy="49323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F0C615-ABF9-4BB7-9726-DF350AC9E173}"/>
              </a:ext>
            </a:extLst>
          </p:cNvPr>
          <p:cNvCxnSpPr>
            <a:cxnSpLocks/>
          </p:cNvCxnSpPr>
          <p:nvPr/>
        </p:nvCxnSpPr>
        <p:spPr>
          <a:xfrm>
            <a:off x="2133465" y="3882708"/>
            <a:ext cx="2720549" cy="22112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9BA1A9-7C17-4824-AFA9-706DBB9E4206}"/>
              </a:ext>
            </a:extLst>
          </p:cNvPr>
          <p:cNvSpPr txBox="1"/>
          <p:nvPr/>
        </p:nvSpPr>
        <p:spPr>
          <a:xfrm>
            <a:off x="455583" y="4305464"/>
            <a:ext cx="139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connected Output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0D4BE4-55DE-4272-9953-16548465235B}"/>
              </a:ext>
            </a:extLst>
          </p:cNvPr>
          <p:cNvGrpSpPr/>
          <p:nvPr/>
        </p:nvGrpSpPr>
        <p:grpSpPr>
          <a:xfrm>
            <a:off x="1849378" y="3882708"/>
            <a:ext cx="284087" cy="2246644"/>
            <a:chOff x="9288865" y="3412191"/>
            <a:chExt cx="284087" cy="224664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1C52F4-AC20-4FCF-87E5-ABC90CEFA37B}"/>
                </a:ext>
              </a:extLst>
            </p:cNvPr>
            <p:cNvSpPr/>
            <p:nvPr/>
          </p:nvSpPr>
          <p:spPr>
            <a:xfrm>
              <a:off x="9288865" y="3412191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D34334-ABA0-422B-A82A-54094EFFA9E9}"/>
                </a:ext>
              </a:extLst>
            </p:cNvPr>
            <p:cNvSpPr/>
            <p:nvPr/>
          </p:nvSpPr>
          <p:spPr>
            <a:xfrm>
              <a:off x="9288865" y="3689478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D3DBBB-C5BD-4EA7-880C-9E3F7179D9C2}"/>
                </a:ext>
              </a:extLst>
            </p:cNvPr>
            <p:cNvSpPr/>
            <p:nvPr/>
          </p:nvSpPr>
          <p:spPr>
            <a:xfrm>
              <a:off x="9288865" y="3979030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8DF22D-F27D-4AF6-82AA-274614AA3645}"/>
                </a:ext>
              </a:extLst>
            </p:cNvPr>
            <p:cNvSpPr/>
            <p:nvPr/>
          </p:nvSpPr>
          <p:spPr>
            <a:xfrm>
              <a:off x="9288865" y="4256317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18727C-1AB0-46CF-92C1-ADB07DFBFBB7}"/>
                </a:ext>
              </a:extLst>
            </p:cNvPr>
            <p:cNvSpPr/>
            <p:nvPr/>
          </p:nvSpPr>
          <p:spPr>
            <a:xfrm>
              <a:off x="9288865" y="4531415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DC3E90-1A32-4D28-8114-52F7BD8DA30E}"/>
                </a:ext>
              </a:extLst>
            </p:cNvPr>
            <p:cNvSpPr/>
            <p:nvPr/>
          </p:nvSpPr>
          <p:spPr>
            <a:xfrm>
              <a:off x="9288865" y="4808702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D4E68-7B2C-4E4E-9FBC-2DF3D1C441AF}"/>
                </a:ext>
              </a:extLst>
            </p:cNvPr>
            <p:cNvSpPr/>
            <p:nvPr/>
          </p:nvSpPr>
          <p:spPr>
            <a:xfrm>
              <a:off x="9288865" y="5098254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9BCBA5-7171-4D52-BD49-189E6E8A0C18}"/>
                </a:ext>
              </a:extLst>
            </p:cNvPr>
            <p:cNvSpPr/>
            <p:nvPr/>
          </p:nvSpPr>
          <p:spPr>
            <a:xfrm>
              <a:off x="9288865" y="5375541"/>
              <a:ext cx="284087" cy="28329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7E852A1-B8CC-4D88-A7A4-B40CAB81EFAC}"/>
              </a:ext>
            </a:extLst>
          </p:cNvPr>
          <p:cNvSpPr/>
          <p:nvPr/>
        </p:nvSpPr>
        <p:spPr>
          <a:xfrm>
            <a:off x="4854014" y="4110091"/>
            <a:ext cx="2778476" cy="15260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Weights, i.e. Synapses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(RRAM, </a:t>
            </a:r>
            <a:r>
              <a:rPr lang="en-US" dirty="0" err="1">
                <a:solidFill>
                  <a:schemeClr val="tx1"/>
                </a:solidFill>
              </a:rPr>
              <a:t>FeFET</a:t>
            </a:r>
            <a:r>
              <a:rPr lang="en-US" dirty="0">
                <a:solidFill>
                  <a:schemeClr val="tx1"/>
                </a:solidFill>
              </a:rPr>
              <a:t>, PCM, etc.)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58EF83-2FB1-4C3E-A68A-7FFD228B25DF}"/>
              </a:ext>
            </a:extLst>
          </p:cNvPr>
          <p:cNvSpPr/>
          <p:nvPr/>
        </p:nvSpPr>
        <p:spPr>
          <a:xfrm>
            <a:off x="7632491" y="4941792"/>
            <a:ext cx="1290258" cy="694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63240B-7A60-4491-8D62-7CC6A3F7DFF3}"/>
              </a:ext>
            </a:extLst>
          </p:cNvPr>
          <p:cNvSpPr/>
          <p:nvPr/>
        </p:nvSpPr>
        <p:spPr>
          <a:xfrm>
            <a:off x="8922749" y="4943587"/>
            <a:ext cx="1488218" cy="694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Multipliers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DC46DE-63A7-499E-88E3-20824DDB7F8D}"/>
              </a:ext>
            </a:extLst>
          </p:cNvPr>
          <p:cNvSpPr/>
          <p:nvPr/>
        </p:nvSpPr>
        <p:spPr>
          <a:xfrm>
            <a:off x="7632491" y="4108296"/>
            <a:ext cx="2778476" cy="8352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 update circuity/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A456AF-E4A8-4420-9BCA-BAD8DDCD92AA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172308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HSPICE</a:t>
            </a:r>
          </a:p>
          <a:p>
            <a:pPr lvl="1"/>
            <a:r>
              <a:rPr lang="en-US" sz="1500" dirty="0"/>
              <a:t>Weight update circuitry</a:t>
            </a:r>
          </a:p>
          <a:p>
            <a:pPr lvl="1"/>
            <a:r>
              <a:rPr lang="en-US" sz="1500" dirty="0"/>
              <a:t>Adders</a:t>
            </a:r>
          </a:p>
          <a:p>
            <a:pPr lvl="1"/>
            <a:r>
              <a:rPr lang="en-US" sz="1500" dirty="0"/>
              <a:t>Multipliers</a:t>
            </a:r>
          </a:p>
          <a:p>
            <a:r>
              <a:rPr lang="en-US" sz="1700" dirty="0"/>
              <a:t>Python</a:t>
            </a:r>
          </a:p>
          <a:p>
            <a:pPr lvl="1"/>
            <a:r>
              <a:rPr lang="en-US" sz="1500" dirty="0"/>
              <a:t>Synaptic weights</a:t>
            </a:r>
          </a:p>
        </p:txBody>
      </p:sp>
    </p:spTree>
    <p:extLst>
      <p:ext uri="{BB962C8B-B14F-4D97-AF65-F5344CB8AC3E}">
        <p14:creationId xmlns:p14="http://schemas.microsoft.com/office/powerpoint/2010/main" val="38761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E7D4-8BC8-4E86-8A5D-7B9B8B9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A954-9A69-41E6-B14C-84E34498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layout</a:t>
            </a:r>
          </a:p>
          <a:p>
            <a:r>
              <a:rPr lang="en-US" dirty="0"/>
              <a:t>Power consumption</a:t>
            </a:r>
          </a:p>
          <a:p>
            <a:r>
              <a:rPr lang="en-US" dirty="0"/>
              <a:t>Speed of operation</a:t>
            </a:r>
          </a:p>
          <a:p>
            <a:r>
              <a:rPr lang="en-US" dirty="0"/>
              <a:t>Ability to detect anomalous sensors</a:t>
            </a:r>
          </a:p>
          <a:p>
            <a:pPr lvl="1"/>
            <a:r>
              <a:rPr lang="en-US" dirty="0"/>
              <a:t>Accuracy</a:t>
            </a:r>
          </a:p>
          <a:p>
            <a:r>
              <a:rPr lang="en-US" dirty="0"/>
              <a:t>Ability to reconstruct data of sensors</a:t>
            </a:r>
          </a:p>
          <a:p>
            <a:pPr lvl="1"/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528331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1551</TotalTime>
  <Words>264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Neuromorphic Computers for AI Project Proposal</vt:lpstr>
      <vt:lpstr>Application and Motivation</vt:lpstr>
      <vt:lpstr>Approach</vt:lpstr>
      <vt:lpstr>Higher Level Simulations</vt:lpstr>
      <vt:lpstr>Neuromorphic Processor Design</vt:lpstr>
      <vt:lpstr>Neuromorphic Processor Design</vt:lpstr>
      <vt:lpstr>Neuromorphic Processor Design</vt:lpstr>
      <vt:lpstr>Performance Characterization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Neuromorphic Computers for AI Project Proposal</dc:title>
  <dc:creator>Mayersky, Joshua (mayersjd)</dc:creator>
  <cp:lastModifiedBy>Mayersky, Joshua (mayersjd)</cp:lastModifiedBy>
  <cp:revision>21</cp:revision>
  <dcterms:created xsi:type="dcterms:W3CDTF">2021-02-02T20:15:22Z</dcterms:created>
  <dcterms:modified xsi:type="dcterms:W3CDTF">2021-02-03T22:06:37Z</dcterms:modified>
</cp:coreProperties>
</file>