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" ContentType="image/tiff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33" r:id="rId3"/>
    <p:sldId id="351" r:id="rId4"/>
    <p:sldId id="341" r:id="rId5"/>
    <p:sldId id="348" r:id="rId6"/>
    <p:sldId id="350" r:id="rId7"/>
    <p:sldId id="363" r:id="rId8"/>
    <p:sldId id="364" r:id="rId9"/>
    <p:sldId id="257" r:id="rId10"/>
    <p:sldId id="336" r:id="rId11"/>
    <p:sldId id="337" r:id="rId12"/>
    <p:sldId id="340" r:id="rId13"/>
    <p:sldId id="339" r:id="rId14"/>
    <p:sldId id="344" r:id="rId15"/>
    <p:sldId id="345" r:id="rId16"/>
    <p:sldId id="346" r:id="rId17"/>
    <p:sldId id="365" r:id="rId18"/>
    <p:sldId id="342" r:id="rId19"/>
    <p:sldId id="343" r:id="rId20"/>
    <p:sldId id="347" r:id="rId21"/>
    <p:sldId id="349" r:id="rId22"/>
    <p:sldId id="335" r:id="rId23"/>
    <p:sldId id="338" r:id="rId24"/>
    <p:sldId id="360" r:id="rId25"/>
    <p:sldId id="361" r:id="rId26"/>
    <p:sldId id="362" r:id="rId27"/>
    <p:sldId id="356" r:id="rId28"/>
    <p:sldId id="357" r:id="rId29"/>
    <p:sldId id="355" r:id="rId30"/>
    <p:sldId id="358" r:id="rId31"/>
    <p:sldId id="359" r:id="rId32"/>
    <p:sldId id="366" r:id="rId33"/>
    <p:sldId id="334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utts, Corey (buttscl)" initials="BC(" lastIdx="4" clrIdx="0">
    <p:extLst>
      <p:ext uri="{19B8F6BF-5375-455C-9EA6-DF929625EA0E}">
        <p15:presenceInfo xmlns:p15="http://schemas.microsoft.com/office/powerpoint/2012/main" userId="S::buttscl@mail.uc.edu::f32eb064-3c4e-4dec-aaeb-4382fe5b625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0301"/>
    <a:srgbClr val="FF00FF"/>
    <a:srgbClr val="F1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152"/>
    <p:restoredTop sz="96296"/>
  </p:normalViewPr>
  <p:slideViewPr>
    <p:cSldViewPr snapToGrid="0" snapToObjects="1">
      <p:cViewPr varScale="1">
        <p:scale>
          <a:sx n="111" d="100"/>
          <a:sy n="111" d="100"/>
        </p:scale>
        <p:origin x="12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2EDDD-19D3-DB49-BE07-74119EDF0E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81400" y="1122363"/>
            <a:ext cx="70866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D768A4-EA80-C044-A8BD-05374A3FA7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81400" y="3602038"/>
            <a:ext cx="70866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12193-189C-CC41-A14F-35767EB8B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FF02-0E8F-C94D-9333-E7E525B6484A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53CFE-BEEF-7E4E-827A-A780C080F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8A892C-7375-7945-9322-6B9DA677B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568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1F1B7-1D1F-224A-8875-E5486C658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F400B1-2B9C-D145-A34B-29B1CEEB92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2B5BC-C529-0E4F-8EB2-B82C9739B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FF02-0E8F-C94D-9333-E7E525B6484A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56F01-990D-4649-92A9-7109388E3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584153-41A8-3A42-BE99-CFD844BC2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802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0CB665-9269-1C45-A2E5-94382125FE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1CD85C-BBCA-A042-92CB-D6A5384247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66C9C3-1106-784B-85D3-DA72F9D0E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FF02-0E8F-C94D-9333-E7E525B6484A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BE40DD-7F56-AF43-925B-3A50F7C48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8C8A90-E916-E640-8C7B-FF5336CA2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226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8ED9B-BE47-6F4C-934D-80D649679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4565" y="365125"/>
            <a:ext cx="8449056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177B9-C126-0147-AC9F-58BFE3DC4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C367D-22F1-674D-9F58-63D42390F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FF02-0E8F-C94D-9333-E7E525B6484A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D69F5-E77D-5E42-B2F5-72BBC31FD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A4A89-31D8-5A4E-9E48-2D1190E8E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544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AE4EC-A178-0D4B-942F-9E0AAC9EB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9376" y="1709738"/>
            <a:ext cx="8449056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CB82E2-5844-9B4B-9A30-640A0D7E0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79376" y="4562475"/>
            <a:ext cx="8449056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F7AB75-BDCF-184D-A79D-BD82C6E57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FF02-0E8F-C94D-9333-E7E525B6484A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E22D8-3AF3-9849-A5AC-2CF5E1800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914AA6-E1D1-5D4D-9CCC-A327ECE05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257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4E679-2304-384F-AD0A-4A83D1A86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B3B54-A6F6-AF49-BB2E-753C1A417B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904565" y="1817781"/>
            <a:ext cx="41148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077BE3-B484-5F49-A6BB-1F6D0DFAAA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39000" y="1825625"/>
            <a:ext cx="41148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E9CB18-0E49-ED49-9B45-9DB027816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FF02-0E8F-C94D-9333-E7E525B6484A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1D6A6C-9C49-6C4E-B879-4335B2181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3804CC-4048-A34B-A821-B6A2B01BE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982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C64E0-8F40-AC48-980A-B58F960A8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318715-5546-0441-9AD9-6349F69B15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AB523C-3B18-E348-A944-55D0EE761A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76FE9D-6A75-214C-BDE0-BE7B4B8D7E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78C670-F706-EB46-8655-F23971FCC0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6CA31D-C6ED-6248-9DFB-D2F41CEC2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FF02-0E8F-C94D-9333-E7E525B6484A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45266A-D8EC-444A-B3F1-34C5795F2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D63ED2-E3FF-D74E-AB94-F6BF483EC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288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3B770-3FDA-FE42-AF56-10EE1C74B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030C98-0784-444D-95EF-FEE6A7369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FF02-0E8F-C94D-9333-E7E525B6484A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63C2BC-CCA4-314B-9FA7-2B9B115CA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7E95B8-8972-A84E-8DB2-30A539A3D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806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84F88E-6682-F24B-89FD-03803B282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FF02-0E8F-C94D-9333-E7E525B6484A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940F02-692A-8440-917C-06972D189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850B6D-4E98-BA45-B461-B75F1E0F7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394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E32F8-EBDA-F740-A02D-2D6D59306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4B2AD-3D97-014C-924B-131999E83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0D12F3-33D8-E548-AEF1-A9CA9A7894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12DAC9-476D-A646-AEB7-4A29A4C86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FF02-0E8F-C94D-9333-E7E525B6484A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191BCD-71C4-6746-BB18-E40902A3F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4C2CF9-67C4-AD44-8FFA-65BE89656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069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1F791-3D60-214B-883A-A80E36E9E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0889B3-3A8E-264E-9524-27FF4069AA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F67FB4-B639-4B4A-88F1-60919B654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3539B5-7615-8341-BEC9-9318539FF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FF02-0E8F-C94D-9333-E7E525B6484A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9868A0-2AC4-BA43-9F5F-52A4D5D19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209910-CB5E-B445-B78F-FE14A0079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294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1EE810-BEA8-484F-98BE-E78AE64B6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4565" y="365125"/>
            <a:ext cx="844923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8D5F15-C538-6346-ABCC-B1D33B4D2B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04565" y="1825625"/>
            <a:ext cx="844923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79C135-F7A1-6B43-84DB-5C77A67E9A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3FF02-0E8F-C94D-9333-E7E525B6484A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80DBB5-7ABF-9C43-B0D8-9941EDCA41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AE0C58-60CE-9449-B423-63358CDD94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154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buttscl@mail.uc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if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0F2AA-0C4F-3F48-A4CA-CDB055BAC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09955" y="1122363"/>
            <a:ext cx="10182045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Neuromorphic Computing Midterm Presentation:</a:t>
            </a:r>
            <a:br>
              <a:rPr lang="en-US" dirty="0"/>
            </a:br>
            <a:r>
              <a:rPr lang="en-US" dirty="0"/>
              <a:t>FPGA Hardware Acceleration of CNN based SDR Analysis 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C94D3A-3CDC-084A-81B7-6B68D054A8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chemeClr val="accent3"/>
                </a:solidFill>
              </a:rPr>
              <a:t>Corey L. Butts, Joshua </a:t>
            </a:r>
            <a:r>
              <a:rPr lang="en-US" dirty="0" err="1">
                <a:solidFill>
                  <a:schemeClr val="accent3"/>
                </a:solidFill>
              </a:rPr>
              <a:t>Mayersky</a:t>
            </a:r>
            <a:endParaRPr lang="en-US" dirty="0">
              <a:solidFill>
                <a:schemeClr val="accent3"/>
              </a:solidFill>
            </a:endParaRPr>
          </a:p>
          <a:p>
            <a:r>
              <a:rPr lang="en-US" dirty="0">
                <a:solidFill>
                  <a:schemeClr val="accent3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buttscl@mail.uc.edu</a:t>
            </a:r>
            <a:r>
              <a:rPr lang="en-US" dirty="0">
                <a:solidFill>
                  <a:schemeClr val="accent3"/>
                </a:solidFill>
              </a:rPr>
              <a:t>, </a:t>
            </a:r>
            <a:r>
              <a:rPr lang="en-US" dirty="0" err="1">
                <a:solidFill>
                  <a:schemeClr val="accent3"/>
                </a:solidFill>
              </a:rPr>
              <a:t>mayersjd@mail.uc.edu</a:t>
            </a:r>
            <a:endParaRPr lang="en-US" dirty="0">
              <a:solidFill>
                <a:schemeClr val="accent3"/>
              </a:solidFill>
            </a:endParaRPr>
          </a:p>
          <a:p>
            <a:r>
              <a:rPr lang="en-US" dirty="0">
                <a:solidFill>
                  <a:schemeClr val="accent3"/>
                </a:solidFill>
              </a:rPr>
              <a:t>(330) 883-9679</a:t>
            </a:r>
          </a:p>
          <a:p>
            <a:r>
              <a:rPr lang="en-US" dirty="0">
                <a:solidFill>
                  <a:schemeClr val="accent3"/>
                </a:solidFill>
              </a:rPr>
              <a:t>(513) 225-7917</a:t>
            </a:r>
          </a:p>
          <a:p>
            <a:r>
              <a:rPr lang="en-US" dirty="0">
                <a:solidFill>
                  <a:schemeClr val="accent3"/>
                </a:solidFill>
              </a:rPr>
              <a:t>04/27/2021</a:t>
            </a:r>
          </a:p>
        </p:txBody>
      </p:sp>
    </p:spTree>
    <p:extLst>
      <p:ext uri="{BB962C8B-B14F-4D97-AF65-F5344CB8AC3E}">
        <p14:creationId xmlns:p14="http://schemas.microsoft.com/office/powerpoint/2010/main" val="2293844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26E13-72FA-974C-AF27-92950B0BA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B0169-4D28-DD41-89B5-D33D4634C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easily test functionality, the model was scaled down</a:t>
            </a:r>
          </a:p>
          <a:p>
            <a:pPr lvl="1"/>
            <a:r>
              <a:rPr lang="en-US" dirty="0"/>
              <a:t>Input size: 32 samples </a:t>
            </a:r>
            <a:r>
              <a:rPr lang="en-US" dirty="0">
                <a:sym typeface="Wingdings" pitchFamily="2" charset="2"/>
              </a:rPr>
              <a:t> 8 samples</a:t>
            </a:r>
          </a:p>
          <a:p>
            <a:pPr lvl="1"/>
            <a:r>
              <a:rPr lang="en-US" dirty="0">
                <a:sym typeface="Wingdings" pitchFamily="2" charset="2"/>
              </a:rPr>
              <a:t>Sample data type: 16-bit float  8-bit integer</a:t>
            </a:r>
          </a:p>
          <a:p>
            <a:r>
              <a:rPr lang="en-US" dirty="0"/>
              <a:t>Problem: scaling up requires the implementation of floating point arithmetic</a:t>
            </a:r>
          </a:p>
        </p:txBody>
      </p:sp>
    </p:spTree>
    <p:extLst>
      <p:ext uri="{BB962C8B-B14F-4D97-AF65-F5344CB8AC3E}">
        <p14:creationId xmlns:p14="http://schemas.microsoft.com/office/powerpoint/2010/main" val="27056233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F7F08-D291-AE42-A7D5-A9CCEC0B9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 Point Binary Representation</a:t>
            </a:r>
          </a:p>
        </p:txBody>
      </p:sp>
      <p:pic>
        <p:nvPicPr>
          <p:cNvPr id="10" name="Content Placeholder 9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D32898DE-6952-2A4C-88C7-A8CB3B6677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1293" y="4655344"/>
            <a:ext cx="7975600" cy="1587500"/>
          </a:xfr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EAD5CFB-E69C-B144-B6FE-6864E62ABE9D}"/>
              </a:ext>
            </a:extLst>
          </p:cNvPr>
          <p:cNvSpPr txBox="1">
            <a:spLocks/>
          </p:cNvSpPr>
          <p:nvPr/>
        </p:nvSpPr>
        <p:spPr>
          <a:xfrm>
            <a:off x="2904565" y="1825625"/>
            <a:ext cx="8449235" cy="28297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Floats are represented in binary in 3 sections:</a:t>
            </a:r>
          </a:p>
          <a:p>
            <a:pPr lvl="1"/>
            <a:r>
              <a:rPr lang="en-US" dirty="0"/>
              <a:t>Sign: Indicates the sign (-/+)</a:t>
            </a:r>
          </a:p>
          <a:p>
            <a:pPr lvl="1"/>
            <a:r>
              <a:rPr lang="en-US" dirty="0"/>
              <a:t>Exponent: Used to compute the exponent portion of the number</a:t>
            </a:r>
          </a:p>
          <a:p>
            <a:pPr lvl="1"/>
            <a:r>
              <a:rPr lang="en-US" dirty="0"/>
              <a:t>Fraction: Used to compute the fractional portion of the number</a:t>
            </a:r>
          </a:p>
        </p:txBody>
      </p:sp>
    </p:spTree>
    <p:extLst>
      <p:ext uri="{BB962C8B-B14F-4D97-AF65-F5344CB8AC3E}">
        <p14:creationId xmlns:p14="http://schemas.microsoft.com/office/powerpoint/2010/main" val="42600296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F7F08-D291-AE42-A7D5-A9CCEC0B9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 Point Binary Example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E781C5-C894-4146-AC13-A9F31D90B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9243" y="1690688"/>
            <a:ext cx="7759700" cy="863600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F466130-AED9-E544-AE98-5EF90EC5FF0F}"/>
              </a:ext>
            </a:extLst>
          </p:cNvPr>
          <p:cNvSpPr txBox="1">
            <a:spLocks/>
          </p:cNvSpPr>
          <p:nvPr/>
        </p:nvSpPr>
        <p:spPr>
          <a:xfrm>
            <a:off x="2904565" y="2554288"/>
            <a:ext cx="8449235" cy="3938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12A3D16-F8E4-504F-A414-3A0264DA2374}"/>
              </a:ext>
            </a:extLst>
          </p:cNvPr>
          <p:cNvSpPr txBox="1">
            <a:spLocks/>
          </p:cNvSpPr>
          <p:nvPr/>
        </p:nvSpPr>
        <p:spPr>
          <a:xfrm>
            <a:off x="2904565" y="3176338"/>
            <a:ext cx="8449235" cy="331653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sign = 1</a:t>
            </a:r>
          </a:p>
          <a:p>
            <a:r>
              <a:rPr lang="en-US" b="1" dirty="0">
                <a:solidFill>
                  <a:srgbClr val="94CFCA"/>
                </a:solidFill>
              </a:rPr>
              <a:t>exponent = 2</a:t>
            </a:r>
            <a:r>
              <a:rPr lang="en-US" b="1" baseline="30000" dirty="0">
                <a:solidFill>
                  <a:srgbClr val="94CFCA"/>
                </a:solidFill>
              </a:rPr>
              <a:t>7</a:t>
            </a:r>
            <a:r>
              <a:rPr lang="en-US" b="1" dirty="0">
                <a:solidFill>
                  <a:srgbClr val="94CFCA"/>
                </a:solidFill>
              </a:rPr>
              <a:t> + 2</a:t>
            </a:r>
            <a:r>
              <a:rPr lang="en-US" b="1" baseline="30000" dirty="0">
                <a:solidFill>
                  <a:srgbClr val="94CFCA"/>
                </a:solidFill>
              </a:rPr>
              <a:t>1</a:t>
            </a:r>
            <a:r>
              <a:rPr lang="en-US" b="1" dirty="0">
                <a:solidFill>
                  <a:srgbClr val="94CFCA"/>
                </a:solidFill>
              </a:rPr>
              <a:t> + 2</a:t>
            </a:r>
            <a:r>
              <a:rPr lang="en-US" b="1" baseline="30000" dirty="0">
                <a:solidFill>
                  <a:srgbClr val="94CFCA"/>
                </a:solidFill>
              </a:rPr>
              <a:t>0</a:t>
            </a:r>
            <a:r>
              <a:rPr lang="en-US" b="1" dirty="0">
                <a:solidFill>
                  <a:srgbClr val="94CFCA"/>
                </a:solidFill>
              </a:rPr>
              <a:t> = 128 + 2 + 1 = 131</a:t>
            </a:r>
          </a:p>
          <a:p>
            <a:r>
              <a:rPr lang="en-US" b="1" dirty="0">
                <a:solidFill>
                  <a:srgbClr val="FF8882"/>
                </a:solidFill>
              </a:rPr>
              <a:t>fraction =  2</a:t>
            </a:r>
            <a:r>
              <a:rPr lang="en-US" b="1" baseline="30000" dirty="0">
                <a:solidFill>
                  <a:srgbClr val="FF8882"/>
                </a:solidFill>
              </a:rPr>
              <a:t>-1</a:t>
            </a:r>
            <a:r>
              <a:rPr lang="en-US" b="1" dirty="0">
                <a:solidFill>
                  <a:srgbClr val="FF8882"/>
                </a:solidFill>
              </a:rPr>
              <a:t> = 0.5</a:t>
            </a:r>
          </a:p>
          <a:p>
            <a:r>
              <a:rPr lang="en-US" dirty="0"/>
              <a:t>Number = (-1)</a:t>
            </a:r>
            <a:r>
              <a:rPr lang="en-US" baseline="30000" dirty="0"/>
              <a:t>1</a:t>
            </a:r>
            <a:r>
              <a:rPr lang="en-US" dirty="0"/>
              <a:t> x (1 + 0.5) x 2</a:t>
            </a:r>
            <a:r>
              <a:rPr lang="en-US" baseline="30000" dirty="0"/>
              <a:t>131– 127</a:t>
            </a:r>
            <a:r>
              <a:rPr lang="en-US" dirty="0"/>
              <a:t> = -24.0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DF4F3C7-2396-D147-9D3C-7B1A6FF7D02A}"/>
                  </a:ext>
                </a:extLst>
              </p:cNvPr>
              <p:cNvSpPr txBox="1"/>
              <p:nvPr/>
            </p:nvSpPr>
            <p:spPr>
              <a:xfrm>
                <a:off x="4512607" y="2626477"/>
                <a:ext cx="5304657" cy="2859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𝑁𝑢𝑚𝑏𝑒𝑟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(−1)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𝒔𝒊𝒈𝒏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×(1+</m:t>
                      </m:r>
                      <m:r>
                        <a:rPr lang="en-US" b="1" i="1" smtClean="0">
                          <a:solidFill>
                            <a:srgbClr val="FF888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𝒇𝒓𝒂𝒄𝒕𝒊𝒐𝒏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)×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rgbClr val="94CFC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𝒆𝒙𝒑𝒐𝒏𝒆𝒏𝒕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−127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DF4F3C7-2396-D147-9D3C-7B1A6FF7D0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2607" y="2626477"/>
                <a:ext cx="5304657" cy="285912"/>
              </a:xfrm>
              <a:prstGeom prst="rect">
                <a:avLst/>
              </a:prstGeom>
              <a:blipFill>
                <a:blip r:embed="rId3"/>
                <a:stretch>
                  <a:fillRect l="-718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84126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F7F08-D291-AE42-A7D5-A9CCEC0B9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 Point Arithmetic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A758F-8442-E144-8AB5-8C875C460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566" y="1825625"/>
            <a:ext cx="4225284" cy="4351338"/>
          </a:xfrm>
        </p:spPr>
        <p:txBody>
          <a:bodyPr/>
          <a:lstStyle/>
          <a:p>
            <a:r>
              <a:rPr lang="en-US" dirty="0"/>
              <a:t>Can’t be done in the way integer arithmetic can</a:t>
            </a:r>
          </a:p>
          <a:p>
            <a:r>
              <a:rPr lang="en-US" dirty="0"/>
              <a:t>Requires more complex hardware </a:t>
            </a:r>
          </a:p>
          <a:p>
            <a:pPr lvl="1"/>
            <a:r>
              <a:rPr lang="en-US" dirty="0"/>
              <a:t>Higher utilization</a:t>
            </a:r>
          </a:p>
          <a:p>
            <a:pPr lvl="1"/>
            <a:r>
              <a:rPr lang="en-US" dirty="0"/>
              <a:t>Increased circuit delay</a:t>
            </a:r>
          </a:p>
          <a:p>
            <a:pPr lvl="1"/>
            <a:r>
              <a:rPr lang="en-US" dirty="0"/>
              <a:t>Not enough time to implement :(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E85EBF-02A7-124B-B49C-85C758EE23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417" r="5980"/>
          <a:stretch/>
        </p:blipFill>
        <p:spPr>
          <a:xfrm>
            <a:off x="7419791" y="1825625"/>
            <a:ext cx="455606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8626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2C4B9-1134-9A48-8536-15CEB3C56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Use VHDL ”real”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35652-AA69-1E46-A2A9-329B4C196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Instead of using logic vectors to represent floats use “real” type</a:t>
            </a:r>
          </a:p>
          <a:p>
            <a:pPr lvl="1"/>
            <a:r>
              <a:rPr lang="en-US" dirty="0"/>
              <a:t>VHDL’s float type</a:t>
            </a:r>
          </a:p>
          <a:p>
            <a:pPr lvl="1"/>
            <a:r>
              <a:rPr lang="en-US" dirty="0"/>
              <a:t>Can just do normal arithmetic without complex hardware implementation (e.g. y &lt;= a*b)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4728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36C77-4C2F-0543-A63E-34CCD3715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5" name="Picture 4" descr="A picture containing table&#10;&#10;Description automatically generated">
            <a:extLst>
              <a:ext uri="{FF2B5EF4-FFF2-40B4-BE49-F238E27FC236}">
                <a16:creationId xmlns:a16="http://schemas.microsoft.com/office/drawing/2014/main" id="{8A95A99C-E22D-E94D-B8AF-A2604931C3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7696" y="1326875"/>
            <a:ext cx="3980069" cy="5531125"/>
          </a:xfrm>
          <a:prstGeom prst="rect">
            <a:avLst/>
          </a:prstGeom>
        </p:spPr>
      </p:pic>
      <p:pic>
        <p:nvPicPr>
          <p:cNvPr id="7" name="Picture 6" descr="Graphical user interface, text, chat or text message&#10;&#10;Description automatically generated">
            <a:extLst>
              <a:ext uri="{FF2B5EF4-FFF2-40B4-BE49-F238E27FC236}">
                <a16:creationId xmlns:a16="http://schemas.microsoft.com/office/drawing/2014/main" id="{15856BEC-3A47-8749-AC5F-6026B34BC4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7765" y="1594046"/>
            <a:ext cx="1156497" cy="5169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1483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2D96B-B881-7E47-A21F-7299D9E0B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7AB22-969A-584B-9CD2-1B17ABE159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Accurate to the python simulations</a:t>
            </a:r>
          </a:p>
          <a:p>
            <a:pPr lvl="1"/>
            <a:r>
              <a:rPr lang="en-US" dirty="0"/>
              <a:t>Average mean squared error = 0</a:t>
            </a:r>
          </a:p>
          <a:p>
            <a:r>
              <a:rPr lang="en-US" dirty="0"/>
              <a:t>VHDL real types cannot be synthesized!</a:t>
            </a:r>
          </a:p>
          <a:p>
            <a:pPr lvl="1"/>
            <a:r>
              <a:rPr lang="en-US" dirty="0"/>
              <a:t>Only for simulation purposes</a:t>
            </a:r>
          </a:p>
          <a:p>
            <a:pPr lvl="1"/>
            <a:r>
              <a:rPr lang="en-US" dirty="0"/>
              <a:t>Even though this design is simple to implement and accurate it cannot be used on a real FPGA </a:t>
            </a:r>
          </a:p>
        </p:txBody>
      </p:sp>
    </p:spTree>
    <p:extLst>
      <p:ext uri="{BB962C8B-B14F-4D97-AF65-F5344CB8AC3E}">
        <p14:creationId xmlns:p14="http://schemas.microsoft.com/office/powerpoint/2010/main" val="30358255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EA164-70BC-574C-AF99-8AFCA2EDD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 Point Arithmetic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BF44F-0515-D844-86A6-198E66FA34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566" y="1825625"/>
            <a:ext cx="42257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Decimal number is represented by 2 integers</a:t>
            </a:r>
          </a:p>
          <a:p>
            <a:pPr lvl="1"/>
            <a:r>
              <a:rPr lang="en-US" dirty="0"/>
              <a:t>Integer part</a:t>
            </a:r>
          </a:p>
          <a:p>
            <a:pPr lvl="1"/>
            <a:r>
              <a:rPr lang="en-US" dirty="0"/>
              <a:t>Fractional part</a:t>
            </a:r>
          </a:p>
          <a:p>
            <a:r>
              <a:rPr lang="en-US" dirty="0"/>
              <a:t>Allows for the use of integer arithmetic</a:t>
            </a:r>
          </a:p>
          <a:p>
            <a:pPr lvl="1"/>
            <a:r>
              <a:rPr lang="en-US" dirty="0"/>
              <a:t>Simpler hardware</a:t>
            </a:r>
          </a:p>
          <a:p>
            <a:pPr lvl="1"/>
            <a:r>
              <a:rPr lang="en-US" dirty="0"/>
              <a:t>Faster</a:t>
            </a:r>
          </a:p>
          <a:p>
            <a:pPr lvl="1"/>
            <a:r>
              <a:rPr lang="en-US" dirty="0"/>
              <a:t>Less space required to store values</a:t>
            </a:r>
          </a:p>
          <a:p>
            <a:r>
              <a:rPr lang="en-US" dirty="0"/>
              <a:t>Comes at the loss of precision </a:t>
            </a:r>
          </a:p>
          <a:p>
            <a:pPr lvl="1"/>
            <a:r>
              <a:rPr lang="en-US" dirty="0"/>
              <a:t>Might not be entirely needed given our application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33AD23-7FBC-A34B-889E-20A07E1FB2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9888" y="2470953"/>
            <a:ext cx="5022112" cy="2989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0206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BBF04-921A-8546-A873-53167B97D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FPGA Fixed Point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148FB-A8C3-CD41-9EEF-968B47DE5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input is now a 16-bit signed fixed point value</a:t>
            </a:r>
          </a:p>
          <a:p>
            <a:pPr lvl="1"/>
            <a:r>
              <a:rPr lang="en-US" dirty="0"/>
              <a:t>1-bit sign</a:t>
            </a:r>
          </a:p>
          <a:p>
            <a:pPr lvl="1"/>
            <a:r>
              <a:rPr lang="en-US" dirty="0"/>
              <a:t>2-bit integer part</a:t>
            </a:r>
          </a:p>
          <a:p>
            <a:pPr lvl="2"/>
            <a:r>
              <a:rPr lang="en-US" dirty="0"/>
              <a:t>Doesn’t need to be as big considering most values range from -1 to 1</a:t>
            </a:r>
          </a:p>
          <a:p>
            <a:pPr lvl="1"/>
            <a:r>
              <a:rPr lang="en-US" dirty="0"/>
              <a:t>13-bit fractional part</a:t>
            </a:r>
          </a:p>
          <a:p>
            <a:r>
              <a:rPr lang="en-US" dirty="0"/>
              <a:t>Output is still 32 bits but is divided similarly to the input</a:t>
            </a:r>
          </a:p>
          <a:p>
            <a:pPr lvl="1"/>
            <a:r>
              <a:rPr lang="en-US" dirty="0"/>
              <a:t>1-bit sign</a:t>
            </a:r>
          </a:p>
          <a:p>
            <a:pPr lvl="1"/>
            <a:r>
              <a:rPr lang="en-US" dirty="0"/>
              <a:t>4-bit integer part</a:t>
            </a:r>
          </a:p>
          <a:p>
            <a:pPr lvl="1"/>
            <a:r>
              <a:rPr lang="en-US" dirty="0"/>
              <a:t>27-bit fractional part</a:t>
            </a:r>
          </a:p>
        </p:txBody>
      </p:sp>
    </p:spTree>
    <p:extLst>
      <p:ext uri="{BB962C8B-B14F-4D97-AF65-F5344CB8AC3E}">
        <p14:creationId xmlns:p14="http://schemas.microsoft.com/office/powerpoint/2010/main" val="15265832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65E72-C15C-0049-9BD6-833BD7C16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Utilization and Timing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6494F2-7EFA-3842-A298-97A77C109B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7230" y="1690688"/>
            <a:ext cx="5303726" cy="474317"/>
          </a:xfrm>
          <a:prstGeom prst="rect">
            <a:avLst/>
          </a:prstGeom>
        </p:spPr>
      </p:pic>
      <p:pic>
        <p:nvPicPr>
          <p:cNvPr id="7" name="Picture 6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DC0A7063-CF4F-2A45-9BCF-BEF79EFEE8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9039"/>
          <a:stretch/>
        </p:blipFill>
        <p:spPr>
          <a:xfrm>
            <a:off x="2138721" y="2506351"/>
            <a:ext cx="9806552" cy="3377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911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FCFBD-10F3-A942-97D6-A91A58E96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Timeline</a:t>
            </a:r>
          </a:p>
        </p:txBody>
      </p:sp>
      <p:pic>
        <p:nvPicPr>
          <p:cNvPr id="9" name="Picture 8" descr="Table, timeline&#10;&#10;Description automatically generated">
            <a:extLst>
              <a:ext uri="{FF2B5EF4-FFF2-40B4-BE49-F238E27FC236}">
                <a16:creationId xmlns:a16="http://schemas.microsoft.com/office/drawing/2014/main" id="{496DC404-E2C4-42C0-9665-898DA11CC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503" y="1690687"/>
            <a:ext cx="10008392" cy="429234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11B4940-42AF-4578-9C92-6AB7F0EF7C89}"/>
              </a:ext>
            </a:extLst>
          </p:cNvPr>
          <p:cNvSpPr/>
          <p:nvPr/>
        </p:nvSpPr>
        <p:spPr>
          <a:xfrm>
            <a:off x="11504135" y="1613140"/>
            <a:ext cx="646981" cy="44857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7949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FA413-A5E0-6E48-ADFB-ABD26080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Accuracy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0ECC6-2F58-724D-8AAF-E910D79301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</a:t>
            </a:r>
            <a:r>
              <a:rPr lang="en-US" dirty="0" err="1"/>
              <a:t>FeatureMap</a:t>
            </a:r>
            <a:r>
              <a:rPr lang="en-US" dirty="0"/>
              <a:t>[0] = -0.13936129</a:t>
            </a:r>
          </a:p>
          <a:p>
            <a:r>
              <a:rPr lang="en-US" dirty="0"/>
              <a:t>Binary value outputted = 0 0000 00010001001101010001111011</a:t>
            </a:r>
            <a:r>
              <a:rPr lang="en-US" baseline="-25000" dirty="0"/>
              <a:t>(2)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0.03361</a:t>
            </a:r>
            <a:r>
              <a:rPr lang="en-US" baseline="-25000" dirty="0">
                <a:sym typeface="Wingdings" pitchFamily="2" charset="2"/>
              </a:rPr>
              <a:t>(10)</a:t>
            </a:r>
          </a:p>
          <a:p>
            <a:r>
              <a:rPr lang="en-US" dirty="0"/>
              <a:t>Inaccuracy could potentially be due to the following:</a:t>
            </a:r>
          </a:p>
          <a:p>
            <a:pPr lvl="1"/>
            <a:r>
              <a:rPr lang="en-US" dirty="0"/>
              <a:t>Issues in converting from float to fixed point</a:t>
            </a:r>
          </a:p>
          <a:p>
            <a:pPr lvl="1"/>
            <a:r>
              <a:rPr lang="en-US" dirty="0"/>
              <a:t>Misuse of the ”signed” VHDL data type</a:t>
            </a:r>
          </a:p>
          <a:p>
            <a:pPr lvl="1"/>
            <a:r>
              <a:rPr lang="en-US" dirty="0"/>
              <a:t>Overflow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1620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D5071-9BE3-F84D-9203-D46C544C7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Thoughts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E3119-BC84-3240-9218-1A776F060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Areas of functional improvement</a:t>
            </a:r>
          </a:p>
          <a:p>
            <a:pPr lvl="1"/>
            <a:r>
              <a:rPr lang="en-US" dirty="0"/>
              <a:t>Implement floating point arithmetic</a:t>
            </a:r>
          </a:p>
          <a:p>
            <a:pPr lvl="1"/>
            <a:r>
              <a:rPr lang="en-US" dirty="0"/>
              <a:t>Fix issues with fixed point arithmetic and compare to float implementation</a:t>
            </a:r>
          </a:p>
          <a:p>
            <a:r>
              <a:rPr lang="en-US" dirty="0"/>
              <a:t>FPGA acceleration of CNN shows promising results</a:t>
            </a:r>
          </a:p>
        </p:txBody>
      </p:sp>
    </p:spTree>
    <p:extLst>
      <p:ext uri="{BB962C8B-B14F-4D97-AF65-F5344CB8AC3E}">
        <p14:creationId xmlns:p14="http://schemas.microsoft.com/office/powerpoint/2010/main" val="35847580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FCFBD-10F3-A942-97D6-A91A58E96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FeFET</a:t>
            </a:r>
            <a:r>
              <a:rPr lang="en-US" dirty="0"/>
              <a:t>-MMA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CE503-65D2-434B-B746-E03119BAF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565" y="1825625"/>
            <a:ext cx="8449235" cy="2832639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The </a:t>
            </a:r>
            <a:r>
              <a:rPr lang="en-US" dirty="0" err="1"/>
              <a:t>FeFET</a:t>
            </a:r>
            <a:r>
              <a:rPr lang="en-US" dirty="0"/>
              <a:t>-MMA is meant to perform the convolution operation in hardware for the purpose of accelerating the calculation</a:t>
            </a:r>
          </a:p>
          <a:p>
            <a:r>
              <a:rPr lang="en-US" dirty="0"/>
              <a:t>MMA architecture is based on the idea of performing digital AND operations on the input and weight bits using the weight encoded as variable threshold voltage </a:t>
            </a:r>
            <a:r>
              <a:rPr lang="en-US" dirty="0" err="1"/>
              <a:t>FeFETs</a:t>
            </a:r>
            <a:endParaRPr lang="en-US" dirty="0"/>
          </a:p>
          <a:p>
            <a:r>
              <a:rPr lang="en-US" dirty="0"/>
              <a:t>The outputs of the AND operations are tracked and counted, and fed into combinational and sequential logic to determine the final convoluted answer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EADFE98-5CB4-4617-99C2-4E6E6ED1A0A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5184658"/>
              </p:ext>
            </p:extLst>
          </p:nvPr>
        </p:nvGraphicFramePr>
        <p:xfrm>
          <a:off x="6290081" y="4642208"/>
          <a:ext cx="529708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5694">
                  <a:extLst>
                    <a:ext uri="{9D8B030D-6E8A-4147-A177-3AD203B41FA5}">
                      <a16:colId xmlns:a16="http://schemas.microsoft.com/office/drawing/2014/main" val="1220371841"/>
                    </a:ext>
                  </a:extLst>
                </a:gridCol>
                <a:gridCol w="1765694">
                  <a:extLst>
                    <a:ext uri="{9D8B030D-6E8A-4147-A177-3AD203B41FA5}">
                      <a16:colId xmlns:a16="http://schemas.microsoft.com/office/drawing/2014/main" val="4228136837"/>
                    </a:ext>
                  </a:extLst>
                </a:gridCol>
                <a:gridCol w="1765694">
                  <a:extLst>
                    <a:ext uri="{9D8B030D-6E8A-4147-A177-3AD203B41FA5}">
                      <a16:colId xmlns:a16="http://schemas.microsoft.com/office/drawing/2014/main" val="11997219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FeFET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 V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Input (Gate)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Output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0598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High (0)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Low Current (0)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9159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High (0)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Low Current (0)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4356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Low 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Low Current (0)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8201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Low 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High Current 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109731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E4B734A-8B30-4D5D-AE94-297585EBA50A}"/>
              </a:ext>
            </a:extLst>
          </p:cNvPr>
          <p:cNvSpPr txBox="1"/>
          <p:nvPr/>
        </p:nvSpPr>
        <p:spPr>
          <a:xfrm>
            <a:off x="3600713" y="6384943"/>
            <a:ext cx="517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G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7A34E5-1D84-477F-B415-C7BA72830C3D}"/>
              </a:ext>
            </a:extLst>
          </p:cNvPr>
          <p:cNvCxnSpPr/>
          <p:nvPr/>
        </p:nvCxnSpPr>
        <p:spPr>
          <a:xfrm>
            <a:off x="2759806" y="4581364"/>
            <a:ext cx="0" cy="1733910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5758E03-B63C-4EF8-BA49-BFEC61AED4BE}"/>
              </a:ext>
            </a:extLst>
          </p:cNvPr>
          <p:cNvCxnSpPr>
            <a:cxnSpLocks/>
          </p:cNvCxnSpPr>
          <p:nvPr/>
        </p:nvCxnSpPr>
        <p:spPr>
          <a:xfrm flipH="1">
            <a:off x="2742554" y="6311741"/>
            <a:ext cx="2032620" cy="0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6A87DC3-7A01-48AC-91CD-3DFB00FC77AE}"/>
              </a:ext>
            </a:extLst>
          </p:cNvPr>
          <p:cNvSpPr txBox="1"/>
          <p:nvPr/>
        </p:nvSpPr>
        <p:spPr>
          <a:xfrm>
            <a:off x="2246703" y="5201786"/>
            <a:ext cx="517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</a:t>
            </a:r>
            <a:r>
              <a:rPr lang="en-US" baseline="-25000" dirty="0"/>
              <a:t>D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5128AB1-2D77-40A1-9062-6F0C016356E4}"/>
              </a:ext>
            </a:extLst>
          </p:cNvPr>
          <p:cNvCxnSpPr/>
          <p:nvPr/>
        </p:nvCxnSpPr>
        <p:spPr>
          <a:xfrm flipV="1">
            <a:off x="3500071" y="5201786"/>
            <a:ext cx="1073820" cy="1109955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99685E8-027F-41B8-895A-C28EE53E2896}"/>
              </a:ext>
            </a:extLst>
          </p:cNvPr>
          <p:cNvCxnSpPr/>
          <p:nvPr/>
        </p:nvCxnSpPr>
        <p:spPr>
          <a:xfrm flipV="1">
            <a:off x="2785686" y="5198254"/>
            <a:ext cx="1073820" cy="1109955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71AA4A7-EF0A-436B-BE3C-A458F865A320}"/>
              </a:ext>
            </a:extLst>
          </p:cNvPr>
          <p:cNvSpPr txBox="1"/>
          <p:nvPr/>
        </p:nvSpPr>
        <p:spPr>
          <a:xfrm>
            <a:off x="4635197" y="4835986"/>
            <a:ext cx="879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 V</a:t>
            </a:r>
            <a:r>
              <a:rPr lang="en-US" baseline="-25000" dirty="0"/>
              <a:t>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CF81C0-9224-48BA-A979-5F496BD22D7C}"/>
              </a:ext>
            </a:extLst>
          </p:cNvPr>
          <p:cNvSpPr txBox="1"/>
          <p:nvPr/>
        </p:nvSpPr>
        <p:spPr>
          <a:xfrm>
            <a:off x="3777102" y="4832454"/>
            <a:ext cx="879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Low V</a:t>
            </a:r>
            <a:r>
              <a:rPr lang="en-US" baseline="-25000" dirty="0"/>
              <a:t>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4670672-236B-4B3E-A549-FF38383A0BD3}"/>
              </a:ext>
            </a:extLst>
          </p:cNvPr>
          <p:cNvCxnSpPr/>
          <p:nvPr/>
        </p:nvCxnSpPr>
        <p:spPr>
          <a:xfrm>
            <a:off x="3500071" y="5670322"/>
            <a:ext cx="0" cy="529153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47775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FCFBD-10F3-A942-97D6-A91A58E96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Block Diagram of MMA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3986B2-E43E-432B-8CC3-EC9692A1DFE3}"/>
              </a:ext>
            </a:extLst>
          </p:cNvPr>
          <p:cNvSpPr/>
          <p:nvPr/>
        </p:nvSpPr>
        <p:spPr>
          <a:xfrm>
            <a:off x="2572318" y="1968259"/>
            <a:ext cx="1382763" cy="1056647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Encoding inputs as voltage sources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9CAB0E6-F39C-4952-8FCB-03DEC1FE175C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955081" y="2496583"/>
            <a:ext cx="413393" cy="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D07D9011-09F0-4A79-B9D0-12816EC07184}"/>
              </a:ext>
            </a:extLst>
          </p:cNvPr>
          <p:cNvSpPr/>
          <p:nvPr/>
        </p:nvSpPr>
        <p:spPr>
          <a:xfrm>
            <a:off x="4382852" y="1968258"/>
            <a:ext cx="1382763" cy="1056647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Decoder for word-line loading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8CC72BF-1388-408D-94A4-14AA320AE539}"/>
              </a:ext>
            </a:extLst>
          </p:cNvPr>
          <p:cNvCxnSpPr>
            <a:cxnSpLocks/>
          </p:cNvCxnSpPr>
          <p:nvPr/>
        </p:nvCxnSpPr>
        <p:spPr>
          <a:xfrm>
            <a:off x="5765615" y="2496583"/>
            <a:ext cx="413393" cy="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49C6755D-10A4-421E-BE4C-C3B095DDB38F}"/>
              </a:ext>
            </a:extLst>
          </p:cNvPr>
          <p:cNvSpPr/>
          <p:nvPr/>
        </p:nvSpPr>
        <p:spPr>
          <a:xfrm>
            <a:off x="6193386" y="1968258"/>
            <a:ext cx="1382763" cy="1056647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Sense amps on bit-lines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4706B7C-8B66-4BB2-B5C3-0C6A5E21926C}"/>
              </a:ext>
            </a:extLst>
          </p:cNvPr>
          <p:cNvCxnSpPr>
            <a:cxnSpLocks/>
          </p:cNvCxnSpPr>
          <p:nvPr/>
        </p:nvCxnSpPr>
        <p:spPr>
          <a:xfrm>
            <a:off x="7576149" y="2496583"/>
            <a:ext cx="413393" cy="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9739789D-29E6-468A-AA64-20A99356B950}"/>
              </a:ext>
            </a:extLst>
          </p:cNvPr>
          <p:cNvSpPr/>
          <p:nvPr/>
        </p:nvSpPr>
        <p:spPr>
          <a:xfrm>
            <a:off x="8003920" y="1968258"/>
            <a:ext cx="1382763" cy="1056647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Counters (BSC)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D6AAD31-3D65-4B83-A321-F8F5B98DAE89}"/>
              </a:ext>
            </a:extLst>
          </p:cNvPr>
          <p:cNvCxnSpPr>
            <a:cxnSpLocks/>
          </p:cNvCxnSpPr>
          <p:nvPr/>
        </p:nvCxnSpPr>
        <p:spPr>
          <a:xfrm>
            <a:off x="9386683" y="2496583"/>
            <a:ext cx="413393" cy="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41EAD5CD-29AE-455F-8D80-8C5D283825EB}"/>
              </a:ext>
            </a:extLst>
          </p:cNvPr>
          <p:cNvSpPr/>
          <p:nvPr/>
        </p:nvSpPr>
        <p:spPr>
          <a:xfrm>
            <a:off x="9814454" y="1968258"/>
            <a:ext cx="1382763" cy="1056647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Adders to adjust counting value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4CF8B5E-7F2A-49D2-8B3F-C5FD8A880C26}"/>
              </a:ext>
            </a:extLst>
          </p:cNvPr>
          <p:cNvSpPr/>
          <p:nvPr/>
        </p:nvSpPr>
        <p:spPr>
          <a:xfrm>
            <a:off x="3456018" y="3421811"/>
            <a:ext cx="1382763" cy="1056647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Multiply by bit-position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75003834-75C1-4BDF-A6DF-68E6C7FF6A9A}"/>
              </a:ext>
            </a:extLst>
          </p:cNvPr>
          <p:cNvCxnSpPr>
            <a:cxnSpLocks/>
          </p:cNvCxnSpPr>
          <p:nvPr/>
        </p:nvCxnSpPr>
        <p:spPr>
          <a:xfrm rot="10800000" flipV="1">
            <a:off x="2764636" y="2431836"/>
            <a:ext cx="8432583" cy="877828"/>
          </a:xfrm>
          <a:prstGeom prst="bentConnector3">
            <a:avLst>
              <a:gd name="adj1" fmla="val -4014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32A21E49-B0E1-4516-8728-4E905A8D3461}"/>
              </a:ext>
            </a:extLst>
          </p:cNvPr>
          <p:cNvCxnSpPr>
            <a:cxnSpLocks/>
          </p:cNvCxnSpPr>
          <p:nvPr/>
        </p:nvCxnSpPr>
        <p:spPr>
          <a:xfrm>
            <a:off x="2764636" y="3309665"/>
            <a:ext cx="691382" cy="532603"/>
          </a:xfrm>
          <a:prstGeom prst="bentConnector3">
            <a:avLst>
              <a:gd name="adj1" fmla="val 7578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6AC8609-A385-4A69-8AF9-7F047CC0DF9A}"/>
              </a:ext>
            </a:extLst>
          </p:cNvPr>
          <p:cNvCxnSpPr>
            <a:cxnSpLocks/>
          </p:cNvCxnSpPr>
          <p:nvPr/>
        </p:nvCxnSpPr>
        <p:spPr>
          <a:xfrm>
            <a:off x="4824703" y="3954361"/>
            <a:ext cx="413393" cy="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8EE22099-3616-4463-ABE5-009129E2A649}"/>
              </a:ext>
            </a:extLst>
          </p:cNvPr>
          <p:cNvSpPr/>
          <p:nvPr/>
        </p:nvSpPr>
        <p:spPr>
          <a:xfrm>
            <a:off x="5252474" y="3426036"/>
            <a:ext cx="1382763" cy="1056647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Capture values in DFFs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FA72FDD-1315-460A-B4DA-C194CF3AE6C1}"/>
              </a:ext>
            </a:extLst>
          </p:cNvPr>
          <p:cNvCxnSpPr>
            <a:cxnSpLocks/>
          </p:cNvCxnSpPr>
          <p:nvPr/>
        </p:nvCxnSpPr>
        <p:spPr>
          <a:xfrm>
            <a:off x="6621159" y="3947172"/>
            <a:ext cx="413393" cy="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81BFED2F-8E39-4CB2-B45E-049590E4C734}"/>
              </a:ext>
            </a:extLst>
          </p:cNvPr>
          <p:cNvSpPr/>
          <p:nvPr/>
        </p:nvSpPr>
        <p:spPr>
          <a:xfrm>
            <a:off x="7048930" y="3418847"/>
            <a:ext cx="1382763" cy="1056647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Shift and add DFFs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B4EC6AA-39C3-43E3-8938-66F36C398E44}"/>
              </a:ext>
            </a:extLst>
          </p:cNvPr>
          <p:cNvCxnSpPr>
            <a:cxnSpLocks/>
          </p:cNvCxnSpPr>
          <p:nvPr/>
        </p:nvCxnSpPr>
        <p:spPr>
          <a:xfrm>
            <a:off x="8417615" y="3954361"/>
            <a:ext cx="413393" cy="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218C138B-B957-481B-8556-022A7F6636AD}"/>
              </a:ext>
            </a:extLst>
          </p:cNvPr>
          <p:cNvSpPr/>
          <p:nvPr/>
        </p:nvSpPr>
        <p:spPr>
          <a:xfrm>
            <a:off x="8845386" y="3426036"/>
            <a:ext cx="1382763" cy="1056647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Add filter bias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9BCD2763-2EC7-4F75-97C5-908CBC901F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9517" y="4851400"/>
            <a:ext cx="8964283" cy="1641457"/>
          </a:xfrm>
        </p:spPr>
        <p:txBody>
          <a:bodyPr>
            <a:normAutofit/>
          </a:bodyPr>
          <a:lstStyle/>
          <a:p>
            <a:r>
              <a:rPr lang="en-US" dirty="0"/>
              <a:t>Spice netlist is ~1500 lines of code</a:t>
            </a:r>
          </a:p>
          <a:p>
            <a:r>
              <a:rPr lang="en-US" dirty="0"/>
              <a:t>Implements four kernel filters</a:t>
            </a:r>
          </a:p>
          <a:p>
            <a:pPr lvl="1"/>
            <a:r>
              <a:rPr lang="en-US" dirty="0"/>
              <a:t>Each has two 16bit weights, operates on two 16bit inputs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C0FF774-405A-47CB-BFE1-D0E07F6E1723}"/>
              </a:ext>
            </a:extLst>
          </p:cNvPr>
          <p:cNvCxnSpPr>
            <a:cxnSpLocks/>
          </p:cNvCxnSpPr>
          <p:nvPr/>
        </p:nvCxnSpPr>
        <p:spPr>
          <a:xfrm>
            <a:off x="10214071" y="3954362"/>
            <a:ext cx="413393" cy="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42DC4FD7-CC5D-4D8C-9679-31990705E92F}"/>
              </a:ext>
            </a:extLst>
          </p:cNvPr>
          <p:cNvSpPr/>
          <p:nvPr/>
        </p:nvSpPr>
        <p:spPr>
          <a:xfrm>
            <a:off x="10641842" y="3426037"/>
            <a:ext cx="1382763" cy="1056647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Final answer in binary</a:t>
            </a:r>
          </a:p>
        </p:txBody>
      </p:sp>
    </p:spTree>
    <p:extLst>
      <p:ext uri="{BB962C8B-B14F-4D97-AF65-F5344CB8AC3E}">
        <p14:creationId xmlns:p14="http://schemas.microsoft.com/office/powerpoint/2010/main" val="27434311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8C62AB2-7D28-4F3A-B1BB-F59B14736EFC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3881882" y="1848794"/>
            <a:ext cx="379567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BFFCFBD-10F3-A942-97D6-A91A58E96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MMA Architecture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CE99C3-4587-414F-8D7E-7165E6D045CE}"/>
              </a:ext>
            </a:extLst>
          </p:cNvPr>
          <p:cNvSpPr/>
          <p:nvPr/>
        </p:nvSpPr>
        <p:spPr>
          <a:xfrm>
            <a:off x="5746330" y="1545565"/>
            <a:ext cx="1382763" cy="1056647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Kernel 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0BCB309-DCA4-4A79-8187-048DE3AF83C7}"/>
              </a:ext>
            </a:extLst>
          </p:cNvPr>
          <p:cNvSpPr/>
          <p:nvPr/>
        </p:nvSpPr>
        <p:spPr>
          <a:xfrm>
            <a:off x="5746329" y="2754612"/>
            <a:ext cx="1382763" cy="1056647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Kernel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E9D97F-D419-47FD-837F-F7DF4A1972C0}"/>
              </a:ext>
            </a:extLst>
          </p:cNvPr>
          <p:cNvSpPr/>
          <p:nvPr/>
        </p:nvSpPr>
        <p:spPr>
          <a:xfrm>
            <a:off x="5746328" y="3963659"/>
            <a:ext cx="1382763" cy="1056647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Kernel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E4B04BC-637D-4553-9124-5A65B3E9C49B}"/>
              </a:ext>
            </a:extLst>
          </p:cNvPr>
          <p:cNvSpPr/>
          <p:nvPr/>
        </p:nvSpPr>
        <p:spPr>
          <a:xfrm>
            <a:off x="5746330" y="5172706"/>
            <a:ext cx="1382763" cy="1056647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Kernel 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FDD20FB-6CC3-4AC4-91FE-889E616438B2}"/>
              </a:ext>
            </a:extLst>
          </p:cNvPr>
          <p:cNvSpPr/>
          <p:nvPr/>
        </p:nvSpPr>
        <p:spPr>
          <a:xfrm>
            <a:off x="7435970" y="1927422"/>
            <a:ext cx="1382763" cy="316211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36bit output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786B97E-4B07-42B9-A2A8-01686C2B1C91}"/>
              </a:ext>
            </a:extLst>
          </p:cNvPr>
          <p:cNvSpPr/>
          <p:nvPr/>
        </p:nvSpPr>
        <p:spPr>
          <a:xfrm>
            <a:off x="2499119" y="1690688"/>
            <a:ext cx="1382763" cy="316211"/>
          </a:xfrm>
          <a:prstGeom prst="rect">
            <a:avLst/>
          </a:prstGeom>
          <a:noFill/>
          <a:ln w="38100">
            <a:solidFill>
              <a:srgbClr val="7030A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16bit input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58D6582-21BB-453B-A232-D700347C461D}"/>
              </a:ext>
            </a:extLst>
          </p:cNvPr>
          <p:cNvSpPr/>
          <p:nvPr/>
        </p:nvSpPr>
        <p:spPr>
          <a:xfrm>
            <a:off x="2499123" y="6012610"/>
            <a:ext cx="1382763" cy="316211"/>
          </a:xfrm>
          <a:prstGeom prst="rect">
            <a:avLst/>
          </a:prstGeom>
          <a:noFill/>
          <a:ln w="381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16bit input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14A0A89-A2D6-4B05-854A-068BB6FDD00F}"/>
              </a:ext>
            </a:extLst>
          </p:cNvPr>
          <p:cNvCxnSpPr>
            <a:stCxn id="4" idx="3"/>
          </p:cNvCxnSpPr>
          <p:nvPr/>
        </p:nvCxnSpPr>
        <p:spPr>
          <a:xfrm flipV="1">
            <a:off x="7129093" y="2073888"/>
            <a:ext cx="306877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776E475D-F06C-4D5C-9B0C-571D12B5B843}"/>
              </a:ext>
            </a:extLst>
          </p:cNvPr>
          <p:cNvSpPr/>
          <p:nvPr/>
        </p:nvSpPr>
        <p:spPr>
          <a:xfrm>
            <a:off x="7435970" y="3150847"/>
            <a:ext cx="1382763" cy="316211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36bit output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770D05F-A85B-48F9-B7A8-8ECA52189749}"/>
              </a:ext>
            </a:extLst>
          </p:cNvPr>
          <p:cNvCxnSpPr/>
          <p:nvPr/>
        </p:nvCxnSpPr>
        <p:spPr>
          <a:xfrm flipV="1">
            <a:off x="7129093" y="3297313"/>
            <a:ext cx="306877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244DEDB3-87BE-40AF-862A-644FFCCC8ED8}"/>
              </a:ext>
            </a:extLst>
          </p:cNvPr>
          <p:cNvSpPr/>
          <p:nvPr/>
        </p:nvSpPr>
        <p:spPr>
          <a:xfrm>
            <a:off x="7435970" y="4319498"/>
            <a:ext cx="1382763" cy="316211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36bit output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A42E2B7-3D94-48F1-B32D-2B94CD20BC55}"/>
              </a:ext>
            </a:extLst>
          </p:cNvPr>
          <p:cNvCxnSpPr/>
          <p:nvPr/>
        </p:nvCxnSpPr>
        <p:spPr>
          <a:xfrm flipV="1">
            <a:off x="7129093" y="4465964"/>
            <a:ext cx="306877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C7C2223F-254E-40F2-AFF7-6894A0C90AEF}"/>
              </a:ext>
            </a:extLst>
          </p:cNvPr>
          <p:cNvSpPr/>
          <p:nvPr/>
        </p:nvSpPr>
        <p:spPr>
          <a:xfrm>
            <a:off x="7435968" y="5547331"/>
            <a:ext cx="1382763" cy="316211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36bit output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37A86FB-7D62-40F5-9AFF-6C3414346094}"/>
              </a:ext>
            </a:extLst>
          </p:cNvPr>
          <p:cNvCxnSpPr/>
          <p:nvPr/>
        </p:nvCxnSpPr>
        <p:spPr>
          <a:xfrm flipV="1">
            <a:off x="7129091" y="5693797"/>
            <a:ext cx="306877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94DF25F-6991-47A4-99EA-C7BCC598EF83}"/>
              </a:ext>
            </a:extLst>
          </p:cNvPr>
          <p:cNvCxnSpPr>
            <a:cxnSpLocks/>
          </p:cNvCxnSpPr>
          <p:nvPr/>
        </p:nvCxnSpPr>
        <p:spPr>
          <a:xfrm>
            <a:off x="4261449" y="1848793"/>
            <a:ext cx="0" cy="3761206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9C9A949-48AA-4D3C-A63F-A96E3398AC28}"/>
              </a:ext>
            </a:extLst>
          </p:cNvPr>
          <p:cNvCxnSpPr>
            <a:cxnSpLocks/>
          </p:cNvCxnSpPr>
          <p:nvPr/>
        </p:nvCxnSpPr>
        <p:spPr>
          <a:xfrm>
            <a:off x="4689894" y="1670514"/>
            <a:ext cx="0" cy="4512022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AB7E633-0361-4B47-9B67-F5FC7DB8ABA7}"/>
              </a:ext>
            </a:extLst>
          </p:cNvPr>
          <p:cNvCxnSpPr>
            <a:cxnSpLocks/>
          </p:cNvCxnSpPr>
          <p:nvPr/>
        </p:nvCxnSpPr>
        <p:spPr>
          <a:xfrm>
            <a:off x="3881886" y="6170715"/>
            <a:ext cx="808012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DBFD1A0-A196-42DA-BCB4-E7FEC12DEBEC}"/>
              </a:ext>
            </a:extLst>
          </p:cNvPr>
          <p:cNvCxnSpPr/>
          <p:nvPr/>
        </p:nvCxnSpPr>
        <p:spPr>
          <a:xfrm>
            <a:off x="4261449" y="1848793"/>
            <a:ext cx="1484879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19F8193-8412-4794-B16B-595CFE0CDC0C}"/>
              </a:ext>
            </a:extLst>
          </p:cNvPr>
          <p:cNvCxnSpPr/>
          <p:nvPr/>
        </p:nvCxnSpPr>
        <p:spPr>
          <a:xfrm>
            <a:off x="4261451" y="3150847"/>
            <a:ext cx="1484879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9753FE7-2F2F-4009-B4F3-EC933637BA5B}"/>
              </a:ext>
            </a:extLst>
          </p:cNvPr>
          <p:cNvCxnSpPr/>
          <p:nvPr/>
        </p:nvCxnSpPr>
        <p:spPr>
          <a:xfrm>
            <a:off x="4261448" y="4319498"/>
            <a:ext cx="1484879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D8F1286-2A87-4B5E-9BEB-4EBA346792E5}"/>
              </a:ext>
            </a:extLst>
          </p:cNvPr>
          <p:cNvCxnSpPr/>
          <p:nvPr/>
        </p:nvCxnSpPr>
        <p:spPr>
          <a:xfrm>
            <a:off x="4261447" y="5609999"/>
            <a:ext cx="1484879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3977625-CC5A-41FF-B1B3-620059896BEE}"/>
              </a:ext>
            </a:extLst>
          </p:cNvPr>
          <p:cNvCxnSpPr>
            <a:cxnSpLocks/>
          </p:cNvCxnSpPr>
          <p:nvPr/>
        </p:nvCxnSpPr>
        <p:spPr>
          <a:xfrm>
            <a:off x="4689894" y="5356958"/>
            <a:ext cx="1056432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0C2EB65-31CB-4ECD-A29B-267E05385298}"/>
              </a:ext>
            </a:extLst>
          </p:cNvPr>
          <p:cNvCxnSpPr>
            <a:cxnSpLocks/>
          </p:cNvCxnSpPr>
          <p:nvPr/>
        </p:nvCxnSpPr>
        <p:spPr>
          <a:xfrm>
            <a:off x="4689894" y="4086000"/>
            <a:ext cx="1056432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7AC8580-3855-4511-81A2-73B24126AE51}"/>
              </a:ext>
            </a:extLst>
          </p:cNvPr>
          <p:cNvCxnSpPr>
            <a:cxnSpLocks/>
          </p:cNvCxnSpPr>
          <p:nvPr/>
        </p:nvCxnSpPr>
        <p:spPr>
          <a:xfrm>
            <a:off x="4689898" y="2947313"/>
            <a:ext cx="1056432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FD0BF23-6E72-4331-8D79-6B529F2979D6}"/>
              </a:ext>
            </a:extLst>
          </p:cNvPr>
          <p:cNvCxnSpPr>
            <a:cxnSpLocks/>
          </p:cNvCxnSpPr>
          <p:nvPr/>
        </p:nvCxnSpPr>
        <p:spPr>
          <a:xfrm>
            <a:off x="4689898" y="1670514"/>
            <a:ext cx="1056432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3" descr="A picture containing diagram&#10;&#10;Description automatically generated">
            <a:extLst>
              <a:ext uri="{FF2B5EF4-FFF2-40B4-BE49-F238E27FC236}">
                <a16:creationId xmlns:a16="http://schemas.microsoft.com/office/drawing/2014/main" id="{66A9E783-6E9B-4C69-9EDC-05E089B651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0856" y="322883"/>
            <a:ext cx="1536202" cy="5948860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CB7D701A-F4C1-45FD-B0E0-55A6934A7AAB}"/>
              </a:ext>
            </a:extLst>
          </p:cNvPr>
          <p:cNvSpPr/>
          <p:nvPr/>
        </p:nvSpPr>
        <p:spPr>
          <a:xfrm>
            <a:off x="5497902" y="1388856"/>
            <a:ext cx="1784624" cy="1305418"/>
          </a:xfrm>
          <a:prstGeom prst="rect">
            <a:avLst/>
          </a:prstGeom>
          <a:noFill/>
          <a:ln w="762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4765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FCFBD-10F3-A942-97D6-A91A58E96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MMA Architecture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36243DD-0398-4CDA-AC0D-8BC6710B3B19}"/>
              </a:ext>
            </a:extLst>
          </p:cNvPr>
          <p:cNvCxnSpPr>
            <a:cxnSpLocks/>
            <a:stCxn id="56" idx="3"/>
          </p:cNvCxnSpPr>
          <p:nvPr/>
        </p:nvCxnSpPr>
        <p:spPr>
          <a:xfrm>
            <a:off x="3579957" y="1848793"/>
            <a:ext cx="379567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10B0D602-AA9C-44AB-A38A-F1420549A90C}"/>
              </a:ext>
            </a:extLst>
          </p:cNvPr>
          <p:cNvSpPr/>
          <p:nvPr/>
        </p:nvSpPr>
        <p:spPr>
          <a:xfrm>
            <a:off x="4930408" y="1568774"/>
            <a:ext cx="1382763" cy="396228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Crossbar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73D8BA6-C7B6-4682-8ACE-0DC4A4046771}"/>
              </a:ext>
            </a:extLst>
          </p:cNvPr>
          <p:cNvSpPr/>
          <p:nvPr/>
        </p:nvSpPr>
        <p:spPr>
          <a:xfrm>
            <a:off x="4931884" y="2754612"/>
            <a:ext cx="1382763" cy="945128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Peripheral Control Circuitry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BD5BEDB-656C-4DFE-A782-50386E041813}"/>
              </a:ext>
            </a:extLst>
          </p:cNvPr>
          <p:cNvSpPr/>
          <p:nvPr/>
        </p:nvSpPr>
        <p:spPr>
          <a:xfrm>
            <a:off x="4936158" y="4885585"/>
            <a:ext cx="1382763" cy="1056647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Final Bias Adder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166C5AD-B7CD-406E-A0C0-843D57AFE07D}"/>
              </a:ext>
            </a:extLst>
          </p:cNvPr>
          <p:cNvSpPr/>
          <p:nvPr/>
        </p:nvSpPr>
        <p:spPr>
          <a:xfrm>
            <a:off x="2197194" y="1690687"/>
            <a:ext cx="1382763" cy="316211"/>
          </a:xfrm>
          <a:prstGeom prst="rect">
            <a:avLst/>
          </a:prstGeom>
          <a:noFill/>
          <a:ln w="38100">
            <a:solidFill>
              <a:srgbClr val="7030A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16bit input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F62D3C7-E827-4A65-8DBA-25D67FE75DE2}"/>
              </a:ext>
            </a:extLst>
          </p:cNvPr>
          <p:cNvSpPr/>
          <p:nvPr/>
        </p:nvSpPr>
        <p:spPr>
          <a:xfrm>
            <a:off x="2197198" y="2789207"/>
            <a:ext cx="1382763" cy="316211"/>
          </a:xfrm>
          <a:prstGeom prst="rect">
            <a:avLst/>
          </a:prstGeom>
          <a:noFill/>
          <a:ln w="381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16bit input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66239BC-E0F4-456F-84C1-76D237E7DF70}"/>
              </a:ext>
            </a:extLst>
          </p:cNvPr>
          <p:cNvSpPr/>
          <p:nvPr/>
        </p:nvSpPr>
        <p:spPr>
          <a:xfrm>
            <a:off x="4940433" y="6246936"/>
            <a:ext cx="1382763" cy="316211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36bit output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22F0852-7D5A-4337-B11F-DBF9ED01B41E}"/>
              </a:ext>
            </a:extLst>
          </p:cNvPr>
          <p:cNvCxnSpPr>
            <a:cxnSpLocks/>
          </p:cNvCxnSpPr>
          <p:nvPr/>
        </p:nvCxnSpPr>
        <p:spPr>
          <a:xfrm>
            <a:off x="5631815" y="5942232"/>
            <a:ext cx="0" cy="3047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7848210A-3E7A-4DEF-9AB9-F79724F16B1A}"/>
              </a:ext>
            </a:extLst>
          </p:cNvPr>
          <p:cNvCxnSpPr>
            <a:cxnSpLocks/>
          </p:cNvCxnSpPr>
          <p:nvPr/>
        </p:nvCxnSpPr>
        <p:spPr>
          <a:xfrm>
            <a:off x="3766007" y="1848792"/>
            <a:ext cx="2" cy="1302054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E6E1AF48-6E8F-4E50-911E-81E3393303EF}"/>
              </a:ext>
            </a:extLst>
          </p:cNvPr>
          <p:cNvCxnSpPr>
            <a:cxnSpLocks/>
          </p:cNvCxnSpPr>
          <p:nvPr/>
        </p:nvCxnSpPr>
        <p:spPr>
          <a:xfrm>
            <a:off x="4194452" y="1670513"/>
            <a:ext cx="4" cy="1276799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1964B39B-3E89-435A-AE1D-525BE44A0992}"/>
              </a:ext>
            </a:extLst>
          </p:cNvPr>
          <p:cNvCxnSpPr>
            <a:cxnSpLocks/>
          </p:cNvCxnSpPr>
          <p:nvPr/>
        </p:nvCxnSpPr>
        <p:spPr>
          <a:xfrm>
            <a:off x="3579961" y="2947312"/>
            <a:ext cx="808012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0C259A17-9DAE-4BB0-9891-8513179CD5CA}"/>
              </a:ext>
            </a:extLst>
          </p:cNvPr>
          <p:cNvCxnSpPr>
            <a:cxnSpLocks/>
          </p:cNvCxnSpPr>
          <p:nvPr/>
        </p:nvCxnSpPr>
        <p:spPr>
          <a:xfrm>
            <a:off x="3685672" y="1848792"/>
            <a:ext cx="1244736" cy="1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E9BE6D2-4D55-4809-ACCA-043026E1F022}"/>
              </a:ext>
            </a:extLst>
          </p:cNvPr>
          <p:cNvCxnSpPr>
            <a:cxnSpLocks/>
          </p:cNvCxnSpPr>
          <p:nvPr/>
        </p:nvCxnSpPr>
        <p:spPr>
          <a:xfrm>
            <a:off x="3766007" y="3150846"/>
            <a:ext cx="1165878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AF76F79F-7C09-4F8A-8EA7-E620110797FD}"/>
              </a:ext>
            </a:extLst>
          </p:cNvPr>
          <p:cNvCxnSpPr>
            <a:cxnSpLocks/>
          </p:cNvCxnSpPr>
          <p:nvPr/>
        </p:nvCxnSpPr>
        <p:spPr>
          <a:xfrm>
            <a:off x="3875453" y="2947312"/>
            <a:ext cx="1056432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0211ABE2-0398-4B34-8CE8-0C34019B9677}"/>
              </a:ext>
            </a:extLst>
          </p:cNvPr>
          <p:cNvCxnSpPr>
            <a:cxnSpLocks/>
          </p:cNvCxnSpPr>
          <p:nvPr/>
        </p:nvCxnSpPr>
        <p:spPr>
          <a:xfrm>
            <a:off x="4194452" y="1670513"/>
            <a:ext cx="737433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A36EBD1E-EBA1-4575-9652-B03CF4BDD665}"/>
              </a:ext>
            </a:extLst>
          </p:cNvPr>
          <p:cNvSpPr/>
          <p:nvPr/>
        </p:nvSpPr>
        <p:spPr>
          <a:xfrm>
            <a:off x="2199996" y="5554311"/>
            <a:ext cx="1382763" cy="316211"/>
          </a:xfrm>
          <a:prstGeom prst="rect">
            <a:avLst/>
          </a:prstGeom>
          <a:noFill/>
          <a:ln w="38100"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16bit bias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A0FC35DB-6F84-426A-AE73-B9BE94451567}"/>
              </a:ext>
            </a:extLst>
          </p:cNvPr>
          <p:cNvCxnSpPr>
            <a:cxnSpLocks/>
            <a:stCxn id="79" idx="3"/>
          </p:cNvCxnSpPr>
          <p:nvPr/>
        </p:nvCxnSpPr>
        <p:spPr>
          <a:xfrm>
            <a:off x="3582759" y="5712417"/>
            <a:ext cx="1347649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B6E351A5-55C4-49F0-B073-D3B9687B4FD3}"/>
              </a:ext>
            </a:extLst>
          </p:cNvPr>
          <p:cNvCxnSpPr>
            <a:cxnSpLocks/>
          </p:cNvCxnSpPr>
          <p:nvPr/>
        </p:nvCxnSpPr>
        <p:spPr>
          <a:xfrm flipV="1">
            <a:off x="6183775" y="1965002"/>
            <a:ext cx="0" cy="7896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E4CD918B-655C-4D98-AE27-9FF5129408FD}"/>
              </a:ext>
            </a:extLst>
          </p:cNvPr>
          <p:cNvCxnSpPr>
            <a:cxnSpLocks/>
          </p:cNvCxnSpPr>
          <p:nvPr/>
        </p:nvCxnSpPr>
        <p:spPr>
          <a:xfrm>
            <a:off x="5214742" y="1965002"/>
            <a:ext cx="0" cy="7896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F72E0E62-9CBE-4E76-86C9-32388EB07E5C}"/>
              </a:ext>
            </a:extLst>
          </p:cNvPr>
          <p:cNvCxnSpPr>
            <a:cxnSpLocks/>
          </p:cNvCxnSpPr>
          <p:nvPr/>
        </p:nvCxnSpPr>
        <p:spPr>
          <a:xfrm flipV="1">
            <a:off x="5079581" y="2251829"/>
            <a:ext cx="251606" cy="152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2BACA8E3-7AD0-42E1-99CA-45B4FD95AEE5}"/>
              </a:ext>
            </a:extLst>
          </p:cNvPr>
          <p:cNvCxnSpPr>
            <a:cxnSpLocks/>
          </p:cNvCxnSpPr>
          <p:nvPr/>
        </p:nvCxnSpPr>
        <p:spPr>
          <a:xfrm flipV="1">
            <a:off x="6071590" y="2251829"/>
            <a:ext cx="251606" cy="152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A877364F-54C5-4D1C-9551-5D757500C9F7}"/>
              </a:ext>
            </a:extLst>
          </p:cNvPr>
          <p:cNvSpPr txBox="1"/>
          <p:nvPr/>
        </p:nvSpPr>
        <p:spPr>
          <a:xfrm>
            <a:off x="6323197" y="2124246"/>
            <a:ext cx="643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2bits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E929E81-8139-4A41-B46F-4E50468A92B0}"/>
              </a:ext>
            </a:extLst>
          </p:cNvPr>
          <p:cNvSpPr txBox="1"/>
          <p:nvPr/>
        </p:nvSpPr>
        <p:spPr>
          <a:xfrm>
            <a:off x="4355661" y="2143363"/>
            <a:ext cx="789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16bits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2D8B9E20-76C9-4631-A6C0-DED16EB6D4DE}"/>
              </a:ext>
            </a:extLst>
          </p:cNvPr>
          <p:cNvCxnSpPr>
            <a:cxnSpLocks/>
          </p:cNvCxnSpPr>
          <p:nvPr/>
        </p:nvCxnSpPr>
        <p:spPr>
          <a:xfrm>
            <a:off x="5631815" y="3699740"/>
            <a:ext cx="0" cy="118584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E268BEF9-B70E-4464-BAB5-544853013559}"/>
              </a:ext>
            </a:extLst>
          </p:cNvPr>
          <p:cNvCxnSpPr>
            <a:cxnSpLocks/>
          </p:cNvCxnSpPr>
          <p:nvPr/>
        </p:nvCxnSpPr>
        <p:spPr>
          <a:xfrm flipV="1">
            <a:off x="5507335" y="4130976"/>
            <a:ext cx="251606" cy="152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0003351E-9DE1-45F1-8BA6-A1382636BA4D}"/>
              </a:ext>
            </a:extLst>
          </p:cNvPr>
          <p:cNvSpPr txBox="1"/>
          <p:nvPr/>
        </p:nvSpPr>
        <p:spPr>
          <a:xfrm>
            <a:off x="5789089" y="4004444"/>
            <a:ext cx="789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35bits</a:t>
            </a:r>
          </a:p>
        </p:txBody>
      </p:sp>
      <p:pic>
        <p:nvPicPr>
          <p:cNvPr id="107" name="Picture 106" descr="Diagram, schematic&#10;&#10;Description automatically generated">
            <a:extLst>
              <a:ext uri="{FF2B5EF4-FFF2-40B4-BE49-F238E27FC236}">
                <a16:creationId xmlns:a16="http://schemas.microsoft.com/office/drawing/2014/main" id="{6A19673F-2D80-4BF7-9530-D0455BFF6C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3833" y="1217554"/>
            <a:ext cx="2294862" cy="5187487"/>
          </a:xfrm>
          <a:prstGeom prst="rect">
            <a:avLst/>
          </a:prstGeom>
        </p:spPr>
      </p:pic>
      <p:sp>
        <p:nvSpPr>
          <p:cNvPr id="115" name="Rectangle 114">
            <a:extLst>
              <a:ext uri="{FF2B5EF4-FFF2-40B4-BE49-F238E27FC236}">
                <a16:creationId xmlns:a16="http://schemas.microsoft.com/office/drawing/2014/main" id="{35DD1311-2BE3-495B-BAFB-86ABDA0BDEB4}"/>
              </a:ext>
            </a:extLst>
          </p:cNvPr>
          <p:cNvSpPr/>
          <p:nvPr/>
        </p:nvSpPr>
        <p:spPr>
          <a:xfrm>
            <a:off x="3685672" y="1388855"/>
            <a:ext cx="3430184" cy="5367403"/>
          </a:xfrm>
          <a:prstGeom prst="rect">
            <a:avLst/>
          </a:prstGeom>
          <a:noFill/>
          <a:ln w="762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27A7E877-DD61-46C5-9641-5C34D8C04369}"/>
              </a:ext>
            </a:extLst>
          </p:cNvPr>
          <p:cNvCxnSpPr>
            <a:cxnSpLocks/>
          </p:cNvCxnSpPr>
          <p:nvPr/>
        </p:nvCxnSpPr>
        <p:spPr>
          <a:xfrm>
            <a:off x="6318921" y="3187884"/>
            <a:ext cx="4351954" cy="81656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8B73D3B9-FF4B-4050-9452-BF61847E69BD}"/>
              </a:ext>
            </a:extLst>
          </p:cNvPr>
          <p:cNvCxnSpPr>
            <a:stCxn id="51" idx="3"/>
          </p:cNvCxnSpPr>
          <p:nvPr/>
        </p:nvCxnSpPr>
        <p:spPr>
          <a:xfrm>
            <a:off x="6313171" y="1766888"/>
            <a:ext cx="2925720" cy="59291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729C5C50-F9E2-4866-A881-212D5E58E022}"/>
              </a:ext>
            </a:extLst>
          </p:cNvPr>
          <p:cNvCxnSpPr>
            <a:cxnSpLocks/>
          </p:cNvCxnSpPr>
          <p:nvPr/>
        </p:nvCxnSpPr>
        <p:spPr>
          <a:xfrm flipV="1">
            <a:off x="6345896" y="4698750"/>
            <a:ext cx="4753780" cy="70819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 115">
            <a:extLst>
              <a:ext uri="{FF2B5EF4-FFF2-40B4-BE49-F238E27FC236}">
                <a16:creationId xmlns:a16="http://schemas.microsoft.com/office/drawing/2014/main" id="{33392EE0-C11E-4CB1-B92C-5E78510D72A6}"/>
              </a:ext>
            </a:extLst>
          </p:cNvPr>
          <p:cNvSpPr/>
          <p:nvPr/>
        </p:nvSpPr>
        <p:spPr>
          <a:xfrm>
            <a:off x="4739503" y="2554292"/>
            <a:ext cx="1784624" cy="1305418"/>
          </a:xfrm>
          <a:prstGeom prst="rect">
            <a:avLst/>
          </a:prstGeom>
          <a:noFill/>
          <a:ln w="7620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3784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FCFBD-10F3-A942-97D6-A91A58E96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MMA Architecture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73D8BA6-C7B6-4682-8ACE-0DC4A4046771}"/>
              </a:ext>
            </a:extLst>
          </p:cNvPr>
          <p:cNvSpPr/>
          <p:nvPr/>
        </p:nvSpPr>
        <p:spPr>
          <a:xfrm>
            <a:off x="5309477" y="3440394"/>
            <a:ext cx="1138138" cy="369333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Controller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166C5AD-B7CD-406E-A0C0-843D57AFE07D}"/>
              </a:ext>
            </a:extLst>
          </p:cNvPr>
          <p:cNvSpPr/>
          <p:nvPr/>
        </p:nvSpPr>
        <p:spPr>
          <a:xfrm>
            <a:off x="4714719" y="1381342"/>
            <a:ext cx="725780" cy="316211"/>
          </a:xfrm>
          <a:prstGeom prst="rect">
            <a:avLst/>
          </a:prstGeom>
          <a:noFill/>
          <a:ln w="38100">
            <a:solidFill>
              <a:srgbClr val="7030A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16bit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F62D3C7-E827-4A65-8DBA-25D67FE75DE2}"/>
              </a:ext>
            </a:extLst>
          </p:cNvPr>
          <p:cNvSpPr/>
          <p:nvPr/>
        </p:nvSpPr>
        <p:spPr>
          <a:xfrm>
            <a:off x="3750859" y="1379664"/>
            <a:ext cx="725780" cy="316211"/>
          </a:xfrm>
          <a:prstGeom prst="rect">
            <a:avLst/>
          </a:prstGeom>
          <a:noFill/>
          <a:ln w="381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16bit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003351E-9DE1-45F1-8BA6-A1382636BA4D}"/>
              </a:ext>
            </a:extLst>
          </p:cNvPr>
          <p:cNvSpPr txBox="1"/>
          <p:nvPr/>
        </p:nvSpPr>
        <p:spPr>
          <a:xfrm>
            <a:off x="5747240" y="6460817"/>
            <a:ext cx="789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35bits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91571B7-7C42-40D8-B8EF-7D3C921651C0}"/>
              </a:ext>
            </a:extLst>
          </p:cNvPr>
          <p:cNvSpPr/>
          <p:nvPr/>
        </p:nvSpPr>
        <p:spPr>
          <a:xfrm>
            <a:off x="3332290" y="1821841"/>
            <a:ext cx="4354899" cy="4603341"/>
          </a:xfrm>
          <a:prstGeom prst="rect">
            <a:avLst/>
          </a:prstGeom>
          <a:noFill/>
          <a:ln w="7620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picture containing building, cage&#10;&#10;Description automatically generated">
            <a:extLst>
              <a:ext uri="{FF2B5EF4-FFF2-40B4-BE49-F238E27FC236}">
                <a16:creationId xmlns:a16="http://schemas.microsoft.com/office/drawing/2014/main" id="{9A1CB7DB-B242-426C-8616-FB49D0CDEB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7205" y="752483"/>
            <a:ext cx="3818634" cy="5463363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1AA3FCCD-B79E-48B0-8F8C-B7AE5128CB0D}"/>
              </a:ext>
            </a:extLst>
          </p:cNvPr>
          <p:cNvSpPr/>
          <p:nvPr/>
        </p:nvSpPr>
        <p:spPr>
          <a:xfrm>
            <a:off x="3868066" y="2951403"/>
            <a:ext cx="983989" cy="369333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 Array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4916B0F-BDB6-49EC-8512-D6B93420F2E5}"/>
              </a:ext>
            </a:extLst>
          </p:cNvPr>
          <p:cNvSpPr/>
          <p:nvPr/>
        </p:nvSpPr>
        <p:spPr>
          <a:xfrm>
            <a:off x="3707055" y="3545875"/>
            <a:ext cx="1319607" cy="369333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 Counters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EDFE6F4-1F3C-4AA1-9A92-27AC601100ED}"/>
              </a:ext>
            </a:extLst>
          </p:cNvPr>
          <p:cNvSpPr/>
          <p:nvPr/>
        </p:nvSpPr>
        <p:spPr>
          <a:xfrm>
            <a:off x="3804505" y="4143719"/>
            <a:ext cx="1047550" cy="369333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 Adder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ED431A8-6D9B-4968-9B4A-603890E9FA2E}"/>
              </a:ext>
            </a:extLst>
          </p:cNvPr>
          <p:cNvSpPr/>
          <p:nvPr/>
        </p:nvSpPr>
        <p:spPr>
          <a:xfrm>
            <a:off x="3728002" y="4734595"/>
            <a:ext cx="1147316" cy="557270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Bit-place Multiplier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EC61946-2396-4C65-8D5B-989C2DD1A731}"/>
              </a:ext>
            </a:extLst>
          </p:cNvPr>
          <p:cNvSpPr/>
          <p:nvPr/>
        </p:nvSpPr>
        <p:spPr>
          <a:xfrm>
            <a:off x="5065344" y="4819994"/>
            <a:ext cx="1016011" cy="557270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Bit-place Decoder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B8D2848-D0AC-4A71-8FDC-6EF65A9393DA}"/>
              </a:ext>
            </a:extLst>
          </p:cNvPr>
          <p:cNvSpPr/>
          <p:nvPr/>
        </p:nvSpPr>
        <p:spPr>
          <a:xfrm>
            <a:off x="3728002" y="5586711"/>
            <a:ext cx="1054266" cy="651945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DFF-1 Array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F6272BD-6B82-4C13-92A1-256463D02BB0}"/>
              </a:ext>
            </a:extLst>
          </p:cNvPr>
          <p:cNvSpPr/>
          <p:nvPr/>
        </p:nvSpPr>
        <p:spPr>
          <a:xfrm>
            <a:off x="6666046" y="5586711"/>
            <a:ext cx="926093" cy="651945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DFF-2 Array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AB277B9-2371-4978-AAFD-68A795DE8632}"/>
              </a:ext>
            </a:extLst>
          </p:cNvPr>
          <p:cNvSpPr/>
          <p:nvPr/>
        </p:nvSpPr>
        <p:spPr>
          <a:xfrm>
            <a:off x="5316778" y="5586711"/>
            <a:ext cx="789372" cy="651945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DFF Adder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9B849AE-94A6-49C9-B1F8-878BE1D9B5E8}"/>
              </a:ext>
            </a:extLst>
          </p:cNvPr>
          <p:cNvSpPr/>
          <p:nvPr/>
        </p:nvSpPr>
        <p:spPr>
          <a:xfrm>
            <a:off x="3868066" y="2049811"/>
            <a:ext cx="1158596" cy="557270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Word-line Decoder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06BF0FA-AC00-4AC8-A42E-7F43DC7C35C4}"/>
              </a:ext>
            </a:extLst>
          </p:cNvPr>
          <p:cNvSpPr/>
          <p:nvPr/>
        </p:nvSpPr>
        <p:spPr>
          <a:xfrm>
            <a:off x="2130501" y="2046675"/>
            <a:ext cx="1011785" cy="1325557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Crossbar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E4CD918B-655C-4D98-AE27-9FF5129408FD}"/>
              </a:ext>
            </a:extLst>
          </p:cNvPr>
          <p:cNvCxnSpPr>
            <a:cxnSpLocks/>
          </p:cNvCxnSpPr>
          <p:nvPr/>
        </p:nvCxnSpPr>
        <p:spPr>
          <a:xfrm>
            <a:off x="3142286" y="3118432"/>
            <a:ext cx="7257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F72E0E62-9CBE-4E76-86C9-32388EB07E5C}"/>
              </a:ext>
            </a:extLst>
          </p:cNvPr>
          <p:cNvCxnSpPr>
            <a:cxnSpLocks/>
          </p:cNvCxnSpPr>
          <p:nvPr/>
        </p:nvCxnSpPr>
        <p:spPr>
          <a:xfrm flipV="1">
            <a:off x="3477059" y="3020651"/>
            <a:ext cx="93001" cy="2145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CE929E81-8139-4A41-B46F-4E50468A92B0}"/>
              </a:ext>
            </a:extLst>
          </p:cNvPr>
          <p:cNvSpPr txBox="1"/>
          <p:nvPr/>
        </p:nvSpPr>
        <p:spPr>
          <a:xfrm>
            <a:off x="3324378" y="2653965"/>
            <a:ext cx="789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16bits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B6E351A5-55C4-49F0-B073-D3B9687B4FD3}"/>
              </a:ext>
            </a:extLst>
          </p:cNvPr>
          <p:cNvCxnSpPr>
            <a:cxnSpLocks/>
          </p:cNvCxnSpPr>
          <p:nvPr/>
        </p:nvCxnSpPr>
        <p:spPr>
          <a:xfrm flipH="1">
            <a:off x="3142286" y="2342774"/>
            <a:ext cx="731220" cy="76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2BACA8E3-7AD0-42E1-99CA-45B4FD95AEE5}"/>
              </a:ext>
            </a:extLst>
          </p:cNvPr>
          <p:cNvCxnSpPr>
            <a:cxnSpLocks/>
          </p:cNvCxnSpPr>
          <p:nvPr/>
        </p:nvCxnSpPr>
        <p:spPr>
          <a:xfrm flipV="1">
            <a:off x="3629578" y="2230707"/>
            <a:ext cx="112186" cy="2394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A877364F-54C5-4D1C-9551-5D757500C9F7}"/>
              </a:ext>
            </a:extLst>
          </p:cNvPr>
          <p:cNvSpPr txBox="1"/>
          <p:nvPr/>
        </p:nvSpPr>
        <p:spPr>
          <a:xfrm>
            <a:off x="3303251" y="1901548"/>
            <a:ext cx="643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2bits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0BFA8A0E-C1C7-48AE-9A2B-47B7C0D7011D}"/>
              </a:ext>
            </a:extLst>
          </p:cNvPr>
          <p:cNvCxnSpPr>
            <a:cxnSpLocks/>
          </p:cNvCxnSpPr>
          <p:nvPr/>
        </p:nvCxnSpPr>
        <p:spPr>
          <a:xfrm>
            <a:off x="4286617" y="3321661"/>
            <a:ext cx="0" cy="2384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762E2AE9-F173-407B-AA8F-706677028F01}"/>
              </a:ext>
            </a:extLst>
          </p:cNvPr>
          <p:cNvCxnSpPr>
            <a:cxnSpLocks/>
          </p:cNvCxnSpPr>
          <p:nvPr/>
        </p:nvCxnSpPr>
        <p:spPr>
          <a:xfrm>
            <a:off x="4286617" y="3905226"/>
            <a:ext cx="0" cy="2384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0CD7A78F-5A4E-4554-AC9D-1408D8D948C5}"/>
              </a:ext>
            </a:extLst>
          </p:cNvPr>
          <p:cNvSpPr/>
          <p:nvPr/>
        </p:nvSpPr>
        <p:spPr>
          <a:xfrm>
            <a:off x="5289790" y="4030028"/>
            <a:ext cx="1138139" cy="580753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Clk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Counters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620F403B-E8A8-4EA9-A9DB-97E2A9425560}"/>
              </a:ext>
            </a:extLst>
          </p:cNvPr>
          <p:cNvCxnSpPr>
            <a:cxnSpLocks/>
          </p:cNvCxnSpPr>
          <p:nvPr/>
        </p:nvCxnSpPr>
        <p:spPr>
          <a:xfrm>
            <a:off x="4265777" y="4513814"/>
            <a:ext cx="0" cy="2384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2F1AFF81-3AAC-480A-A079-FE49E8341C1C}"/>
              </a:ext>
            </a:extLst>
          </p:cNvPr>
          <p:cNvCxnSpPr>
            <a:cxnSpLocks/>
          </p:cNvCxnSpPr>
          <p:nvPr/>
        </p:nvCxnSpPr>
        <p:spPr>
          <a:xfrm flipH="1">
            <a:off x="4849183" y="4994569"/>
            <a:ext cx="21613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6516267E-BFFF-464E-A74E-17865D14A471}"/>
              </a:ext>
            </a:extLst>
          </p:cNvPr>
          <p:cNvCxnSpPr>
            <a:cxnSpLocks/>
          </p:cNvCxnSpPr>
          <p:nvPr/>
        </p:nvCxnSpPr>
        <p:spPr>
          <a:xfrm>
            <a:off x="4233989" y="1707806"/>
            <a:ext cx="0" cy="342005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CAEAC089-0714-4C76-99F7-4A12456E7DF8}"/>
              </a:ext>
            </a:extLst>
          </p:cNvPr>
          <p:cNvCxnSpPr>
            <a:cxnSpLocks/>
          </p:cNvCxnSpPr>
          <p:nvPr/>
        </p:nvCxnSpPr>
        <p:spPr>
          <a:xfrm>
            <a:off x="4879488" y="1704670"/>
            <a:ext cx="0" cy="342005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E0548DF7-BB5D-40F2-B062-E60EA2944EE9}"/>
              </a:ext>
            </a:extLst>
          </p:cNvPr>
          <p:cNvCxnSpPr>
            <a:cxnSpLocks/>
          </p:cNvCxnSpPr>
          <p:nvPr/>
        </p:nvCxnSpPr>
        <p:spPr>
          <a:xfrm flipH="1">
            <a:off x="5026662" y="3609147"/>
            <a:ext cx="25491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278342A-A514-45B2-AB37-12C1529A59F2}"/>
              </a:ext>
            </a:extLst>
          </p:cNvPr>
          <p:cNvCxnSpPr>
            <a:cxnSpLocks/>
          </p:cNvCxnSpPr>
          <p:nvPr/>
        </p:nvCxnSpPr>
        <p:spPr>
          <a:xfrm flipV="1">
            <a:off x="5486377" y="3798158"/>
            <a:ext cx="0" cy="25809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ECBFEF1-DFB1-4E72-9BED-62E6B530A719}"/>
              </a:ext>
            </a:extLst>
          </p:cNvPr>
          <p:cNvCxnSpPr>
            <a:cxnSpLocks/>
          </p:cNvCxnSpPr>
          <p:nvPr/>
        </p:nvCxnSpPr>
        <p:spPr>
          <a:xfrm>
            <a:off x="6181553" y="3809727"/>
            <a:ext cx="0" cy="2384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45178D6B-9F92-4A59-A8E4-B1311A227139}"/>
              </a:ext>
            </a:extLst>
          </p:cNvPr>
          <p:cNvCxnSpPr>
            <a:cxnSpLocks/>
          </p:cNvCxnSpPr>
          <p:nvPr/>
        </p:nvCxnSpPr>
        <p:spPr>
          <a:xfrm>
            <a:off x="5486377" y="4610781"/>
            <a:ext cx="0" cy="2384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2D8B9E20-76C9-4631-A6C0-DED16EB6D4DE}"/>
              </a:ext>
            </a:extLst>
          </p:cNvPr>
          <p:cNvCxnSpPr>
            <a:cxnSpLocks/>
          </p:cNvCxnSpPr>
          <p:nvPr/>
        </p:nvCxnSpPr>
        <p:spPr>
          <a:xfrm>
            <a:off x="5702762" y="6258425"/>
            <a:ext cx="8702" cy="4379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E268BEF9-B70E-4464-BAB5-544853013559}"/>
              </a:ext>
            </a:extLst>
          </p:cNvPr>
          <p:cNvCxnSpPr>
            <a:cxnSpLocks/>
          </p:cNvCxnSpPr>
          <p:nvPr/>
        </p:nvCxnSpPr>
        <p:spPr>
          <a:xfrm flipV="1">
            <a:off x="5573349" y="6348734"/>
            <a:ext cx="251606" cy="152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7F55C735-937A-4DBE-95B9-B1E5AC8A60FF}"/>
              </a:ext>
            </a:extLst>
          </p:cNvPr>
          <p:cNvCxnSpPr>
            <a:cxnSpLocks/>
          </p:cNvCxnSpPr>
          <p:nvPr/>
        </p:nvCxnSpPr>
        <p:spPr>
          <a:xfrm>
            <a:off x="3946375" y="5291865"/>
            <a:ext cx="0" cy="294846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0F9E9D04-3F7A-49D8-B5C2-EDB9E04B4F09}"/>
              </a:ext>
            </a:extLst>
          </p:cNvPr>
          <p:cNvCxnSpPr>
            <a:cxnSpLocks/>
          </p:cNvCxnSpPr>
          <p:nvPr/>
        </p:nvCxnSpPr>
        <p:spPr>
          <a:xfrm>
            <a:off x="4782268" y="5765260"/>
            <a:ext cx="534510" cy="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CD574E78-4CA9-49E5-840F-70EBBD13B11B}"/>
              </a:ext>
            </a:extLst>
          </p:cNvPr>
          <p:cNvCxnSpPr>
            <a:cxnSpLocks/>
          </p:cNvCxnSpPr>
          <p:nvPr/>
        </p:nvCxnSpPr>
        <p:spPr>
          <a:xfrm>
            <a:off x="6128796" y="5701999"/>
            <a:ext cx="534510" cy="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69075AD9-143F-456E-B88B-D6C02FF7962B}"/>
              </a:ext>
            </a:extLst>
          </p:cNvPr>
          <p:cNvCxnSpPr>
            <a:cxnSpLocks/>
          </p:cNvCxnSpPr>
          <p:nvPr/>
        </p:nvCxnSpPr>
        <p:spPr>
          <a:xfrm flipH="1">
            <a:off x="6081356" y="5983795"/>
            <a:ext cx="581950" cy="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B94BD359-6DCF-4650-9F68-D02E26A5D990}"/>
              </a:ext>
            </a:extLst>
          </p:cNvPr>
          <p:cNvCxnSpPr>
            <a:cxnSpLocks/>
          </p:cNvCxnSpPr>
          <p:nvPr/>
        </p:nvCxnSpPr>
        <p:spPr>
          <a:xfrm>
            <a:off x="7014083" y="3615319"/>
            <a:ext cx="0" cy="197139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E728A38B-4158-416F-9302-D4898AB4D1A3}"/>
              </a:ext>
            </a:extLst>
          </p:cNvPr>
          <p:cNvCxnSpPr/>
          <p:nvPr/>
        </p:nvCxnSpPr>
        <p:spPr>
          <a:xfrm>
            <a:off x="6447615" y="3615319"/>
            <a:ext cx="58659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132A986A-1137-4514-9F31-E10348D19B61}"/>
              </a:ext>
            </a:extLst>
          </p:cNvPr>
          <p:cNvCxnSpPr>
            <a:cxnSpLocks/>
          </p:cNvCxnSpPr>
          <p:nvPr/>
        </p:nvCxnSpPr>
        <p:spPr>
          <a:xfrm>
            <a:off x="4580626" y="5453652"/>
            <a:ext cx="242483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2A601DDC-CF05-48EF-9D8A-8CC65AFE8A04}"/>
              </a:ext>
            </a:extLst>
          </p:cNvPr>
          <p:cNvCxnSpPr>
            <a:cxnSpLocks/>
          </p:cNvCxnSpPr>
          <p:nvPr/>
        </p:nvCxnSpPr>
        <p:spPr>
          <a:xfrm>
            <a:off x="4580626" y="5453652"/>
            <a:ext cx="0" cy="1621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3130FA24-143C-4922-A76A-845AF026100A}"/>
              </a:ext>
            </a:extLst>
          </p:cNvPr>
          <p:cNvCxnSpPr>
            <a:cxnSpLocks/>
          </p:cNvCxnSpPr>
          <p:nvPr/>
        </p:nvCxnSpPr>
        <p:spPr>
          <a:xfrm flipH="1">
            <a:off x="5026664" y="2342774"/>
            <a:ext cx="173644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A9376195-115B-4DA9-81F2-E826E6964037}"/>
              </a:ext>
            </a:extLst>
          </p:cNvPr>
          <p:cNvCxnSpPr>
            <a:cxnSpLocks/>
          </p:cNvCxnSpPr>
          <p:nvPr/>
        </p:nvCxnSpPr>
        <p:spPr>
          <a:xfrm>
            <a:off x="6076710" y="5008040"/>
            <a:ext cx="68639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298FD4F8-A42E-49FC-AD17-BACBA0CB167F}"/>
              </a:ext>
            </a:extLst>
          </p:cNvPr>
          <p:cNvCxnSpPr>
            <a:cxnSpLocks/>
          </p:cNvCxnSpPr>
          <p:nvPr/>
        </p:nvCxnSpPr>
        <p:spPr>
          <a:xfrm flipV="1">
            <a:off x="6763109" y="2342774"/>
            <a:ext cx="0" cy="26729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F7AE7955-1810-443A-AA17-FF40EE8521C4}"/>
              </a:ext>
            </a:extLst>
          </p:cNvPr>
          <p:cNvCxnSpPr>
            <a:cxnSpLocks/>
          </p:cNvCxnSpPr>
          <p:nvPr/>
        </p:nvCxnSpPr>
        <p:spPr>
          <a:xfrm>
            <a:off x="6419909" y="4254666"/>
            <a:ext cx="2433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9B35C53B-5515-44CE-8945-69E298BE9FD1}"/>
              </a:ext>
            </a:extLst>
          </p:cNvPr>
          <p:cNvCxnSpPr>
            <a:cxnSpLocks/>
          </p:cNvCxnSpPr>
          <p:nvPr/>
        </p:nvCxnSpPr>
        <p:spPr>
          <a:xfrm flipV="1">
            <a:off x="6663306" y="2522041"/>
            <a:ext cx="0" cy="174747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D1370896-C896-468F-972C-FCA5F499F001}"/>
              </a:ext>
            </a:extLst>
          </p:cNvPr>
          <p:cNvCxnSpPr>
            <a:cxnSpLocks/>
          </p:cNvCxnSpPr>
          <p:nvPr/>
        </p:nvCxnSpPr>
        <p:spPr>
          <a:xfrm flipH="1">
            <a:off x="5029405" y="2522041"/>
            <a:ext cx="163664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84410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FCFBD-10F3-A942-97D6-A91A58E96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Caveats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CE503-65D2-434B-B746-E03119BAF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 made a number of assumptions throughout this project about how the binary numbers that are fed into the circuit are formatted that dictated how the circuit was designed</a:t>
            </a:r>
          </a:p>
          <a:p>
            <a:pPr lvl="1"/>
            <a:r>
              <a:rPr lang="en-US" dirty="0"/>
              <a:t>Unsigned binary numbers</a:t>
            </a:r>
          </a:p>
          <a:p>
            <a:pPr lvl="1"/>
            <a:r>
              <a:rPr lang="en-US" dirty="0"/>
              <a:t>Integer operations</a:t>
            </a:r>
          </a:p>
          <a:p>
            <a:r>
              <a:rPr lang="en-US" dirty="0"/>
              <a:t>As a result, it cannot handle negative numbers without overhauling the design</a:t>
            </a:r>
          </a:p>
          <a:p>
            <a:r>
              <a:rPr lang="en-US" dirty="0"/>
              <a:t>It also cannot properly handle fractional numbers</a:t>
            </a:r>
          </a:p>
          <a:p>
            <a:pPr lvl="1"/>
            <a:r>
              <a:rPr lang="en-US" dirty="0"/>
              <a:t>With more time I could implement this thoroughly</a:t>
            </a:r>
          </a:p>
          <a:p>
            <a:pPr lvl="1"/>
            <a:r>
              <a:rPr lang="en-US" dirty="0"/>
              <a:t>In the meantime I do have a temporary workaround in place</a:t>
            </a:r>
          </a:p>
        </p:txBody>
      </p:sp>
    </p:spTree>
    <p:extLst>
      <p:ext uri="{BB962C8B-B14F-4D97-AF65-F5344CB8AC3E}">
        <p14:creationId xmlns:p14="http://schemas.microsoft.com/office/powerpoint/2010/main" val="34183458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FCFBD-10F3-A942-97D6-A91A58E96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Caveats – Floating Point Operation Workaround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5CE503-65D2-434B-B746-E03119BAFA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Example:</a:t>
                </a:r>
              </a:p>
              <a:p>
                <a:pPr lvl="1"/>
                <a:r>
                  <a:rPr lang="en-US" dirty="0"/>
                  <a:t>W</a:t>
                </a:r>
                <a:r>
                  <a:rPr lang="en-US" baseline="-25000" dirty="0"/>
                  <a:t>0</a:t>
                </a:r>
                <a:r>
                  <a:rPr lang="en-US" dirty="0"/>
                  <a:t> = 0.23426208</a:t>
                </a:r>
              </a:p>
              <a:p>
                <a:pPr lvl="1"/>
                <a:r>
                  <a:rPr lang="en-US" dirty="0"/>
                  <a:t>W</a:t>
                </a:r>
                <a:r>
                  <a:rPr lang="en-US" baseline="-25000" dirty="0"/>
                  <a:t>1</a:t>
                </a:r>
                <a:r>
                  <a:rPr lang="en-US" dirty="0"/>
                  <a:t> = 0.6055579</a:t>
                </a:r>
              </a:p>
              <a:p>
                <a:pPr lvl="1"/>
                <a:r>
                  <a:rPr lang="en-US" dirty="0"/>
                  <a:t>Bias = 0.00364347</a:t>
                </a:r>
              </a:p>
              <a:p>
                <a:pPr lvl="1"/>
                <a:r>
                  <a:rPr lang="en-US" dirty="0"/>
                  <a:t>I</a:t>
                </a:r>
                <a:r>
                  <a:rPr lang="en-US" baseline="-25000" dirty="0"/>
                  <a:t>0</a:t>
                </a:r>
                <a:r>
                  <a:rPr lang="en-US" dirty="0"/>
                  <a:t> = 0.254150390625</a:t>
                </a:r>
              </a:p>
              <a:p>
                <a:pPr lvl="1"/>
                <a:r>
                  <a:rPr lang="en-US" dirty="0"/>
                  <a:t>I</a:t>
                </a:r>
                <a:r>
                  <a:rPr lang="en-US" baseline="-25000" dirty="0"/>
                  <a:t>1</a:t>
                </a:r>
                <a:r>
                  <a:rPr lang="en-US" dirty="0"/>
                  <a:t> = 0</a:t>
                </a:r>
              </a:p>
              <a:p>
                <a:pPr lvl="1"/>
                <a:r>
                  <a:rPr lang="en-US" dirty="0"/>
                  <a:t>Convolution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𝐵𝑖𝑎𝑠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=0.063181269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We can multiply each component by some constant value to allow for integer operations, at the cost of some precision.</a:t>
                </a:r>
              </a:p>
              <a:p>
                <a:r>
                  <a:rPr lang="en-US" b="0" dirty="0"/>
                  <a:t>We have 16 bits available for</a:t>
                </a:r>
                <a:r>
                  <a:rPr lang="en-US" dirty="0"/>
                  <a:t> binary representation, so the maximum number is 65536</a:t>
                </a:r>
              </a:p>
              <a:p>
                <a:pPr lvl="1"/>
                <a:r>
                  <a:rPr lang="en-US" dirty="0"/>
                  <a:t>Multiple each term by 10</a:t>
                </a:r>
                <a:r>
                  <a:rPr lang="en-US" baseline="30000" dirty="0"/>
                  <a:t>6</a:t>
                </a:r>
                <a:r>
                  <a:rPr lang="en-US" dirty="0"/>
                  <a:t> and distribute it out evenly to weights and inputs</a:t>
                </a:r>
              </a:p>
              <a:p>
                <a:pPr lvl="1"/>
                <a:r>
                  <a:rPr lang="en-US" dirty="0"/>
                  <a:t>Convolution =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)∗(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𝐵𝑖𝑎𝑠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=63079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The answer can be divided by 10</a:t>
                </a:r>
                <a:r>
                  <a:rPr lang="en-US" baseline="30000" dirty="0"/>
                  <a:t>6</a:t>
                </a:r>
                <a:r>
                  <a:rPr lang="en-US" dirty="0"/>
                  <a:t> to get 0.063079</a:t>
                </a:r>
                <a:endParaRPr lang="en-US" b="0" dirty="0"/>
              </a:p>
              <a:p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5CE503-65D2-434B-B746-E03119BAFA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9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46848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FCFBD-10F3-A942-97D6-A91A58E96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Setup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FDEE643-D343-4A0A-8671-2FFD75996D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773129"/>
              </p:ext>
            </p:extLst>
          </p:nvPr>
        </p:nvGraphicFramePr>
        <p:xfrm>
          <a:off x="2001328" y="2721293"/>
          <a:ext cx="704056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8112">
                  <a:extLst>
                    <a:ext uri="{9D8B030D-6E8A-4147-A177-3AD203B41FA5}">
                      <a16:colId xmlns:a16="http://schemas.microsoft.com/office/drawing/2014/main" val="2238189554"/>
                    </a:ext>
                  </a:extLst>
                </a:gridCol>
                <a:gridCol w="1408112">
                  <a:extLst>
                    <a:ext uri="{9D8B030D-6E8A-4147-A177-3AD203B41FA5}">
                      <a16:colId xmlns:a16="http://schemas.microsoft.com/office/drawing/2014/main" val="1766443478"/>
                    </a:ext>
                  </a:extLst>
                </a:gridCol>
                <a:gridCol w="1408112">
                  <a:extLst>
                    <a:ext uri="{9D8B030D-6E8A-4147-A177-3AD203B41FA5}">
                      <a16:colId xmlns:a16="http://schemas.microsoft.com/office/drawing/2014/main" val="2024035308"/>
                    </a:ext>
                  </a:extLst>
                </a:gridCol>
                <a:gridCol w="1408112">
                  <a:extLst>
                    <a:ext uri="{9D8B030D-6E8A-4147-A177-3AD203B41FA5}">
                      <a16:colId xmlns:a16="http://schemas.microsoft.com/office/drawing/2014/main" val="3147266440"/>
                    </a:ext>
                  </a:extLst>
                </a:gridCol>
                <a:gridCol w="1408112">
                  <a:extLst>
                    <a:ext uri="{9D8B030D-6E8A-4147-A177-3AD203B41FA5}">
                      <a16:colId xmlns:a16="http://schemas.microsoft.com/office/drawing/2014/main" val="148792324"/>
                    </a:ext>
                  </a:extLst>
                </a:gridCol>
              </a:tblGrid>
              <a:tr h="142921">
                <a:tc>
                  <a:txBody>
                    <a:bodyPr/>
                    <a:lstStyle/>
                    <a:p>
                      <a:r>
                        <a:rPr lang="en-US" b="1" dirty="0"/>
                        <a:t>Modified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Filter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Filter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Filter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Filter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9593053"/>
                  </a:ext>
                </a:extLst>
              </a:tr>
              <a:tr h="142921">
                <a:tc>
                  <a:txBody>
                    <a:bodyPr/>
                    <a:lstStyle/>
                    <a:p>
                      <a:r>
                        <a:rPr lang="en-US" dirty="0"/>
                        <a:t>Weight</a:t>
                      </a:r>
                      <a:r>
                        <a:rPr lang="en-US" baseline="-25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539667"/>
                  </a:ext>
                </a:extLst>
              </a:tr>
              <a:tr h="142921">
                <a:tc>
                  <a:txBody>
                    <a:bodyPr/>
                    <a:lstStyle/>
                    <a:p>
                      <a:r>
                        <a:rPr lang="en-US" dirty="0"/>
                        <a:t>Weight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606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774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3995385"/>
                  </a:ext>
                </a:extLst>
              </a:tr>
              <a:tr h="142921">
                <a:tc>
                  <a:txBody>
                    <a:bodyPr/>
                    <a:lstStyle/>
                    <a:p>
                      <a:r>
                        <a:rPr lang="en-US" dirty="0"/>
                        <a:t>Bias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3643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16176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14210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6968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324484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34E5DA8-F7B7-4AFE-8142-C1D07FA9F09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15237126"/>
              </p:ext>
            </p:extLst>
          </p:nvPr>
        </p:nvGraphicFramePr>
        <p:xfrm>
          <a:off x="2001328" y="1258253"/>
          <a:ext cx="704056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8112">
                  <a:extLst>
                    <a:ext uri="{9D8B030D-6E8A-4147-A177-3AD203B41FA5}">
                      <a16:colId xmlns:a16="http://schemas.microsoft.com/office/drawing/2014/main" val="2238189554"/>
                    </a:ext>
                  </a:extLst>
                </a:gridCol>
                <a:gridCol w="1408112">
                  <a:extLst>
                    <a:ext uri="{9D8B030D-6E8A-4147-A177-3AD203B41FA5}">
                      <a16:colId xmlns:a16="http://schemas.microsoft.com/office/drawing/2014/main" val="1766443478"/>
                    </a:ext>
                  </a:extLst>
                </a:gridCol>
                <a:gridCol w="1408112">
                  <a:extLst>
                    <a:ext uri="{9D8B030D-6E8A-4147-A177-3AD203B41FA5}">
                      <a16:colId xmlns:a16="http://schemas.microsoft.com/office/drawing/2014/main" val="2024035308"/>
                    </a:ext>
                  </a:extLst>
                </a:gridCol>
                <a:gridCol w="1408112">
                  <a:extLst>
                    <a:ext uri="{9D8B030D-6E8A-4147-A177-3AD203B41FA5}">
                      <a16:colId xmlns:a16="http://schemas.microsoft.com/office/drawing/2014/main" val="3147266440"/>
                    </a:ext>
                  </a:extLst>
                </a:gridCol>
                <a:gridCol w="1408112">
                  <a:extLst>
                    <a:ext uri="{9D8B030D-6E8A-4147-A177-3AD203B41FA5}">
                      <a16:colId xmlns:a16="http://schemas.microsoft.com/office/drawing/2014/main" val="148792324"/>
                    </a:ext>
                  </a:extLst>
                </a:gridCol>
              </a:tblGrid>
              <a:tr h="142921">
                <a:tc>
                  <a:txBody>
                    <a:bodyPr/>
                    <a:lstStyle/>
                    <a:p>
                      <a:r>
                        <a:rPr lang="en-US" b="1" dirty="0"/>
                        <a:t>Original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Filter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Filter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Filter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Filter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9593053"/>
                  </a:ext>
                </a:extLst>
              </a:tr>
              <a:tr h="142921">
                <a:tc>
                  <a:txBody>
                    <a:bodyPr/>
                    <a:lstStyle/>
                    <a:p>
                      <a:r>
                        <a:rPr lang="en-US" dirty="0"/>
                        <a:t>Weight</a:t>
                      </a:r>
                      <a:r>
                        <a:rPr lang="en-US" baseline="-25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0.23426208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0.549507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-0.24479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-0.38059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539667"/>
                  </a:ext>
                </a:extLst>
              </a:tr>
              <a:tr h="142921">
                <a:tc>
                  <a:txBody>
                    <a:bodyPr/>
                    <a:lstStyle/>
                    <a:p>
                      <a:r>
                        <a:rPr lang="en-US" dirty="0"/>
                        <a:t>Weight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0.6055579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-0.03461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0.773546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-0.45489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3995385"/>
                  </a:ext>
                </a:extLst>
              </a:tr>
              <a:tr h="142921">
                <a:tc>
                  <a:txBody>
                    <a:bodyPr/>
                    <a:lstStyle/>
                    <a:p>
                      <a:r>
                        <a:rPr lang="en-US" dirty="0"/>
                        <a:t>Bias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0.00364347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0.016176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0.01421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0.006968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324484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226876F-1F79-4A18-B1F3-5C6A99BC513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08988105"/>
              </p:ext>
            </p:extLst>
          </p:nvPr>
        </p:nvGraphicFramePr>
        <p:xfrm>
          <a:off x="2001327" y="4187262"/>
          <a:ext cx="10190673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7535">
                  <a:extLst>
                    <a:ext uri="{9D8B030D-6E8A-4147-A177-3AD203B41FA5}">
                      <a16:colId xmlns:a16="http://schemas.microsoft.com/office/drawing/2014/main" val="2238189554"/>
                    </a:ext>
                  </a:extLst>
                </a:gridCol>
                <a:gridCol w="1862452">
                  <a:extLst>
                    <a:ext uri="{9D8B030D-6E8A-4147-A177-3AD203B41FA5}">
                      <a16:colId xmlns:a16="http://schemas.microsoft.com/office/drawing/2014/main" val="1766443478"/>
                    </a:ext>
                  </a:extLst>
                </a:gridCol>
                <a:gridCol w="1894616">
                  <a:extLst>
                    <a:ext uri="{9D8B030D-6E8A-4147-A177-3AD203B41FA5}">
                      <a16:colId xmlns:a16="http://schemas.microsoft.com/office/drawing/2014/main" val="2024035308"/>
                    </a:ext>
                  </a:extLst>
                </a:gridCol>
                <a:gridCol w="1772566">
                  <a:extLst>
                    <a:ext uri="{9D8B030D-6E8A-4147-A177-3AD203B41FA5}">
                      <a16:colId xmlns:a16="http://schemas.microsoft.com/office/drawing/2014/main" val="3147266440"/>
                    </a:ext>
                  </a:extLst>
                </a:gridCol>
                <a:gridCol w="1894616">
                  <a:extLst>
                    <a:ext uri="{9D8B030D-6E8A-4147-A177-3AD203B41FA5}">
                      <a16:colId xmlns:a16="http://schemas.microsoft.com/office/drawing/2014/main" val="148792324"/>
                    </a:ext>
                  </a:extLst>
                </a:gridCol>
                <a:gridCol w="1748888">
                  <a:extLst>
                    <a:ext uri="{9D8B030D-6E8A-4147-A177-3AD203B41FA5}">
                      <a16:colId xmlns:a16="http://schemas.microsoft.com/office/drawing/2014/main" val="1204030703"/>
                    </a:ext>
                  </a:extLst>
                </a:gridCol>
              </a:tblGrid>
              <a:tr h="142921">
                <a:tc>
                  <a:txBody>
                    <a:bodyPr/>
                    <a:lstStyle/>
                    <a:p>
                      <a:r>
                        <a:rPr lang="en-US" b="1" dirty="0"/>
                        <a:t>Original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9593053"/>
                  </a:ext>
                </a:extLst>
              </a:tr>
              <a:tr h="142921">
                <a:tc>
                  <a:txBody>
                    <a:bodyPr/>
                    <a:lstStyle/>
                    <a:p>
                      <a:r>
                        <a:rPr lang="en-US" baseline="0" dirty="0"/>
                        <a:t>Input</a:t>
                      </a:r>
                      <a:r>
                        <a:rPr lang="en-US" baseline="-25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0.254150390625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0.33447265625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0.40771484375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0.454833984375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0.47021484375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539667"/>
                  </a:ext>
                </a:extLst>
              </a:tr>
              <a:tr h="142921">
                <a:tc>
                  <a:txBody>
                    <a:bodyPr/>
                    <a:lstStyle/>
                    <a:p>
                      <a:r>
                        <a:rPr lang="en-US" dirty="0"/>
                        <a:t>Input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0.254150390625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0.33447265625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0.40771484375</a:t>
                      </a:r>
                    </a:p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0.454833984375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399538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4584626-721F-41C0-84D1-4240D3AA366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50222660"/>
              </p:ext>
            </p:extLst>
          </p:nvPr>
        </p:nvGraphicFramePr>
        <p:xfrm>
          <a:off x="2001328" y="5309307"/>
          <a:ext cx="10190673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1049">
                  <a:extLst>
                    <a:ext uri="{9D8B030D-6E8A-4147-A177-3AD203B41FA5}">
                      <a16:colId xmlns:a16="http://schemas.microsoft.com/office/drawing/2014/main" val="2238189554"/>
                    </a:ext>
                  </a:extLst>
                </a:gridCol>
                <a:gridCol w="1818938">
                  <a:extLst>
                    <a:ext uri="{9D8B030D-6E8A-4147-A177-3AD203B41FA5}">
                      <a16:colId xmlns:a16="http://schemas.microsoft.com/office/drawing/2014/main" val="1766443478"/>
                    </a:ext>
                  </a:extLst>
                </a:gridCol>
                <a:gridCol w="1894616">
                  <a:extLst>
                    <a:ext uri="{9D8B030D-6E8A-4147-A177-3AD203B41FA5}">
                      <a16:colId xmlns:a16="http://schemas.microsoft.com/office/drawing/2014/main" val="2024035308"/>
                    </a:ext>
                  </a:extLst>
                </a:gridCol>
                <a:gridCol w="1772566">
                  <a:extLst>
                    <a:ext uri="{9D8B030D-6E8A-4147-A177-3AD203B41FA5}">
                      <a16:colId xmlns:a16="http://schemas.microsoft.com/office/drawing/2014/main" val="3147266440"/>
                    </a:ext>
                  </a:extLst>
                </a:gridCol>
                <a:gridCol w="1894616">
                  <a:extLst>
                    <a:ext uri="{9D8B030D-6E8A-4147-A177-3AD203B41FA5}">
                      <a16:colId xmlns:a16="http://schemas.microsoft.com/office/drawing/2014/main" val="148792324"/>
                    </a:ext>
                  </a:extLst>
                </a:gridCol>
                <a:gridCol w="1748888">
                  <a:extLst>
                    <a:ext uri="{9D8B030D-6E8A-4147-A177-3AD203B41FA5}">
                      <a16:colId xmlns:a16="http://schemas.microsoft.com/office/drawing/2014/main" val="1204030703"/>
                    </a:ext>
                  </a:extLst>
                </a:gridCol>
              </a:tblGrid>
              <a:tr h="142921">
                <a:tc>
                  <a:txBody>
                    <a:bodyPr/>
                    <a:lstStyle/>
                    <a:p>
                      <a:r>
                        <a:rPr lang="en-US" b="1" dirty="0"/>
                        <a:t>Modified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9593053"/>
                  </a:ext>
                </a:extLst>
              </a:tr>
              <a:tr h="142921">
                <a:tc>
                  <a:txBody>
                    <a:bodyPr/>
                    <a:lstStyle/>
                    <a:p>
                      <a:r>
                        <a:rPr lang="en-US" baseline="0" dirty="0"/>
                        <a:t>Input</a:t>
                      </a:r>
                      <a:r>
                        <a:rPr lang="en-US" baseline="-25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539667"/>
                  </a:ext>
                </a:extLst>
              </a:tr>
              <a:tr h="142921">
                <a:tc>
                  <a:txBody>
                    <a:bodyPr/>
                    <a:lstStyle/>
                    <a:p>
                      <a:r>
                        <a:rPr lang="en-US" dirty="0"/>
                        <a:t>Input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39953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4042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888E6-071B-5A43-BEE4-B7C49A4B3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5D2AE-61D5-4747-A157-43C3D121A9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Machine learning model</a:t>
            </a:r>
          </a:p>
          <a:p>
            <a:pPr lvl="1"/>
            <a:r>
              <a:rPr lang="en-US" dirty="0"/>
              <a:t>Learn SDR component functionality by training on input/output signal data</a:t>
            </a:r>
          </a:p>
          <a:p>
            <a:pPr lvl="1"/>
            <a:r>
              <a:rPr lang="en-US" dirty="0"/>
              <a:t>Implemented using a one-dimensional convolutional neural network (1DCNN)</a:t>
            </a:r>
          </a:p>
          <a:p>
            <a:r>
              <a:rPr lang="en-US" dirty="0"/>
              <a:t>Goal: compare 3 implementations of the convolutional layer</a:t>
            </a:r>
          </a:p>
          <a:p>
            <a:pPr lvl="1"/>
            <a:r>
              <a:rPr lang="en-US" dirty="0"/>
              <a:t>SoC (Jetson Nano)</a:t>
            </a:r>
          </a:p>
          <a:p>
            <a:pPr lvl="1"/>
            <a:r>
              <a:rPr lang="en-US" dirty="0"/>
              <a:t>FPGA</a:t>
            </a:r>
          </a:p>
          <a:p>
            <a:pPr lvl="1"/>
            <a:r>
              <a:rPr lang="en-US" dirty="0"/>
              <a:t>MMA </a:t>
            </a:r>
            <a:r>
              <a:rPr lang="en-US"/>
              <a:t>(Neuromorphic Hardware)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2025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FCFBD-10F3-A942-97D6-A91A58E96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Results - Accuracy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CE503-65D2-434B-B746-E03119BAF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6709" y="5400135"/>
            <a:ext cx="9357091" cy="132556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Of the 20 convolution operations, 11 were correct</a:t>
            </a:r>
          </a:p>
          <a:p>
            <a:r>
              <a:rPr lang="en-US" dirty="0"/>
              <a:t>Of the 9 that are incorrect, the average error is 0.299%</a:t>
            </a:r>
          </a:p>
          <a:p>
            <a:pPr lvl="1"/>
            <a:r>
              <a:rPr lang="en-US" dirty="0"/>
              <a:t>Each answer is off by 512</a:t>
            </a:r>
          </a:p>
          <a:p>
            <a:pPr lvl="1"/>
            <a:r>
              <a:rPr lang="en-US" dirty="0"/>
              <a:t>1 bit place: 2</a:t>
            </a:r>
            <a:r>
              <a:rPr lang="en-US" baseline="30000" dirty="0"/>
              <a:t>9</a:t>
            </a:r>
            <a:r>
              <a:rPr lang="en-US" dirty="0"/>
              <a:t> is stuck at 0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7ED69C5-E5A9-4486-B6EB-901DBB50423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4245585"/>
              </p:ext>
            </p:extLst>
          </p:nvPr>
        </p:nvGraphicFramePr>
        <p:xfrm>
          <a:off x="2082973" y="1403698"/>
          <a:ext cx="7040562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3427">
                  <a:extLst>
                    <a:ext uri="{9D8B030D-6E8A-4147-A177-3AD203B41FA5}">
                      <a16:colId xmlns:a16="http://schemas.microsoft.com/office/drawing/2014/main" val="2238189554"/>
                    </a:ext>
                  </a:extLst>
                </a:gridCol>
                <a:gridCol w="1173427">
                  <a:extLst>
                    <a:ext uri="{9D8B030D-6E8A-4147-A177-3AD203B41FA5}">
                      <a16:colId xmlns:a16="http://schemas.microsoft.com/office/drawing/2014/main" val="1766443478"/>
                    </a:ext>
                  </a:extLst>
                </a:gridCol>
                <a:gridCol w="1173427">
                  <a:extLst>
                    <a:ext uri="{9D8B030D-6E8A-4147-A177-3AD203B41FA5}">
                      <a16:colId xmlns:a16="http://schemas.microsoft.com/office/drawing/2014/main" val="2024035308"/>
                    </a:ext>
                  </a:extLst>
                </a:gridCol>
                <a:gridCol w="1173427">
                  <a:extLst>
                    <a:ext uri="{9D8B030D-6E8A-4147-A177-3AD203B41FA5}">
                      <a16:colId xmlns:a16="http://schemas.microsoft.com/office/drawing/2014/main" val="3147266440"/>
                    </a:ext>
                  </a:extLst>
                </a:gridCol>
                <a:gridCol w="1173427">
                  <a:extLst>
                    <a:ext uri="{9D8B030D-6E8A-4147-A177-3AD203B41FA5}">
                      <a16:colId xmlns:a16="http://schemas.microsoft.com/office/drawing/2014/main" val="148792324"/>
                    </a:ext>
                  </a:extLst>
                </a:gridCol>
                <a:gridCol w="1173427">
                  <a:extLst>
                    <a:ext uri="{9D8B030D-6E8A-4147-A177-3AD203B41FA5}">
                      <a16:colId xmlns:a16="http://schemas.microsoft.com/office/drawing/2014/main" val="3517079078"/>
                    </a:ext>
                  </a:extLst>
                </a:gridCol>
              </a:tblGrid>
              <a:tr h="142921">
                <a:tc>
                  <a:txBody>
                    <a:bodyPr/>
                    <a:lstStyle/>
                    <a:p>
                      <a:r>
                        <a:rPr lang="en-US" b="1" dirty="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9593053"/>
                  </a:ext>
                </a:extLst>
              </a:tr>
              <a:tr h="142921">
                <a:tc>
                  <a:txBody>
                    <a:bodyPr/>
                    <a:lstStyle/>
                    <a:p>
                      <a:r>
                        <a:rPr lang="en-US" dirty="0"/>
                        <a:t>Filter</a:t>
                      </a:r>
                      <a:r>
                        <a:rPr lang="en-US" baseline="-25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63079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235723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301519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357361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389353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539667"/>
                  </a:ext>
                </a:extLst>
              </a:tr>
              <a:tr h="1429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Filter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155876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208766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252266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280706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290601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0348363"/>
                  </a:ext>
                </a:extLst>
              </a:tr>
              <a:tr h="1429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Filter</a:t>
                      </a:r>
                      <a:r>
                        <a:rPr lang="en-US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76440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292636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372686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441477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481530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5427785"/>
                  </a:ext>
                </a:extLst>
              </a:tr>
              <a:tr h="1429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Filter</a:t>
                      </a:r>
                      <a:r>
                        <a:rPr lang="en-US" baseline="-25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103742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249792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314386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365963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393063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215394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8584A65-E451-4FDC-85F1-DC6BD249B2C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6697472"/>
              </p:ext>
            </p:extLst>
          </p:nvPr>
        </p:nvGraphicFramePr>
        <p:xfrm>
          <a:off x="2082973" y="3235902"/>
          <a:ext cx="7040562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3427">
                  <a:extLst>
                    <a:ext uri="{9D8B030D-6E8A-4147-A177-3AD203B41FA5}">
                      <a16:colId xmlns:a16="http://schemas.microsoft.com/office/drawing/2014/main" val="2238189554"/>
                    </a:ext>
                  </a:extLst>
                </a:gridCol>
                <a:gridCol w="1173427">
                  <a:extLst>
                    <a:ext uri="{9D8B030D-6E8A-4147-A177-3AD203B41FA5}">
                      <a16:colId xmlns:a16="http://schemas.microsoft.com/office/drawing/2014/main" val="1766443478"/>
                    </a:ext>
                  </a:extLst>
                </a:gridCol>
                <a:gridCol w="1173427">
                  <a:extLst>
                    <a:ext uri="{9D8B030D-6E8A-4147-A177-3AD203B41FA5}">
                      <a16:colId xmlns:a16="http://schemas.microsoft.com/office/drawing/2014/main" val="2024035308"/>
                    </a:ext>
                  </a:extLst>
                </a:gridCol>
                <a:gridCol w="1173427">
                  <a:extLst>
                    <a:ext uri="{9D8B030D-6E8A-4147-A177-3AD203B41FA5}">
                      <a16:colId xmlns:a16="http://schemas.microsoft.com/office/drawing/2014/main" val="3147266440"/>
                    </a:ext>
                  </a:extLst>
                </a:gridCol>
                <a:gridCol w="1173427">
                  <a:extLst>
                    <a:ext uri="{9D8B030D-6E8A-4147-A177-3AD203B41FA5}">
                      <a16:colId xmlns:a16="http://schemas.microsoft.com/office/drawing/2014/main" val="148792324"/>
                    </a:ext>
                  </a:extLst>
                </a:gridCol>
                <a:gridCol w="1173427">
                  <a:extLst>
                    <a:ext uri="{9D8B030D-6E8A-4147-A177-3AD203B41FA5}">
                      <a16:colId xmlns:a16="http://schemas.microsoft.com/office/drawing/2014/main" val="3517079078"/>
                    </a:ext>
                  </a:extLst>
                </a:gridCol>
              </a:tblGrid>
              <a:tr h="142921">
                <a:tc>
                  <a:txBody>
                    <a:bodyPr/>
                    <a:lstStyle/>
                    <a:p>
                      <a:r>
                        <a:rPr lang="en-US" b="1" dirty="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9593053"/>
                  </a:ext>
                </a:extLst>
              </a:tr>
              <a:tr h="142921">
                <a:tc>
                  <a:txBody>
                    <a:bodyPr/>
                    <a:lstStyle/>
                    <a:p>
                      <a:r>
                        <a:rPr lang="en-US" dirty="0"/>
                        <a:t>Filter</a:t>
                      </a:r>
                      <a:r>
                        <a:rPr lang="en-US" baseline="-25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62567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235723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301519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356849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389353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539667"/>
                  </a:ext>
                </a:extLst>
              </a:tr>
              <a:tr h="1429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Filter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155876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208524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252266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280706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290089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0348363"/>
                  </a:ext>
                </a:extLst>
              </a:tr>
              <a:tr h="1429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Filter</a:t>
                      </a:r>
                      <a:r>
                        <a:rPr lang="en-US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75928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292124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372174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441477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481530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5427785"/>
                  </a:ext>
                </a:extLst>
              </a:tr>
              <a:tr h="1429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Filter</a:t>
                      </a:r>
                      <a:r>
                        <a:rPr lang="en-US" baseline="-25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103742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249280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314386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365963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392551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21539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42925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FCFBD-10F3-A942-97D6-A91A58E96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Results - Speed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5CE503-65D2-434B-B746-E03119BAFA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04565" y="1825625"/>
                <a:ext cx="8449235" cy="4808088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Simulated speed</a:t>
                </a:r>
              </a:p>
              <a:p>
                <a:pPr lvl="1"/>
                <a:r>
                  <a:rPr lang="en-US" dirty="0"/>
                  <a:t>It takes 4 clock cycles per bit of input to process the convolution operation</a:t>
                </a:r>
              </a:p>
              <a:p>
                <a:pPr lvl="2"/>
                <a:r>
                  <a:rPr lang="en-US" dirty="0"/>
                  <a:t>2 for word-line loading</a:t>
                </a:r>
              </a:p>
              <a:p>
                <a:pPr lvl="2"/>
                <a:r>
                  <a:rPr lang="en-US" dirty="0"/>
                  <a:t>1 for capturing values from flip-flops</a:t>
                </a:r>
              </a:p>
              <a:p>
                <a:pPr lvl="2"/>
                <a:r>
                  <a:rPr lang="en-US" dirty="0"/>
                  <a:t>1 for resetting counter flip-flops</a:t>
                </a:r>
              </a:p>
              <a:p>
                <a:pPr lvl="1"/>
                <a:r>
                  <a:rPr lang="en-US" dirty="0"/>
                  <a:t>At 16 bits, this results in 64 clock cycles/convolution operation</a:t>
                </a:r>
              </a:p>
              <a:p>
                <a:pPr lvl="1"/>
                <a:r>
                  <a:rPr lang="en-US" dirty="0"/>
                  <a:t>Clock is 200MHz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64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𝑐𝑦𝑐𝑙𝑒𝑠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𝑜𝑝𝑒𝑟𝑎𝑡𝑖𝑜𝑛</m:t>
                            </m:r>
                          </m:den>
                        </m:f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2∗</m:t>
                        </m:r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𝐻𝑧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=320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𝑛𝑠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𝑜𝑝𝑒𝑟𝑎𝑡𝑖𝑜𝑛</m:t>
                        </m:r>
                      </m:den>
                    </m:f>
                  </m:oMath>
                </a14:m>
                <a:r>
                  <a:rPr lang="en-US" b="0" dirty="0"/>
                  <a:t>, 9.6</a:t>
                </a:r>
                <a:r>
                  <a:rPr lang="en-US" b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µs for 4 full feature maps</a:t>
                </a:r>
                <a:endParaRPr lang="en-US" b="0" dirty="0"/>
              </a:p>
              <a:p>
                <a:r>
                  <a:rPr lang="en-US" dirty="0"/>
                  <a:t>Simulation time</a:t>
                </a:r>
              </a:p>
              <a:p>
                <a:pPr lvl="1"/>
                <a:r>
                  <a:rPr lang="en-US" dirty="0"/>
                  <a:t>For 4 parallel convolution operations on 2 16bit numbers, the HSPICE simulation takes 30 minutes, and &gt;1GB of memory.</a:t>
                </a:r>
              </a:p>
              <a:p>
                <a:pPr lvl="1"/>
                <a:r>
                  <a:rPr lang="en-US" dirty="0"/>
                  <a:t>This means for 4 full feature maps, it would take 15 hours of simulation time.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5CE503-65D2-434B-B746-E03119BAFA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04565" y="1825625"/>
                <a:ext cx="8449235" cy="4808088"/>
              </a:xfrm>
              <a:blipFill>
                <a:blip r:embed="rId2"/>
                <a:stretch>
                  <a:fillRect l="-1081" t="-31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28802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FCFBD-10F3-A942-97D6-A91A58E96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Results - Comparisons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CE503-65D2-434B-B746-E03119BAF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565" y="1825625"/>
            <a:ext cx="8449235" cy="4808088"/>
          </a:xfrm>
        </p:spPr>
        <p:txBody>
          <a:bodyPr>
            <a:normAutofit/>
          </a:bodyPr>
          <a:lstStyle/>
          <a:p>
            <a:r>
              <a:rPr lang="en-US" dirty="0"/>
              <a:t>SoC: ~12,500 samples/second</a:t>
            </a:r>
          </a:p>
          <a:p>
            <a:r>
              <a:rPr lang="en-US" dirty="0"/>
              <a:t>FPGA: ~66,000,000 samples/second</a:t>
            </a:r>
          </a:p>
          <a:p>
            <a:pPr lvl="1"/>
            <a:r>
              <a:rPr lang="en-US" dirty="0"/>
              <a:t>Simulated 100% accuracy, but implementation suffered</a:t>
            </a:r>
          </a:p>
          <a:p>
            <a:r>
              <a:rPr lang="en-US" dirty="0" err="1"/>
              <a:t>FeFET</a:t>
            </a:r>
            <a:r>
              <a:rPr lang="en-US" dirty="0"/>
              <a:t>: ~416,667 samples/second</a:t>
            </a:r>
          </a:p>
          <a:p>
            <a:pPr lvl="1"/>
            <a:r>
              <a:rPr lang="en-US" dirty="0"/>
              <a:t>Simulated ~99% accuracy, but implementation suffered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223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FCFBD-10F3-A942-97D6-A91A58E96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Thoughts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CE503-65D2-434B-B746-E03119BAF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565" y="1825625"/>
            <a:ext cx="8449235" cy="4842594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Areas of functional improvement</a:t>
            </a:r>
          </a:p>
          <a:p>
            <a:pPr lvl="1"/>
            <a:r>
              <a:rPr lang="en-US" dirty="0"/>
              <a:t>Floating point operation</a:t>
            </a:r>
          </a:p>
          <a:p>
            <a:pPr lvl="2"/>
            <a:r>
              <a:rPr lang="en-US" dirty="0"/>
              <a:t>This will involve changing how the binary numbers are fed into the matrix, as well as the multiplier for bit place determination</a:t>
            </a:r>
          </a:p>
          <a:p>
            <a:pPr lvl="2"/>
            <a:r>
              <a:rPr lang="en-US" dirty="0"/>
              <a:t>Attention must be paid to the mantissa and exponent components of the binary number, with appropriate shifting to align with other inputs and weights</a:t>
            </a:r>
          </a:p>
          <a:p>
            <a:pPr lvl="2"/>
            <a:r>
              <a:rPr lang="en-US" dirty="0"/>
              <a:t>Each set of clock cycles that is loading the I</a:t>
            </a:r>
            <a:r>
              <a:rPr lang="en-US" baseline="-25000" dirty="0"/>
              <a:t>X</a:t>
            </a:r>
            <a:r>
              <a:rPr lang="en-US" dirty="0"/>
              <a:t> bits to the matrix is  calculating the 2</a:t>
            </a:r>
            <a:r>
              <a:rPr lang="en-US" baseline="30000" dirty="0"/>
              <a:t>X</a:t>
            </a:r>
            <a:r>
              <a:rPr lang="en-US" dirty="0"/>
              <a:t> bit of the final answer</a:t>
            </a:r>
          </a:p>
          <a:p>
            <a:pPr lvl="2"/>
            <a:r>
              <a:rPr lang="en-US" dirty="0"/>
              <a:t>To represent fractional numbers, the values will need to be right-shifted to account for negative exponents</a:t>
            </a:r>
          </a:p>
          <a:p>
            <a:pPr lvl="1"/>
            <a:r>
              <a:rPr lang="en-US" dirty="0"/>
              <a:t>Negative numbers</a:t>
            </a:r>
          </a:p>
          <a:p>
            <a:r>
              <a:rPr lang="en-US" dirty="0"/>
              <a:t>Areas of optimization</a:t>
            </a:r>
          </a:p>
          <a:p>
            <a:pPr lvl="1"/>
            <a:r>
              <a:rPr lang="en-US" dirty="0"/>
              <a:t>Bit-place overhead</a:t>
            </a:r>
          </a:p>
          <a:p>
            <a:pPr lvl="1"/>
            <a:r>
              <a:rPr lang="en-US" dirty="0"/>
              <a:t>Capacitive loading</a:t>
            </a:r>
          </a:p>
          <a:p>
            <a:pPr lvl="2"/>
            <a:r>
              <a:rPr lang="en-US" dirty="0"/>
              <a:t>Assumption is generic load capacitors; this could be tuned based on fan-out</a:t>
            </a:r>
          </a:p>
          <a:p>
            <a:pPr lvl="1"/>
            <a:r>
              <a:rPr lang="en-US" dirty="0"/>
              <a:t>Transistor sizing</a:t>
            </a:r>
          </a:p>
          <a:p>
            <a:pPr lvl="1"/>
            <a:r>
              <a:rPr lang="en-US" dirty="0"/>
              <a:t>Speed</a:t>
            </a:r>
          </a:p>
          <a:p>
            <a:pPr lvl="1"/>
            <a:r>
              <a:rPr lang="en-US" dirty="0"/>
              <a:t>Low power design</a:t>
            </a:r>
          </a:p>
          <a:p>
            <a:pPr lvl="2"/>
            <a:r>
              <a:rPr lang="en-US" dirty="0"/>
              <a:t>There’s some erroneous signal switching that could be reduced</a:t>
            </a:r>
          </a:p>
          <a:p>
            <a:pPr lvl="2"/>
            <a:r>
              <a:rPr lang="en-US" dirty="0"/>
              <a:t>Clock gating to reduce unnecessary state changes</a:t>
            </a:r>
          </a:p>
        </p:txBody>
      </p:sp>
    </p:spTree>
    <p:extLst>
      <p:ext uri="{BB962C8B-B14F-4D97-AF65-F5344CB8AC3E}">
        <p14:creationId xmlns:p14="http://schemas.microsoft.com/office/powerpoint/2010/main" val="3936418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423F3-0BE7-6945-82E7-B793193E9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FPGA CNN Acceleration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99FA6-2F6D-8045-8039-DFB41169FF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FPGA allows you to program hardware circuits for specified functionality</a:t>
            </a:r>
          </a:p>
          <a:p>
            <a:pPr lvl="1"/>
            <a:r>
              <a:rPr lang="en-US" dirty="0"/>
              <a:t>Allows for the implementation of parallelism</a:t>
            </a:r>
          </a:p>
          <a:p>
            <a:r>
              <a:rPr lang="en-US" dirty="0"/>
              <a:t>CNNs utilize the convolution operation (multiplication and addition)</a:t>
            </a:r>
          </a:p>
          <a:p>
            <a:r>
              <a:rPr lang="en-US" dirty="0"/>
              <a:t>These operations can be implemented as circuits allowing for each operation to be done in parallel</a:t>
            </a:r>
          </a:p>
        </p:txBody>
      </p:sp>
    </p:spTree>
    <p:extLst>
      <p:ext uri="{BB962C8B-B14F-4D97-AF65-F5344CB8AC3E}">
        <p14:creationId xmlns:p14="http://schemas.microsoft.com/office/powerpoint/2010/main" val="3112797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FB634-24FD-DB4E-BF2C-B667A8FB1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FPGA Conv2 Block Diagram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F0EE69A-C3CE-1248-9675-AD91A847B1DF}"/>
              </a:ext>
            </a:extLst>
          </p:cNvPr>
          <p:cNvGrpSpPr/>
          <p:nvPr/>
        </p:nvGrpSpPr>
        <p:grpSpPr>
          <a:xfrm>
            <a:off x="3936829" y="1690688"/>
            <a:ext cx="6384527" cy="3541854"/>
            <a:chOff x="2199293" y="1835873"/>
            <a:chExt cx="6384527" cy="3541854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D06338A-569F-1340-A86A-CD063818CE18}"/>
                </a:ext>
              </a:extLst>
            </p:cNvPr>
            <p:cNvSpPr/>
            <p:nvPr/>
          </p:nvSpPr>
          <p:spPr>
            <a:xfrm>
              <a:off x="4591291" y="1835873"/>
              <a:ext cx="1504709" cy="35418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Conv2</a:t>
              </a: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C2C3C2E0-2944-7F4B-8363-A8E173E86266}"/>
                </a:ext>
              </a:extLst>
            </p:cNvPr>
            <p:cNvGrpSpPr/>
            <p:nvPr/>
          </p:nvGrpSpPr>
          <p:grpSpPr>
            <a:xfrm>
              <a:off x="2199293" y="2144179"/>
              <a:ext cx="2391998" cy="599893"/>
              <a:chOff x="3557389" y="2142080"/>
              <a:chExt cx="2391998" cy="599893"/>
            </a:xfrm>
          </p:grpSpPr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3FD4AFAD-7498-5B4D-A3EB-3B9825F16229}"/>
                  </a:ext>
                </a:extLst>
              </p:cNvPr>
              <p:cNvCxnSpPr/>
              <p:nvPr/>
            </p:nvCxnSpPr>
            <p:spPr>
              <a:xfrm>
                <a:off x="4352081" y="2558005"/>
                <a:ext cx="1597306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15E0E97C-B5B7-1F4E-B419-345A0D21F50B}"/>
                  </a:ext>
                </a:extLst>
              </p:cNvPr>
              <p:cNvCxnSpPr/>
              <p:nvPr/>
            </p:nvCxnSpPr>
            <p:spPr>
              <a:xfrm flipV="1">
                <a:off x="5057547" y="2464818"/>
                <a:ext cx="186374" cy="186374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78E330E-548C-DD44-B069-6F116DC2A5D2}"/>
                  </a:ext>
                </a:extLst>
              </p:cNvPr>
              <p:cNvSpPr txBox="1"/>
              <p:nvPr/>
            </p:nvSpPr>
            <p:spPr>
              <a:xfrm>
                <a:off x="4941382" y="2142080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16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5C822A9-5763-C446-A221-5C30884A5293}"/>
                  </a:ext>
                </a:extLst>
              </p:cNvPr>
              <p:cNvSpPr txBox="1"/>
              <p:nvPr/>
            </p:nvSpPr>
            <p:spPr>
              <a:xfrm>
                <a:off x="3557389" y="2372641"/>
                <a:ext cx="7946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Input0</a:t>
                </a:r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076724F1-09B9-7645-8EFB-13B1EBE57A32}"/>
                </a:ext>
              </a:extLst>
            </p:cNvPr>
            <p:cNvGrpSpPr/>
            <p:nvPr/>
          </p:nvGrpSpPr>
          <p:grpSpPr>
            <a:xfrm>
              <a:off x="2199293" y="2849276"/>
              <a:ext cx="2391998" cy="599893"/>
              <a:chOff x="3557389" y="2142080"/>
              <a:chExt cx="2391998" cy="599893"/>
            </a:xfrm>
          </p:grpSpPr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8102327C-6725-4349-81D0-CF075E89F3D8}"/>
                  </a:ext>
                </a:extLst>
              </p:cNvPr>
              <p:cNvCxnSpPr/>
              <p:nvPr/>
            </p:nvCxnSpPr>
            <p:spPr>
              <a:xfrm>
                <a:off x="4352081" y="2558005"/>
                <a:ext cx="1597306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0A6B2FFF-07C8-BA4D-AFD0-950260272AE1}"/>
                  </a:ext>
                </a:extLst>
              </p:cNvPr>
              <p:cNvCxnSpPr/>
              <p:nvPr/>
            </p:nvCxnSpPr>
            <p:spPr>
              <a:xfrm flipV="1">
                <a:off x="5057547" y="2464818"/>
                <a:ext cx="186374" cy="186374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9EEB5D68-0569-6846-862B-48620423A3CD}"/>
                  </a:ext>
                </a:extLst>
              </p:cNvPr>
              <p:cNvSpPr txBox="1"/>
              <p:nvPr/>
            </p:nvSpPr>
            <p:spPr>
              <a:xfrm>
                <a:off x="4941382" y="2142080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16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99784362-D6D2-934C-A61E-4462038EACD9}"/>
                  </a:ext>
                </a:extLst>
              </p:cNvPr>
              <p:cNvSpPr txBox="1"/>
              <p:nvPr/>
            </p:nvSpPr>
            <p:spPr>
              <a:xfrm>
                <a:off x="3557389" y="2372641"/>
                <a:ext cx="7946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Input1</a:t>
                </a:r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861EF2EF-546F-074D-A13A-24C2CDBC926C}"/>
                </a:ext>
              </a:extLst>
            </p:cNvPr>
            <p:cNvGrpSpPr/>
            <p:nvPr/>
          </p:nvGrpSpPr>
          <p:grpSpPr>
            <a:xfrm>
              <a:off x="2199293" y="3554373"/>
              <a:ext cx="2391998" cy="599893"/>
              <a:chOff x="3557389" y="2142080"/>
              <a:chExt cx="2391998" cy="599893"/>
            </a:xfrm>
          </p:grpSpPr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97AFB4DF-17D0-7C4A-A08F-9948FA871B0D}"/>
                  </a:ext>
                </a:extLst>
              </p:cNvPr>
              <p:cNvCxnSpPr/>
              <p:nvPr/>
            </p:nvCxnSpPr>
            <p:spPr>
              <a:xfrm>
                <a:off x="4352081" y="2558005"/>
                <a:ext cx="1597306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B1B9F966-CFE1-BC40-B915-89556A6F7821}"/>
                  </a:ext>
                </a:extLst>
              </p:cNvPr>
              <p:cNvCxnSpPr/>
              <p:nvPr/>
            </p:nvCxnSpPr>
            <p:spPr>
              <a:xfrm flipV="1">
                <a:off x="5057547" y="2464818"/>
                <a:ext cx="186374" cy="186374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1D4DBC87-9025-2948-AAE0-6E725B7FFC85}"/>
                  </a:ext>
                </a:extLst>
              </p:cNvPr>
              <p:cNvSpPr txBox="1"/>
              <p:nvPr/>
            </p:nvSpPr>
            <p:spPr>
              <a:xfrm>
                <a:off x="4941382" y="2142080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16</a:t>
                </a: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8E6A9899-BA2E-B943-B7C6-50F4319B5938}"/>
                  </a:ext>
                </a:extLst>
              </p:cNvPr>
              <p:cNvSpPr txBox="1"/>
              <p:nvPr/>
            </p:nvSpPr>
            <p:spPr>
              <a:xfrm>
                <a:off x="3557389" y="2372641"/>
                <a:ext cx="7946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Filter0</a:t>
                </a:r>
              </a:p>
            </p:txBody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3961A463-E8DD-214D-9BAD-EDA0C7E358F5}"/>
                </a:ext>
              </a:extLst>
            </p:cNvPr>
            <p:cNvGrpSpPr/>
            <p:nvPr/>
          </p:nvGrpSpPr>
          <p:grpSpPr>
            <a:xfrm>
              <a:off x="2199293" y="4223651"/>
              <a:ext cx="2391998" cy="599893"/>
              <a:chOff x="3557389" y="2142080"/>
              <a:chExt cx="2391998" cy="599893"/>
            </a:xfrm>
          </p:grpSpPr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1690B4D0-68A8-C741-9D7B-6FBEB0E7E1FE}"/>
                  </a:ext>
                </a:extLst>
              </p:cNvPr>
              <p:cNvCxnSpPr/>
              <p:nvPr/>
            </p:nvCxnSpPr>
            <p:spPr>
              <a:xfrm>
                <a:off x="4352081" y="2558005"/>
                <a:ext cx="1597306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E0D8EDBD-9EF7-9F46-821D-8B6652993D2F}"/>
                  </a:ext>
                </a:extLst>
              </p:cNvPr>
              <p:cNvCxnSpPr/>
              <p:nvPr/>
            </p:nvCxnSpPr>
            <p:spPr>
              <a:xfrm flipV="1">
                <a:off x="5057547" y="2464818"/>
                <a:ext cx="186374" cy="186374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EAA52DC1-AD62-8546-886C-B418A1AD590F}"/>
                  </a:ext>
                </a:extLst>
              </p:cNvPr>
              <p:cNvSpPr txBox="1"/>
              <p:nvPr/>
            </p:nvSpPr>
            <p:spPr>
              <a:xfrm>
                <a:off x="4941382" y="2142080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16</a:t>
                </a: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BC0622A8-6B25-524E-8657-AEB58F6620EA}"/>
                  </a:ext>
                </a:extLst>
              </p:cNvPr>
              <p:cNvSpPr txBox="1"/>
              <p:nvPr/>
            </p:nvSpPr>
            <p:spPr>
              <a:xfrm>
                <a:off x="3557389" y="2372641"/>
                <a:ext cx="7946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Filter1</a:t>
                </a:r>
              </a:p>
            </p:txBody>
          </p: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71558627-976C-084E-825F-5A56DF118F44}"/>
                </a:ext>
              </a:extLst>
            </p:cNvPr>
            <p:cNvGrpSpPr/>
            <p:nvPr/>
          </p:nvGrpSpPr>
          <p:grpSpPr>
            <a:xfrm>
              <a:off x="6097720" y="3214846"/>
              <a:ext cx="2486100" cy="599893"/>
              <a:chOff x="4352081" y="2142080"/>
              <a:chExt cx="2486100" cy="599893"/>
            </a:xfrm>
          </p:grpSpPr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E9754D80-BCC9-134E-B737-9B2540AA8068}"/>
                  </a:ext>
                </a:extLst>
              </p:cNvPr>
              <p:cNvCxnSpPr/>
              <p:nvPr/>
            </p:nvCxnSpPr>
            <p:spPr>
              <a:xfrm>
                <a:off x="4352081" y="2558005"/>
                <a:ext cx="1597306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53E65C55-9013-654F-AE10-D37E50E511EC}"/>
                  </a:ext>
                </a:extLst>
              </p:cNvPr>
              <p:cNvCxnSpPr/>
              <p:nvPr/>
            </p:nvCxnSpPr>
            <p:spPr>
              <a:xfrm flipV="1">
                <a:off x="5057547" y="2464818"/>
                <a:ext cx="186374" cy="186374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3014FEF7-7CEA-DC4E-8D74-31EF11FC4918}"/>
                  </a:ext>
                </a:extLst>
              </p:cNvPr>
              <p:cNvSpPr txBox="1"/>
              <p:nvPr/>
            </p:nvSpPr>
            <p:spPr>
              <a:xfrm>
                <a:off x="4941382" y="2142080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32</a:t>
                </a: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8C9438DE-8953-8948-9803-73A17A7DD6E4}"/>
                  </a:ext>
                </a:extLst>
              </p:cNvPr>
              <p:cNvSpPr txBox="1"/>
              <p:nvPr/>
            </p:nvSpPr>
            <p:spPr>
              <a:xfrm>
                <a:off x="5949387" y="2372641"/>
                <a:ext cx="8887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Output</a:t>
                </a:r>
              </a:p>
            </p:txBody>
          </p:sp>
        </p:grp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E2229067-2558-5043-A13A-C1245150BCFD}"/>
              </a:ext>
            </a:extLst>
          </p:cNvPr>
          <p:cNvSpPr txBox="1"/>
          <p:nvPr/>
        </p:nvSpPr>
        <p:spPr>
          <a:xfrm>
            <a:off x="4201176" y="5644354"/>
            <a:ext cx="58558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Output = (Input0 * Filter0) + (Input1 * Filter1)</a:t>
            </a:r>
          </a:p>
        </p:txBody>
      </p:sp>
    </p:spTree>
    <p:extLst>
      <p:ext uri="{BB962C8B-B14F-4D97-AF65-F5344CB8AC3E}">
        <p14:creationId xmlns:p14="http://schemas.microsoft.com/office/powerpoint/2010/main" val="1481128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FEDBD-E625-5040-A585-AC7459EC9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FPGA Implementation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37E756-7637-4C43-8BB4-11B8E9B1297E}"/>
              </a:ext>
            </a:extLst>
          </p:cNvPr>
          <p:cNvSpPr/>
          <p:nvPr/>
        </p:nvSpPr>
        <p:spPr>
          <a:xfrm>
            <a:off x="8090837" y="2192867"/>
            <a:ext cx="778933" cy="778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C79DAA-0958-5E4F-8560-FD6E3155A1F2}"/>
              </a:ext>
            </a:extLst>
          </p:cNvPr>
          <p:cNvSpPr/>
          <p:nvPr/>
        </p:nvSpPr>
        <p:spPr>
          <a:xfrm>
            <a:off x="8090837" y="3125196"/>
            <a:ext cx="778933" cy="778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1DD08B8-5807-3D42-AA9A-FF342BF850AC}"/>
              </a:ext>
            </a:extLst>
          </p:cNvPr>
          <p:cNvSpPr/>
          <p:nvPr/>
        </p:nvSpPr>
        <p:spPr>
          <a:xfrm>
            <a:off x="8090837" y="4909172"/>
            <a:ext cx="778933" cy="778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A250FE-F0FC-D447-B16A-335CD9EF62C6}"/>
              </a:ext>
            </a:extLst>
          </p:cNvPr>
          <p:cNvSpPr txBox="1"/>
          <p:nvPr/>
        </p:nvSpPr>
        <p:spPr>
          <a:xfrm rot="5400000">
            <a:off x="8789979" y="4350448"/>
            <a:ext cx="5741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…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F424FE3-53BC-A047-9BE2-CED472ADBFBF}"/>
              </a:ext>
            </a:extLst>
          </p:cNvPr>
          <p:cNvCxnSpPr>
            <a:cxnSpLocks/>
          </p:cNvCxnSpPr>
          <p:nvPr/>
        </p:nvCxnSpPr>
        <p:spPr>
          <a:xfrm flipV="1">
            <a:off x="9305082" y="3057232"/>
            <a:ext cx="958176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FE1CE4B-2108-D544-849C-4E73A0ECF50E}"/>
              </a:ext>
            </a:extLst>
          </p:cNvPr>
          <p:cNvCxnSpPr>
            <a:cxnSpLocks/>
          </p:cNvCxnSpPr>
          <p:nvPr/>
        </p:nvCxnSpPr>
        <p:spPr>
          <a:xfrm flipV="1">
            <a:off x="9326970" y="3961457"/>
            <a:ext cx="958176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4216663-DD2A-AE49-87FD-DF19FDFA0B40}"/>
              </a:ext>
            </a:extLst>
          </p:cNvPr>
          <p:cNvCxnSpPr>
            <a:cxnSpLocks/>
          </p:cNvCxnSpPr>
          <p:nvPr/>
        </p:nvCxnSpPr>
        <p:spPr>
          <a:xfrm flipV="1">
            <a:off x="9326970" y="5755837"/>
            <a:ext cx="958176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CB392E2-87DC-DC4E-9CB8-AECA14534821}"/>
              </a:ext>
            </a:extLst>
          </p:cNvPr>
          <p:cNvSpPr txBox="1"/>
          <p:nvPr/>
        </p:nvSpPr>
        <p:spPr>
          <a:xfrm>
            <a:off x="10263258" y="2872566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Output0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61632FA-3AEF-4042-9858-BD12D2624FDA}"/>
              </a:ext>
            </a:extLst>
          </p:cNvPr>
          <p:cNvSpPr/>
          <p:nvPr/>
        </p:nvSpPr>
        <p:spPr>
          <a:xfrm>
            <a:off x="8243237" y="2345267"/>
            <a:ext cx="778933" cy="778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68C2DCD-8DCA-D841-9763-DC02568A2A92}"/>
              </a:ext>
            </a:extLst>
          </p:cNvPr>
          <p:cNvSpPr/>
          <p:nvPr/>
        </p:nvSpPr>
        <p:spPr>
          <a:xfrm>
            <a:off x="8243237" y="3277596"/>
            <a:ext cx="778933" cy="778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Conv2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7322C93-B04C-874A-98A7-1ABFAD6EC7BB}"/>
              </a:ext>
            </a:extLst>
          </p:cNvPr>
          <p:cNvSpPr/>
          <p:nvPr/>
        </p:nvSpPr>
        <p:spPr>
          <a:xfrm>
            <a:off x="8243237" y="5061572"/>
            <a:ext cx="778933" cy="778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Conv2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BCB2BED-48AA-C545-8622-9C9AED050964}"/>
              </a:ext>
            </a:extLst>
          </p:cNvPr>
          <p:cNvSpPr/>
          <p:nvPr/>
        </p:nvSpPr>
        <p:spPr>
          <a:xfrm>
            <a:off x="8395637" y="2497667"/>
            <a:ext cx="778933" cy="778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Conv2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CD8B827-1BE9-AA4A-9BA0-38AE60364760}"/>
              </a:ext>
            </a:extLst>
          </p:cNvPr>
          <p:cNvSpPr/>
          <p:nvPr/>
        </p:nvSpPr>
        <p:spPr>
          <a:xfrm>
            <a:off x="8395637" y="3429996"/>
            <a:ext cx="778933" cy="778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Conv2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D19FB79-D47C-F647-BDF4-8B89849745D2}"/>
              </a:ext>
            </a:extLst>
          </p:cNvPr>
          <p:cNvSpPr/>
          <p:nvPr/>
        </p:nvSpPr>
        <p:spPr>
          <a:xfrm>
            <a:off x="8395637" y="5213972"/>
            <a:ext cx="778933" cy="778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B18F8DA-4C10-CE45-8989-D3E85D49C60C}"/>
              </a:ext>
            </a:extLst>
          </p:cNvPr>
          <p:cNvSpPr/>
          <p:nvPr/>
        </p:nvSpPr>
        <p:spPr>
          <a:xfrm>
            <a:off x="8548037" y="2650067"/>
            <a:ext cx="778933" cy="778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Conv2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44FC22C-D8D1-C041-B234-13873EEECA8C}"/>
              </a:ext>
            </a:extLst>
          </p:cNvPr>
          <p:cNvSpPr/>
          <p:nvPr/>
        </p:nvSpPr>
        <p:spPr>
          <a:xfrm>
            <a:off x="8548037" y="3582396"/>
            <a:ext cx="778933" cy="778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Conv2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19B2428-2048-0D4F-B9BE-8C03F5AACDDF}"/>
              </a:ext>
            </a:extLst>
          </p:cNvPr>
          <p:cNvSpPr/>
          <p:nvPr/>
        </p:nvSpPr>
        <p:spPr>
          <a:xfrm>
            <a:off x="8548037" y="5366372"/>
            <a:ext cx="778933" cy="778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73D0D69-34F3-0342-9E27-F5A610572033}"/>
              </a:ext>
            </a:extLst>
          </p:cNvPr>
          <p:cNvSpPr txBox="1"/>
          <p:nvPr/>
        </p:nvSpPr>
        <p:spPr>
          <a:xfrm>
            <a:off x="10263258" y="3787196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3B8C09A-7D18-AD44-ADEF-F8BFF561B0E0}"/>
              </a:ext>
            </a:extLst>
          </p:cNvPr>
          <p:cNvSpPr txBox="1"/>
          <p:nvPr/>
        </p:nvSpPr>
        <p:spPr>
          <a:xfrm>
            <a:off x="10263258" y="5571171"/>
            <a:ext cx="1090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Output31</a:t>
            </a:r>
          </a:p>
        </p:txBody>
      </p:sp>
      <p:sp>
        <p:nvSpPr>
          <p:cNvPr id="37" name="Left Brace 36">
            <a:extLst>
              <a:ext uri="{FF2B5EF4-FFF2-40B4-BE49-F238E27FC236}">
                <a16:creationId xmlns:a16="http://schemas.microsoft.com/office/drawing/2014/main" id="{3CCCE4B4-D5A5-AC40-94C8-B851184BF8FB}"/>
              </a:ext>
            </a:extLst>
          </p:cNvPr>
          <p:cNvSpPr/>
          <p:nvPr/>
        </p:nvSpPr>
        <p:spPr>
          <a:xfrm>
            <a:off x="7307168" y="2192867"/>
            <a:ext cx="481913" cy="3495238"/>
          </a:xfrm>
          <a:prstGeom prst="leftBrace">
            <a:avLst/>
          </a:prstGeom>
          <a:ln w="38100"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481913 w 481913"/>
                      <a:gd name="connsiteY0" fmla="*/ 3495238 h 3495238"/>
                      <a:gd name="connsiteX1" fmla="*/ 240956 w 481913"/>
                      <a:gd name="connsiteY1" fmla="*/ 3455080 h 3495238"/>
                      <a:gd name="connsiteX2" fmla="*/ 240957 w 481913"/>
                      <a:gd name="connsiteY2" fmla="*/ 1787777 h 3495238"/>
                      <a:gd name="connsiteX3" fmla="*/ 0 w 481913"/>
                      <a:gd name="connsiteY3" fmla="*/ 1747619 h 3495238"/>
                      <a:gd name="connsiteX4" fmla="*/ 240957 w 481913"/>
                      <a:gd name="connsiteY4" fmla="*/ 1707461 h 3495238"/>
                      <a:gd name="connsiteX5" fmla="*/ 240957 w 481913"/>
                      <a:gd name="connsiteY5" fmla="*/ 1185039 h 3495238"/>
                      <a:gd name="connsiteX6" fmla="*/ 240957 w 481913"/>
                      <a:gd name="connsiteY6" fmla="*/ 595926 h 3495238"/>
                      <a:gd name="connsiteX7" fmla="*/ 240957 w 481913"/>
                      <a:gd name="connsiteY7" fmla="*/ 40158 h 3495238"/>
                      <a:gd name="connsiteX8" fmla="*/ 481914 w 481913"/>
                      <a:gd name="connsiteY8" fmla="*/ 0 h 3495238"/>
                      <a:gd name="connsiteX9" fmla="*/ 481913 w 481913"/>
                      <a:gd name="connsiteY9" fmla="*/ 3495238 h 3495238"/>
                      <a:gd name="connsiteX0" fmla="*/ 481913 w 481913"/>
                      <a:gd name="connsiteY0" fmla="*/ 3495238 h 3495238"/>
                      <a:gd name="connsiteX1" fmla="*/ 240956 w 481913"/>
                      <a:gd name="connsiteY1" fmla="*/ 3455080 h 3495238"/>
                      <a:gd name="connsiteX2" fmla="*/ 240957 w 481913"/>
                      <a:gd name="connsiteY2" fmla="*/ 1787777 h 3495238"/>
                      <a:gd name="connsiteX3" fmla="*/ 0 w 481913"/>
                      <a:gd name="connsiteY3" fmla="*/ 1747619 h 3495238"/>
                      <a:gd name="connsiteX4" fmla="*/ 240957 w 481913"/>
                      <a:gd name="connsiteY4" fmla="*/ 1707461 h 3495238"/>
                      <a:gd name="connsiteX5" fmla="*/ 240957 w 481913"/>
                      <a:gd name="connsiteY5" fmla="*/ 1151693 h 3495238"/>
                      <a:gd name="connsiteX6" fmla="*/ 240957 w 481913"/>
                      <a:gd name="connsiteY6" fmla="*/ 612599 h 3495238"/>
                      <a:gd name="connsiteX7" fmla="*/ 240957 w 481913"/>
                      <a:gd name="connsiteY7" fmla="*/ 40158 h 3495238"/>
                      <a:gd name="connsiteX8" fmla="*/ 481914 w 481913"/>
                      <a:gd name="connsiteY8" fmla="*/ 0 h 349523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481913" h="3495238" stroke="0" extrusionOk="0">
                        <a:moveTo>
                          <a:pt x="481913" y="3495238"/>
                        </a:moveTo>
                        <a:cubicBezTo>
                          <a:pt x="347881" y="3494649"/>
                          <a:pt x="239276" y="3477889"/>
                          <a:pt x="240956" y="3455080"/>
                        </a:cubicBezTo>
                        <a:cubicBezTo>
                          <a:pt x="402047" y="2933226"/>
                          <a:pt x="112738" y="2347622"/>
                          <a:pt x="240957" y="1787777"/>
                        </a:cubicBezTo>
                        <a:cubicBezTo>
                          <a:pt x="225207" y="1780978"/>
                          <a:pt x="132621" y="1750142"/>
                          <a:pt x="0" y="1747619"/>
                        </a:cubicBezTo>
                        <a:cubicBezTo>
                          <a:pt x="131717" y="1746875"/>
                          <a:pt x="245939" y="1732021"/>
                          <a:pt x="240957" y="1707461"/>
                        </a:cubicBezTo>
                        <a:cubicBezTo>
                          <a:pt x="200275" y="1448799"/>
                          <a:pt x="259977" y="1405899"/>
                          <a:pt x="240957" y="1185039"/>
                        </a:cubicBezTo>
                        <a:cubicBezTo>
                          <a:pt x="221937" y="964179"/>
                          <a:pt x="274619" y="793532"/>
                          <a:pt x="240957" y="595926"/>
                        </a:cubicBezTo>
                        <a:cubicBezTo>
                          <a:pt x="207295" y="398320"/>
                          <a:pt x="285846" y="220913"/>
                          <a:pt x="240957" y="40158"/>
                        </a:cubicBezTo>
                        <a:cubicBezTo>
                          <a:pt x="239171" y="20933"/>
                          <a:pt x="329848" y="-22024"/>
                          <a:pt x="481914" y="0"/>
                        </a:cubicBezTo>
                        <a:cubicBezTo>
                          <a:pt x="522280" y="1444420"/>
                          <a:pt x="372850" y="2323921"/>
                          <a:pt x="481913" y="3495238"/>
                        </a:cubicBezTo>
                        <a:close/>
                      </a:path>
                      <a:path w="481913" h="3495238" fill="none" extrusionOk="0">
                        <a:moveTo>
                          <a:pt x="481913" y="3495238"/>
                        </a:moveTo>
                        <a:cubicBezTo>
                          <a:pt x="349682" y="3492919"/>
                          <a:pt x="242561" y="3482245"/>
                          <a:pt x="240956" y="3455080"/>
                        </a:cubicBezTo>
                        <a:cubicBezTo>
                          <a:pt x="267972" y="2872615"/>
                          <a:pt x="280258" y="2318203"/>
                          <a:pt x="240957" y="1787777"/>
                        </a:cubicBezTo>
                        <a:cubicBezTo>
                          <a:pt x="210821" y="1757887"/>
                          <a:pt x="150245" y="1726306"/>
                          <a:pt x="0" y="1747619"/>
                        </a:cubicBezTo>
                        <a:cubicBezTo>
                          <a:pt x="128448" y="1745830"/>
                          <a:pt x="240632" y="1728830"/>
                          <a:pt x="240957" y="1707461"/>
                        </a:cubicBezTo>
                        <a:cubicBezTo>
                          <a:pt x="206847" y="1534587"/>
                          <a:pt x="291084" y="1352028"/>
                          <a:pt x="240957" y="1151693"/>
                        </a:cubicBezTo>
                        <a:cubicBezTo>
                          <a:pt x="190830" y="951358"/>
                          <a:pt x="272241" y="744726"/>
                          <a:pt x="240957" y="612599"/>
                        </a:cubicBezTo>
                        <a:cubicBezTo>
                          <a:pt x="209673" y="480472"/>
                          <a:pt x="302810" y="235385"/>
                          <a:pt x="240957" y="40158"/>
                        </a:cubicBezTo>
                        <a:cubicBezTo>
                          <a:pt x="263125" y="34452"/>
                          <a:pt x="348622" y="5104"/>
                          <a:pt x="481914" y="0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ABE49B1-D438-7C4D-9DDC-9DD987D8DFDF}"/>
              </a:ext>
            </a:extLst>
          </p:cNvPr>
          <p:cNvSpPr txBox="1"/>
          <p:nvPr/>
        </p:nvSpPr>
        <p:spPr>
          <a:xfrm>
            <a:off x="6355713" y="3755820"/>
            <a:ext cx="921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4 Filters</a:t>
            </a:r>
          </a:p>
        </p:txBody>
      </p: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BFA3C222-73D0-8B4F-9B7B-9CE57A48B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565" y="1825625"/>
            <a:ext cx="3945403" cy="4351338"/>
          </a:xfrm>
        </p:spPr>
        <p:txBody>
          <a:bodyPr/>
          <a:lstStyle/>
          <a:p>
            <a:r>
              <a:rPr lang="en-US" dirty="0"/>
              <a:t>Each Conv2 block implements a hardware circuit used to multiply and add the 4 16-bit numbers</a:t>
            </a:r>
          </a:p>
          <a:p>
            <a:r>
              <a:rPr lang="en-US" dirty="0"/>
              <a:t>Each number in the feature maps can now be computed in parallel as opposed to serially</a:t>
            </a:r>
          </a:p>
        </p:txBody>
      </p:sp>
    </p:spTree>
    <p:extLst>
      <p:ext uri="{BB962C8B-B14F-4D97-AF65-F5344CB8AC3E}">
        <p14:creationId xmlns:p14="http://schemas.microsoft.com/office/powerpoint/2010/main" val="2869316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F8106-903F-554F-90C6-EC46AA7A2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Project Contributions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9FE70-5D15-8C43-BFF7-9B83C11BF2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Concluded FPGA development</a:t>
            </a:r>
          </a:p>
          <a:p>
            <a:pPr lvl="1"/>
            <a:r>
              <a:rPr lang="en-US" dirty="0"/>
              <a:t>Implemented bias in Conv layer filters</a:t>
            </a:r>
          </a:p>
          <a:p>
            <a:pPr lvl="1"/>
            <a:r>
              <a:rPr lang="en-US" dirty="0"/>
              <a:t>Expanded model from 8 input samples to 32 input samples</a:t>
            </a:r>
          </a:p>
          <a:p>
            <a:pPr lvl="2"/>
            <a:r>
              <a:rPr lang="en-US" dirty="0"/>
              <a:t>Explored pros and cons of using floating vs fixed point precision</a:t>
            </a:r>
          </a:p>
          <a:p>
            <a:pPr lvl="1"/>
            <a:r>
              <a:rPr lang="en-US" dirty="0"/>
              <a:t>Benchmarked FPGA Conv layer using sample input data from Python script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46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E32E9-CA9D-C545-B82C-18F96A859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Bias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4688A-844E-1943-9F0D-0DED9548BE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566" y="1825625"/>
            <a:ext cx="4225440" cy="4351338"/>
          </a:xfrm>
        </p:spPr>
        <p:txBody>
          <a:bodyPr/>
          <a:lstStyle/>
          <a:p>
            <a:r>
              <a:rPr lang="en-US" dirty="0"/>
              <a:t>CNN filters also have an additional parameter, called a bias, that is added to the resulting convolution</a:t>
            </a:r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6BFDC27-F517-9243-8E3E-7354D3B38240}"/>
              </a:ext>
            </a:extLst>
          </p:cNvPr>
          <p:cNvGrpSpPr/>
          <p:nvPr/>
        </p:nvGrpSpPr>
        <p:grpSpPr>
          <a:xfrm>
            <a:off x="7660528" y="1690688"/>
            <a:ext cx="4190821" cy="3846328"/>
            <a:chOff x="5252499" y="4155971"/>
            <a:chExt cx="2240280" cy="2056125"/>
          </a:xfrm>
        </p:grpSpPr>
        <p:pic>
          <p:nvPicPr>
            <p:cNvPr id="5" name="Picture 4" descr="Diagram&#10;&#10;Description automatically generated">
              <a:extLst>
                <a:ext uri="{FF2B5EF4-FFF2-40B4-BE49-F238E27FC236}">
                  <a16:creationId xmlns:a16="http://schemas.microsoft.com/office/drawing/2014/main" id="{A260B0F9-D17F-4A4E-8F1C-282948A4AC39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52499" y="4286776"/>
              <a:ext cx="2240280" cy="192532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DFF1D13-4D66-AB43-9283-5BB52AD7EB57}"/>
                </a:ext>
              </a:extLst>
            </p:cNvPr>
            <p:cNvSpPr txBox="1"/>
            <p:nvPr/>
          </p:nvSpPr>
          <p:spPr>
            <a:xfrm>
              <a:off x="6151264" y="4155971"/>
              <a:ext cx="4427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/>
                <a:t>CNN</a:t>
              </a:r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64F480E-4454-3B44-A6E8-0BCE3AEE3184}"/>
                  </a:ext>
                </a:extLst>
              </p:cNvPr>
              <p:cNvSpPr txBox="1"/>
              <p:nvPr/>
            </p:nvSpPr>
            <p:spPr>
              <a:xfrm>
                <a:off x="7930021" y="5537016"/>
                <a:ext cx="36518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64F480E-4454-3B44-A6E8-0BCE3AEE31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0021" y="5537016"/>
                <a:ext cx="3651834" cy="276999"/>
              </a:xfrm>
              <a:prstGeom prst="rect">
                <a:avLst/>
              </a:prstGeom>
              <a:blipFill>
                <a:blip r:embed="rId3"/>
                <a:stretch>
                  <a:fillRect l="-1038" r="-692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663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FB634-24FD-DB4E-BF2C-B667A8FB1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FPGA Implementation With Bias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F0EE69A-C3CE-1248-9675-AD91A847B1DF}"/>
              </a:ext>
            </a:extLst>
          </p:cNvPr>
          <p:cNvGrpSpPr/>
          <p:nvPr/>
        </p:nvGrpSpPr>
        <p:grpSpPr>
          <a:xfrm>
            <a:off x="3936829" y="1686575"/>
            <a:ext cx="6384527" cy="3545967"/>
            <a:chOff x="2199293" y="1831760"/>
            <a:chExt cx="6384527" cy="3545967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D06338A-569F-1340-A86A-CD063818CE18}"/>
                </a:ext>
              </a:extLst>
            </p:cNvPr>
            <p:cNvSpPr/>
            <p:nvPr/>
          </p:nvSpPr>
          <p:spPr>
            <a:xfrm>
              <a:off x="4591291" y="1835873"/>
              <a:ext cx="1504709" cy="35418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Conv2</a:t>
              </a: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C2C3C2E0-2944-7F4B-8363-A8E173E86266}"/>
                </a:ext>
              </a:extLst>
            </p:cNvPr>
            <p:cNvGrpSpPr/>
            <p:nvPr/>
          </p:nvGrpSpPr>
          <p:grpSpPr>
            <a:xfrm>
              <a:off x="2199293" y="1831760"/>
              <a:ext cx="2391998" cy="599893"/>
              <a:chOff x="3557389" y="1829661"/>
              <a:chExt cx="2391998" cy="599893"/>
            </a:xfrm>
          </p:grpSpPr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3FD4AFAD-7498-5B4D-A3EB-3B9825F16229}"/>
                  </a:ext>
                </a:extLst>
              </p:cNvPr>
              <p:cNvCxnSpPr/>
              <p:nvPr/>
            </p:nvCxnSpPr>
            <p:spPr>
              <a:xfrm>
                <a:off x="4352081" y="2245586"/>
                <a:ext cx="1597306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15E0E97C-B5B7-1F4E-B419-345A0D21F50B}"/>
                  </a:ext>
                </a:extLst>
              </p:cNvPr>
              <p:cNvCxnSpPr/>
              <p:nvPr/>
            </p:nvCxnSpPr>
            <p:spPr>
              <a:xfrm flipV="1">
                <a:off x="5057547" y="2152399"/>
                <a:ext cx="186374" cy="186374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78E330E-548C-DD44-B069-6F116DC2A5D2}"/>
                  </a:ext>
                </a:extLst>
              </p:cNvPr>
              <p:cNvSpPr txBox="1"/>
              <p:nvPr/>
            </p:nvSpPr>
            <p:spPr>
              <a:xfrm>
                <a:off x="4941382" y="1829661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16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5C822A9-5763-C446-A221-5C30884A5293}"/>
                  </a:ext>
                </a:extLst>
              </p:cNvPr>
              <p:cNvSpPr txBox="1"/>
              <p:nvPr/>
            </p:nvSpPr>
            <p:spPr>
              <a:xfrm>
                <a:off x="3557389" y="2060222"/>
                <a:ext cx="7946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Input0</a:t>
                </a:r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076724F1-09B9-7645-8EFB-13B1EBE57A32}"/>
                </a:ext>
              </a:extLst>
            </p:cNvPr>
            <p:cNvGrpSpPr/>
            <p:nvPr/>
          </p:nvGrpSpPr>
          <p:grpSpPr>
            <a:xfrm>
              <a:off x="2199293" y="2536857"/>
              <a:ext cx="2391998" cy="599893"/>
              <a:chOff x="3557389" y="1829661"/>
              <a:chExt cx="2391998" cy="599893"/>
            </a:xfrm>
          </p:grpSpPr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8102327C-6725-4349-81D0-CF075E89F3D8}"/>
                  </a:ext>
                </a:extLst>
              </p:cNvPr>
              <p:cNvCxnSpPr/>
              <p:nvPr/>
            </p:nvCxnSpPr>
            <p:spPr>
              <a:xfrm>
                <a:off x="4352081" y="2245586"/>
                <a:ext cx="1597306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0A6B2FFF-07C8-BA4D-AFD0-950260272AE1}"/>
                  </a:ext>
                </a:extLst>
              </p:cNvPr>
              <p:cNvCxnSpPr/>
              <p:nvPr/>
            </p:nvCxnSpPr>
            <p:spPr>
              <a:xfrm flipV="1">
                <a:off x="5057547" y="2152399"/>
                <a:ext cx="186374" cy="186374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9EEB5D68-0569-6846-862B-48620423A3CD}"/>
                  </a:ext>
                </a:extLst>
              </p:cNvPr>
              <p:cNvSpPr txBox="1"/>
              <p:nvPr/>
            </p:nvSpPr>
            <p:spPr>
              <a:xfrm>
                <a:off x="4941382" y="1829661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16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99784362-D6D2-934C-A61E-4462038EACD9}"/>
                  </a:ext>
                </a:extLst>
              </p:cNvPr>
              <p:cNvSpPr txBox="1"/>
              <p:nvPr/>
            </p:nvSpPr>
            <p:spPr>
              <a:xfrm>
                <a:off x="3557389" y="2060222"/>
                <a:ext cx="7946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Input1</a:t>
                </a:r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861EF2EF-546F-074D-A13A-24C2CDBC926C}"/>
                </a:ext>
              </a:extLst>
            </p:cNvPr>
            <p:cNvGrpSpPr/>
            <p:nvPr/>
          </p:nvGrpSpPr>
          <p:grpSpPr>
            <a:xfrm>
              <a:off x="2199293" y="3241954"/>
              <a:ext cx="2391998" cy="599893"/>
              <a:chOff x="3557389" y="1829661"/>
              <a:chExt cx="2391998" cy="599893"/>
            </a:xfrm>
          </p:grpSpPr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97AFB4DF-17D0-7C4A-A08F-9948FA871B0D}"/>
                  </a:ext>
                </a:extLst>
              </p:cNvPr>
              <p:cNvCxnSpPr/>
              <p:nvPr/>
            </p:nvCxnSpPr>
            <p:spPr>
              <a:xfrm>
                <a:off x="4352081" y="2245586"/>
                <a:ext cx="1597306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B1B9F966-CFE1-BC40-B915-89556A6F7821}"/>
                  </a:ext>
                </a:extLst>
              </p:cNvPr>
              <p:cNvCxnSpPr/>
              <p:nvPr/>
            </p:nvCxnSpPr>
            <p:spPr>
              <a:xfrm flipV="1">
                <a:off x="5057547" y="2152399"/>
                <a:ext cx="186374" cy="186374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1D4DBC87-9025-2948-AAE0-6E725B7FFC85}"/>
                  </a:ext>
                </a:extLst>
              </p:cNvPr>
              <p:cNvSpPr txBox="1"/>
              <p:nvPr/>
            </p:nvSpPr>
            <p:spPr>
              <a:xfrm>
                <a:off x="4941382" y="1829661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16</a:t>
                </a: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8E6A9899-BA2E-B943-B7C6-50F4319B5938}"/>
                  </a:ext>
                </a:extLst>
              </p:cNvPr>
              <p:cNvSpPr txBox="1"/>
              <p:nvPr/>
            </p:nvSpPr>
            <p:spPr>
              <a:xfrm>
                <a:off x="3557389" y="2060222"/>
                <a:ext cx="7946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Filter0</a:t>
                </a:r>
              </a:p>
            </p:txBody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3961A463-E8DD-214D-9BAD-EDA0C7E358F5}"/>
                </a:ext>
              </a:extLst>
            </p:cNvPr>
            <p:cNvGrpSpPr/>
            <p:nvPr/>
          </p:nvGrpSpPr>
          <p:grpSpPr>
            <a:xfrm>
              <a:off x="2199293" y="3911232"/>
              <a:ext cx="2391998" cy="1234575"/>
              <a:chOff x="3557389" y="1829661"/>
              <a:chExt cx="2391998" cy="1234575"/>
            </a:xfrm>
          </p:grpSpPr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1690B4D0-68A8-C741-9D7B-6FBEB0E7E1FE}"/>
                  </a:ext>
                </a:extLst>
              </p:cNvPr>
              <p:cNvCxnSpPr/>
              <p:nvPr/>
            </p:nvCxnSpPr>
            <p:spPr>
              <a:xfrm>
                <a:off x="4352081" y="2245586"/>
                <a:ext cx="1597306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E0D8EDBD-9EF7-9F46-821D-8B6652993D2F}"/>
                  </a:ext>
                </a:extLst>
              </p:cNvPr>
              <p:cNvCxnSpPr/>
              <p:nvPr/>
            </p:nvCxnSpPr>
            <p:spPr>
              <a:xfrm flipV="1">
                <a:off x="5057547" y="2152399"/>
                <a:ext cx="186374" cy="186374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EAA52DC1-AD62-8546-886C-B418A1AD590F}"/>
                  </a:ext>
                </a:extLst>
              </p:cNvPr>
              <p:cNvSpPr txBox="1"/>
              <p:nvPr/>
            </p:nvSpPr>
            <p:spPr>
              <a:xfrm>
                <a:off x="4941382" y="1829661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16</a:t>
                </a: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BC0622A8-6B25-524E-8657-AEB58F6620EA}"/>
                  </a:ext>
                </a:extLst>
              </p:cNvPr>
              <p:cNvSpPr txBox="1"/>
              <p:nvPr/>
            </p:nvSpPr>
            <p:spPr>
              <a:xfrm>
                <a:off x="3557389" y="2060222"/>
                <a:ext cx="7946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Filter1</a:t>
                </a:r>
              </a:p>
            </p:txBody>
          </p: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41A85957-1F03-1440-96BC-EE79DDCD2F29}"/>
                  </a:ext>
                </a:extLst>
              </p:cNvPr>
              <p:cNvCxnSpPr/>
              <p:nvPr/>
            </p:nvCxnSpPr>
            <p:spPr>
              <a:xfrm>
                <a:off x="4352081" y="2879570"/>
                <a:ext cx="1597306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0088AF70-37F8-784E-9FAB-004ECA1851E2}"/>
                  </a:ext>
                </a:extLst>
              </p:cNvPr>
              <p:cNvCxnSpPr/>
              <p:nvPr/>
            </p:nvCxnSpPr>
            <p:spPr>
              <a:xfrm flipV="1">
                <a:off x="5057547" y="2786383"/>
                <a:ext cx="186374" cy="186374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70E15A1-0F94-4B4C-98E4-12609A31C84A}"/>
                  </a:ext>
                </a:extLst>
              </p:cNvPr>
              <p:cNvSpPr txBox="1"/>
              <p:nvPr/>
            </p:nvSpPr>
            <p:spPr>
              <a:xfrm>
                <a:off x="4941382" y="2463645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16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BA69BF0-1A35-2B41-8833-BE1EE6DAE163}"/>
                  </a:ext>
                </a:extLst>
              </p:cNvPr>
              <p:cNvSpPr txBox="1"/>
              <p:nvPr/>
            </p:nvSpPr>
            <p:spPr>
              <a:xfrm>
                <a:off x="3761060" y="2694904"/>
                <a:ext cx="5803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Bias</a:t>
                </a:r>
              </a:p>
            </p:txBody>
          </p: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71558627-976C-084E-825F-5A56DF118F44}"/>
                </a:ext>
              </a:extLst>
            </p:cNvPr>
            <p:cNvGrpSpPr/>
            <p:nvPr/>
          </p:nvGrpSpPr>
          <p:grpSpPr>
            <a:xfrm>
              <a:off x="6097720" y="3214846"/>
              <a:ext cx="2486100" cy="599893"/>
              <a:chOff x="4352081" y="2142080"/>
              <a:chExt cx="2486100" cy="599893"/>
            </a:xfrm>
          </p:grpSpPr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E9754D80-BCC9-134E-B737-9B2540AA8068}"/>
                  </a:ext>
                </a:extLst>
              </p:cNvPr>
              <p:cNvCxnSpPr/>
              <p:nvPr/>
            </p:nvCxnSpPr>
            <p:spPr>
              <a:xfrm>
                <a:off x="4352081" y="2558005"/>
                <a:ext cx="1597306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53E65C55-9013-654F-AE10-D37E50E511EC}"/>
                  </a:ext>
                </a:extLst>
              </p:cNvPr>
              <p:cNvCxnSpPr/>
              <p:nvPr/>
            </p:nvCxnSpPr>
            <p:spPr>
              <a:xfrm flipV="1">
                <a:off x="5057547" y="2464818"/>
                <a:ext cx="186374" cy="186374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3014FEF7-7CEA-DC4E-8D74-31EF11FC4918}"/>
                  </a:ext>
                </a:extLst>
              </p:cNvPr>
              <p:cNvSpPr txBox="1"/>
              <p:nvPr/>
            </p:nvSpPr>
            <p:spPr>
              <a:xfrm>
                <a:off x="4941382" y="2142080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32</a:t>
                </a: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8C9438DE-8953-8948-9803-73A17A7DD6E4}"/>
                  </a:ext>
                </a:extLst>
              </p:cNvPr>
              <p:cNvSpPr txBox="1"/>
              <p:nvPr/>
            </p:nvSpPr>
            <p:spPr>
              <a:xfrm>
                <a:off x="5949387" y="2372641"/>
                <a:ext cx="8887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Output</a:t>
                </a:r>
              </a:p>
            </p:txBody>
          </p:sp>
        </p:grp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E2229067-2558-5043-A13A-C1245150BCFD}"/>
              </a:ext>
            </a:extLst>
          </p:cNvPr>
          <p:cNvSpPr txBox="1"/>
          <p:nvPr/>
        </p:nvSpPr>
        <p:spPr>
          <a:xfrm>
            <a:off x="3802829" y="5644354"/>
            <a:ext cx="66525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Output = (Input0 * Filter0) + (Input1 * Filter1) </a:t>
            </a:r>
            <a:r>
              <a:rPr lang="en-US" sz="2400" dirty="0">
                <a:solidFill>
                  <a:srgbClr val="C00000"/>
                </a:solidFill>
              </a:rPr>
              <a:t>+ Bias</a:t>
            </a:r>
          </a:p>
        </p:txBody>
      </p:sp>
    </p:spTree>
    <p:extLst>
      <p:ext uri="{BB962C8B-B14F-4D97-AF65-F5344CB8AC3E}">
        <p14:creationId xmlns:p14="http://schemas.microsoft.com/office/powerpoint/2010/main" val="2806535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rey_09-07-2020" id="{B6755E4E-0B35-4243-A4D8-D4F59AFEABE9}" vid="{F730F220-357D-1C4E-BD9A-3856E81CA80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36605</TotalTime>
  <Words>1719</Words>
  <Application>Microsoft Office PowerPoint</Application>
  <PresentationFormat>Widescreen</PresentationFormat>
  <Paragraphs>420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Calibri Light</vt:lpstr>
      <vt:lpstr>Cambria Math</vt:lpstr>
      <vt:lpstr>Office Theme</vt:lpstr>
      <vt:lpstr>Neuromorphic Computing Midterm Presentation: FPGA Hardware Acceleration of CNN based SDR Analysis  </vt:lpstr>
      <vt:lpstr>Project Timeline</vt:lpstr>
      <vt:lpstr>Project Summary</vt:lpstr>
      <vt:lpstr>FPGA CNN Acceleration Summary</vt:lpstr>
      <vt:lpstr>FPGA Conv2 Block Diagram</vt:lpstr>
      <vt:lpstr>FPGA Implementation</vt:lpstr>
      <vt:lpstr>Final Project Contributions</vt:lpstr>
      <vt:lpstr>Implementing Bias</vt:lpstr>
      <vt:lpstr>FPGA Implementation With Bias</vt:lpstr>
      <vt:lpstr>Scaling the Model</vt:lpstr>
      <vt:lpstr>Floating Point Binary Representation</vt:lpstr>
      <vt:lpstr>Floating Point Binary Example</vt:lpstr>
      <vt:lpstr>Floating Point Arithmetic</vt:lpstr>
      <vt:lpstr>Solution: Use VHDL ”real” type</vt:lpstr>
      <vt:lpstr>Results</vt:lpstr>
      <vt:lpstr>Conclusion</vt:lpstr>
      <vt:lpstr>Fixed Point Arithmetic</vt:lpstr>
      <vt:lpstr>FPGA Fixed Point Implementation</vt:lpstr>
      <vt:lpstr>Results: Utilization and Timing</vt:lpstr>
      <vt:lpstr>Results: Accuracy</vt:lpstr>
      <vt:lpstr>Final Thoughts</vt:lpstr>
      <vt:lpstr>FeFET-MMA Summary</vt:lpstr>
      <vt:lpstr>Block Diagram of MMA</vt:lpstr>
      <vt:lpstr>MMA Architecture</vt:lpstr>
      <vt:lpstr>MMA Architecture</vt:lpstr>
      <vt:lpstr>MMA Architecture</vt:lpstr>
      <vt:lpstr>Caveats</vt:lpstr>
      <vt:lpstr>Caveats – Floating Point Operation Workaround</vt:lpstr>
      <vt:lpstr>Simulation Setup</vt:lpstr>
      <vt:lpstr>Simulation Results - Accuracy</vt:lpstr>
      <vt:lpstr>Simulation Results - Speed</vt:lpstr>
      <vt:lpstr>Simulation Results - Comparisons</vt:lpstr>
      <vt:lpstr>Final Thoughts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SDR Resiliancy With Machine Learning</dc:title>
  <dc:creator>Butts, Corey (buttscl)</dc:creator>
  <cp:lastModifiedBy>Mayersky, Joshua (mayersjd)</cp:lastModifiedBy>
  <cp:revision>371</cp:revision>
  <dcterms:created xsi:type="dcterms:W3CDTF">2020-09-03T01:22:04Z</dcterms:created>
  <dcterms:modified xsi:type="dcterms:W3CDTF">2021-04-27T13:22:54Z</dcterms:modified>
</cp:coreProperties>
</file>