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33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335" r:id="rId12"/>
    <p:sldId id="338" r:id="rId13"/>
    <p:sldId id="329" r:id="rId14"/>
    <p:sldId id="336" r:id="rId15"/>
    <p:sldId id="337" r:id="rId16"/>
    <p:sldId id="340" r:id="rId17"/>
    <p:sldId id="341" r:id="rId18"/>
    <p:sldId id="342" r:id="rId19"/>
    <p:sldId id="343" r:id="rId20"/>
    <p:sldId id="339" r:id="rId21"/>
    <p:sldId id="33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utts, Corey (buttscl)" initials="BC(" lastIdx="4" clrIdx="0">
    <p:extLst>
      <p:ext uri="{19B8F6BF-5375-455C-9EA6-DF929625EA0E}">
        <p15:presenceInfo xmlns:p15="http://schemas.microsoft.com/office/powerpoint/2012/main" userId="S::buttscl@mail.uc.edu::f32eb064-3c4e-4dec-aaeb-4382fe5b62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CFF"/>
    <a:srgbClr val="8F03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52"/>
    <p:restoredTop sz="96296"/>
  </p:normalViewPr>
  <p:slideViewPr>
    <p:cSldViewPr snapToGrid="0" snapToObjects="1">
      <p:cViewPr varScale="1">
        <p:scale>
          <a:sx n="110" d="100"/>
          <a:sy n="110" d="100"/>
        </p:scale>
        <p:origin x="200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2EDDD-19D3-DB49-BE07-74119EDF0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1122363"/>
            <a:ext cx="7086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768A4-EA80-C044-A8BD-05374A3FA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3602038"/>
            <a:ext cx="7086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12193-189C-CC41-A14F-35767EB8B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53CFE-BEEF-7E4E-827A-A780C080F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A892C-7375-7945-9322-6B9DA677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68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1F1B7-1D1F-224A-8875-E5486C658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400B1-2B9C-D145-A34B-29B1CEEB9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2B5BC-C529-0E4F-8EB2-B82C9739B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56F01-990D-4649-92A9-7109388E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84153-41A8-3A42-BE99-CFD844BC2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02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0CB665-9269-1C45-A2E5-94382125FE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CD85C-BBCA-A042-92CB-D6A538424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6C9C3-1106-784B-85D3-DA72F9D0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E40DD-7F56-AF43-925B-3A50F7C48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C8A90-E916-E640-8C7B-FF5336CA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2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ED9B-BE47-6F4C-934D-80D649679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565" y="365125"/>
            <a:ext cx="844905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177B9-C126-0147-AC9F-58BFE3DC4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C367D-22F1-674D-9F58-63D42390F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D69F5-E77D-5E42-B2F5-72BBC31FD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A4A89-31D8-5A4E-9E48-2D1190E8E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44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AE4EC-A178-0D4B-942F-9E0AAC9EB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9376" y="1709738"/>
            <a:ext cx="844905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B82E2-5844-9B4B-9A30-640A0D7E0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79376" y="4562475"/>
            <a:ext cx="844905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7AB75-BDCF-184D-A79D-BD82C6E5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E22D8-3AF3-9849-A5AC-2CF5E1800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14AA6-E1D1-5D4D-9CCC-A327ECE05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57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E679-2304-384F-AD0A-4A83D1A8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B3B54-A6F6-AF49-BB2E-753C1A417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04565" y="1817781"/>
            <a:ext cx="4114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77BE3-B484-5F49-A6BB-1F6D0DFAA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39000" y="1825625"/>
            <a:ext cx="4114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9CB18-0E49-ED49-9B45-9DB027816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2/19/21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D6A6C-9C49-6C4E-B879-4335B2181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804CC-4048-A34B-A821-B6A2B01BE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8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64E0-8F40-AC48-980A-B58F960A8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18715-5546-0441-9AD9-6349F69B1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B523C-3B18-E348-A944-55D0EE761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76FE9D-6A75-214C-BDE0-BE7B4B8D7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78C670-F706-EB46-8655-F23971FCC0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6CA31D-C6ED-6248-9DFB-D2F41CEC2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2/19/21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5266A-D8EC-444A-B3F1-34C5795F2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D63ED2-E3FF-D74E-AB94-F6BF483EC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8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B770-3FDA-FE42-AF56-10EE1C74B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30C98-0784-444D-95EF-FEE6A7369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2/19/21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3C2BC-CCA4-314B-9FA7-2B9B115C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E95B8-8972-A84E-8DB2-30A539A3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0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84F88E-6682-F24B-89FD-03803B282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2/19/21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940F02-692A-8440-917C-06972D18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50B6D-4E98-BA45-B461-B75F1E0F7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9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E32F8-EBDA-F740-A02D-2D6D59306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4B2AD-3D97-014C-924B-131999E83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D12F3-33D8-E548-AEF1-A9CA9A789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2DAC9-476D-A646-AEB7-4A29A4C86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2/19/21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91BCD-71C4-6746-BB18-E40902A3F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C2CF9-67C4-AD44-8FFA-65BE89656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6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1F791-3D60-214B-883A-A80E36E9E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0889B3-3A8E-264E-9524-27FF4069A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67FB4-B639-4B4A-88F1-60919B654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539B5-7615-8341-BEC9-9318539FF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2/19/21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868A0-2AC4-BA43-9F5F-52A4D5D19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09910-CB5E-B445-B78F-FE14A0079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9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1EE810-BEA8-484F-98BE-E78AE64B6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565" y="365125"/>
            <a:ext cx="84492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D5F15-C538-6346-ABCC-B1D33B4D2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04565" y="1825625"/>
            <a:ext cx="84492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9C135-F7A1-6B43-84DB-5C77A67E9A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3FF02-0E8F-C94D-9333-E7E525B6484A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0DBB5-7ABF-9C43-B0D8-9941EDCA4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E0C58-60CE-9449-B423-63358CDD9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54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uttscl@mail.uc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0F2AA-0C4F-3F48-A4CA-CDB055BAC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9955" y="1122363"/>
            <a:ext cx="10182045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Neuromorphic Computing Project Proposal:</a:t>
            </a:r>
            <a:br>
              <a:rPr lang="en-US" dirty="0"/>
            </a:br>
            <a:r>
              <a:rPr lang="en-US" dirty="0"/>
              <a:t>FPGA Hardware Acceleration of CNN based SDR Analysis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94D3A-3CDC-084A-81B7-6B68D054A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3"/>
                </a:solidFill>
              </a:rPr>
              <a:t>Corey L. Butts, Joshua </a:t>
            </a:r>
            <a:r>
              <a:rPr lang="en-US" dirty="0" err="1">
                <a:solidFill>
                  <a:schemeClr val="accent3"/>
                </a:solidFill>
              </a:rPr>
              <a:t>Mayersky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buttscl@mail.uc.edu</a:t>
            </a:r>
            <a:r>
              <a:rPr lang="en-US" dirty="0">
                <a:solidFill>
                  <a:schemeClr val="accent3"/>
                </a:solidFill>
              </a:rPr>
              <a:t>, </a:t>
            </a:r>
            <a:r>
              <a:rPr lang="en-US" dirty="0" err="1">
                <a:solidFill>
                  <a:schemeClr val="accent3"/>
                </a:solidFill>
              </a:rPr>
              <a:t>mayersjd@mail.uc.edu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(330) 883-9679</a:t>
            </a:r>
          </a:p>
          <a:p>
            <a:r>
              <a:rPr lang="en-US" dirty="0">
                <a:solidFill>
                  <a:schemeClr val="accent3"/>
                </a:solidFill>
              </a:rPr>
              <a:t>02/18/2021</a:t>
            </a:r>
          </a:p>
        </p:txBody>
      </p:sp>
    </p:spTree>
    <p:extLst>
      <p:ext uri="{BB962C8B-B14F-4D97-AF65-F5344CB8AC3E}">
        <p14:creationId xmlns:p14="http://schemas.microsoft.com/office/powerpoint/2010/main" val="2293844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3DCEC-6A23-3941-880F-F0E3D14AB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60796-2102-3748-96A5-D8C198702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backpropagation</a:t>
            </a:r>
          </a:p>
          <a:p>
            <a:r>
              <a:rPr lang="en-US" dirty="0"/>
              <a:t>Benchmark against TensorFlow to confirm functionality</a:t>
            </a:r>
          </a:p>
          <a:p>
            <a:r>
              <a:rPr lang="en-US" dirty="0"/>
              <a:t>Test using 1D dataset</a:t>
            </a:r>
          </a:p>
        </p:txBody>
      </p:sp>
    </p:spTree>
    <p:extLst>
      <p:ext uri="{BB962C8B-B14F-4D97-AF65-F5344CB8AC3E}">
        <p14:creationId xmlns:p14="http://schemas.microsoft.com/office/powerpoint/2010/main" val="2186156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Josh’s Project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Literature surveys on circuit designs for analog adders and multipliers</a:t>
            </a:r>
          </a:p>
          <a:p>
            <a:r>
              <a:rPr lang="en-US" dirty="0"/>
              <a:t>Literature surveys on </a:t>
            </a:r>
            <a:r>
              <a:rPr lang="en-US" dirty="0" err="1"/>
              <a:t>FeFET</a:t>
            </a:r>
            <a:r>
              <a:rPr lang="en-US" dirty="0"/>
              <a:t> Neuromorphic implementations</a:t>
            </a:r>
          </a:p>
          <a:p>
            <a:pPr lvl="1"/>
            <a:r>
              <a:rPr lang="en-US" dirty="0"/>
              <a:t>Focusing on CNN Hardware implementations and matrix multiplication</a:t>
            </a:r>
          </a:p>
          <a:p>
            <a:pPr lvl="1"/>
            <a:r>
              <a:rPr lang="en-US" dirty="0"/>
              <a:t>I’m highlighting two papers in particular, but each one contains valuable information</a:t>
            </a:r>
          </a:p>
        </p:txBody>
      </p:sp>
    </p:spTree>
    <p:extLst>
      <p:ext uri="{BB962C8B-B14F-4D97-AF65-F5344CB8AC3E}">
        <p14:creationId xmlns:p14="http://schemas.microsoft.com/office/powerpoint/2010/main" val="1164777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Block Diagram of Matrix Multiplication in CONV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5" y="5417389"/>
            <a:ext cx="8449235" cy="75957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Idea: </a:t>
            </a:r>
            <a:r>
              <a:rPr lang="en-US" dirty="0" err="1"/>
              <a:t>FeFETS</a:t>
            </a:r>
            <a:r>
              <a:rPr lang="en-US" dirty="0"/>
              <a:t> may be used in the Filter Kernel operations as programmable voltage-controlled resistor weights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3986B2-E43E-432B-8CC3-EC9692A1DFE3}"/>
              </a:ext>
            </a:extLst>
          </p:cNvPr>
          <p:cNvSpPr/>
          <p:nvPr/>
        </p:nvSpPr>
        <p:spPr>
          <a:xfrm>
            <a:off x="3223743" y="1893409"/>
            <a:ext cx="2130725" cy="141473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Inputs from SDR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Digital Mixer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F7D1B4-C5A5-4463-A045-193E849246BD}"/>
              </a:ext>
            </a:extLst>
          </p:cNvPr>
          <p:cNvSpPr/>
          <p:nvPr/>
        </p:nvSpPr>
        <p:spPr>
          <a:xfrm>
            <a:off x="5791539" y="1889185"/>
            <a:ext cx="2130725" cy="141473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F754F3-4856-452A-8E71-9290597C07EC}"/>
              </a:ext>
            </a:extLst>
          </p:cNvPr>
          <p:cNvSpPr/>
          <p:nvPr/>
        </p:nvSpPr>
        <p:spPr>
          <a:xfrm>
            <a:off x="8359335" y="1893409"/>
            <a:ext cx="2130725" cy="141473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 Kernel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Analog Multiplier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831A0F-7592-4804-BD00-E1301E320C6D}"/>
              </a:ext>
            </a:extLst>
          </p:cNvPr>
          <p:cNvSpPr/>
          <p:nvPr/>
        </p:nvSpPr>
        <p:spPr>
          <a:xfrm>
            <a:off x="8359337" y="3745213"/>
            <a:ext cx="2130725" cy="141473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 Kernel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Analog Adder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318902-5DD6-424A-994D-A67C61F42454}"/>
              </a:ext>
            </a:extLst>
          </p:cNvPr>
          <p:cNvSpPr/>
          <p:nvPr/>
        </p:nvSpPr>
        <p:spPr>
          <a:xfrm>
            <a:off x="5791540" y="3745213"/>
            <a:ext cx="2130725" cy="141473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12D757-4CC1-4605-91D5-499F5BC1684A}"/>
              </a:ext>
            </a:extLst>
          </p:cNvPr>
          <p:cNvSpPr/>
          <p:nvPr/>
        </p:nvSpPr>
        <p:spPr>
          <a:xfrm>
            <a:off x="3223743" y="3745213"/>
            <a:ext cx="2130725" cy="141473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to Pooling Layer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9CAB0E6-F39C-4952-8FCB-03DEC1FE175C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5354468" y="2596551"/>
            <a:ext cx="437071" cy="4224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5128CCA-B718-4CB3-B223-082B6BA60CF9}"/>
              </a:ext>
            </a:extLst>
          </p:cNvPr>
          <p:cNvCxnSpPr/>
          <p:nvPr/>
        </p:nvCxnSpPr>
        <p:spPr>
          <a:xfrm flipV="1">
            <a:off x="7934103" y="2607289"/>
            <a:ext cx="437071" cy="4224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11BD23A-5E6B-445A-88D8-507039AF2AC0}"/>
              </a:ext>
            </a:extLst>
          </p:cNvPr>
          <p:cNvCxnSpPr>
            <a:cxnSpLocks/>
          </p:cNvCxnSpPr>
          <p:nvPr/>
        </p:nvCxnSpPr>
        <p:spPr>
          <a:xfrm flipH="1" flipV="1">
            <a:off x="7922265" y="4444131"/>
            <a:ext cx="437071" cy="4224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82C020B-4CB9-4706-9D96-492497FEB9C4}"/>
              </a:ext>
            </a:extLst>
          </p:cNvPr>
          <p:cNvCxnSpPr>
            <a:cxnSpLocks/>
          </p:cNvCxnSpPr>
          <p:nvPr/>
        </p:nvCxnSpPr>
        <p:spPr>
          <a:xfrm flipH="1" flipV="1">
            <a:off x="5354468" y="4458598"/>
            <a:ext cx="437071" cy="4224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58B67F0-E397-4E1D-84EC-0673AED71606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9208272" y="3524565"/>
            <a:ext cx="437071" cy="4224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431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2D5EB6-3DA4-CD4D-A14E-186E550AF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028" y="2253343"/>
            <a:ext cx="8902130" cy="264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151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Adder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5CE503-65D2-434B-B746-E03119BAFA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04386" y="3752597"/>
                <a:ext cx="8449235" cy="305992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Simple analog adder making use of an Op-Amp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Here R</a:t>
                </a:r>
                <a:r>
                  <a:rPr lang="en-US" baseline="-25000" dirty="0"/>
                  <a:t>1</a:t>
                </a:r>
                <a:r>
                  <a:rPr lang="en-US" dirty="0"/>
                  <a:t> and R</a:t>
                </a:r>
                <a:r>
                  <a:rPr lang="en-US" baseline="-25000" dirty="0"/>
                  <a:t>2</a:t>
                </a:r>
                <a:r>
                  <a:rPr lang="en-US" dirty="0"/>
                  <a:t> are effectively the weights on the addition operation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5CE503-65D2-434B-B746-E03119BAF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04386" y="3752597"/>
                <a:ext cx="8449235" cy="3059922"/>
              </a:xfrm>
              <a:blipFill>
                <a:blip r:embed="rId2"/>
                <a:stretch>
                  <a:fillRect l="-1299" t="-3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C443F50B-602C-4FD7-97FA-572E646B4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396" y="1690688"/>
            <a:ext cx="4111394" cy="206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79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Multiplier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5CE503-65D2-434B-B746-E03119BAFA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01511" y="4698049"/>
                <a:ext cx="8449235" cy="2156604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Simple analog multiplier making use of Op-Amps and MOSFETs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Here M</a:t>
                </a:r>
                <a:r>
                  <a:rPr lang="en-US" baseline="-25000" dirty="0"/>
                  <a:t>1</a:t>
                </a:r>
                <a:r>
                  <a:rPr lang="en-US" dirty="0"/>
                  <a:t> and M</a:t>
                </a:r>
                <a:r>
                  <a:rPr lang="en-US" baseline="-25000" dirty="0"/>
                  <a:t>2</a:t>
                </a:r>
                <a:r>
                  <a:rPr lang="en-US" dirty="0"/>
                  <a:t> are acting as voltage-controlled resistors. With </a:t>
                </a:r>
                <a:r>
                  <a:rPr lang="en-US" dirty="0" err="1"/>
                  <a:t>FeFETs</a:t>
                </a:r>
                <a:r>
                  <a:rPr lang="en-US" dirty="0"/>
                  <a:t> substituting in for traditional MOSFETS, we now can have programmable weights used for multiplication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5CE503-65D2-434B-B746-E03119BAF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01511" y="4698049"/>
                <a:ext cx="8449235" cy="2156604"/>
              </a:xfrm>
              <a:blipFill>
                <a:blip r:embed="rId2"/>
                <a:stretch>
                  <a:fillRect l="-1010" t="-5382" r="-866" b="-2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>
            <a:extLst>
              <a:ext uri="{FF2B5EF4-FFF2-40B4-BE49-F238E27FC236}">
                <a16:creationId xmlns:a16="http://schemas.microsoft.com/office/drawing/2014/main" id="{C223C3E0-4FF4-4A44-8B2D-5AC06D9A64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66886" y="1690688"/>
            <a:ext cx="4724413" cy="300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12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Surveys – [1]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5" y="1825625"/>
            <a:ext cx="8449235" cy="33940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i="1" dirty="0"/>
              <a:t>“Hardware Implementation of Convolutional Neural Network for Face Feature Extraction”</a:t>
            </a:r>
          </a:p>
          <a:p>
            <a:r>
              <a:rPr lang="en-US" dirty="0"/>
              <a:t>Implemented on an FPGA</a:t>
            </a:r>
          </a:p>
          <a:p>
            <a:pPr lvl="1"/>
            <a:r>
              <a:rPr lang="en-US" dirty="0"/>
              <a:t>4 layers of convolution, 3 layers of pooling, and a fully connected final layer</a:t>
            </a:r>
          </a:p>
          <a:p>
            <a:r>
              <a:rPr lang="en-US" dirty="0"/>
              <a:t>Weights are stored off-chip in DDR3 memory</a:t>
            </a:r>
          </a:p>
          <a:p>
            <a:r>
              <a:rPr lang="en-US" dirty="0"/>
              <a:t>They propose a reconfigurable kernel matrix multiplication array for different sizes and for multiple channels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4A1272-BB03-4815-BBA7-551F0518C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568" y="5219700"/>
            <a:ext cx="61150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136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Surveys – [1]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6" y="1825626"/>
            <a:ext cx="4065578" cy="1029628"/>
          </a:xfrm>
        </p:spPr>
        <p:txBody>
          <a:bodyPr>
            <a:normAutofit/>
          </a:bodyPr>
          <a:lstStyle/>
          <a:p>
            <a:r>
              <a:rPr lang="en-US" dirty="0"/>
              <a:t>Reconfigurable kernel multiplication unit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28BE8B-C3F6-4CB4-8D38-DFED13514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855" y="2993367"/>
            <a:ext cx="4241414" cy="36701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55AE4B-19D7-40CD-9C3E-8F2796619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9101" y="1504443"/>
            <a:ext cx="4540369" cy="498843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32E441F-E562-43EB-ADB3-73EC87835466}"/>
              </a:ext>
            </a:extLst>
          </p:cNvPr>
          <p:cNvSpPr/>
          <p:nvPr/>
        </p:nvSpPr>
        <p:spPr>
          <a:xfrm>
            <a:off x="6096000" y="4157932"/>
            <a:ext cx="503208" cy="43994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9F8645-4D77-413D-A2F1-480C5370506F}"/>
              </a:ext>
            </a:extLst>
          </p:cNvPr>
          <p:cNvCxnSpPr>
            <a:cxnSpLocks/>
          </p:cNvCxnSpPr>
          <p:nvPr/>
        </p:nvCxnSpPr>
        <p:spPr>
          <a:xfrm>
            <a:off x="6710094" y="4377905"/>
            <a:ext cx="656864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81F8A0B-7C49-4539-B039-357B57ED8638}"/>
              </a:ext>
            </a:extLst>
          </p:cNvPr>
          <p:cNvSpPr/>
          <p:nvPr/>
        </p:nvSpPr>
        <p:spPr>
          <a:xfrm>
            <a:off x="7479100" y="1470714"/>
            <a:ext cx="4540369" cy="502216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98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Surveys – [2]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5" y="1825625"/>
            <a:ext cx="8016477" cy="171983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i="1" dirty="0"/>
              <a:t>“Convolutional Neural Networks Based on RRAM Devices for Image Recognition and Online Learning Tasks”</a:t>
            </a:r>
          </a:p>
          <a:p>
            <a:r>
              <a:rPr lang="en-US" dirty="0"/>
              <a:t>Implement an RRAM based CNN</a:t>
            </a:r>
          </a:p>
          <a:p>
            <a:r>
              <a:rPr lang="en-US" dirty="0"/>
              <a:t>Analyzed impacts of kernel size</a:t>
            </a:r>
          </a:p>
          <a:p>
            <a:r>
              <a:rPr lang="en-US" dirty="0"/>
              <a:t>Analyzed impact of RRAM states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BEB014-57BB-4886-A8E4-712D3771D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938" y="3835858"/>
            <a:ext cx="4263585" cy="26570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DBA544-FFAE-4322-AFFA-49B8038DF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071" y="3260844"/>
            <a:ext cx="5076356" cy="339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94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Surveys – [2]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6" y="1825625"/>
            <a:ext cx="5350914" cy="228917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You can compensate for a lack of hardware weight values by increasing the number of kernels for CNN feature extraction</a:t>
            </a:r>
          </a:p>
          <a:p>
            <a:r>
              <a:rPr lang="en-US" dirty="0"/>
              <a:t>Increasing the size of the kernels has diminishing returns, and even negative impact on accuracy if they get too large</a:t>
            </a:r>
          </a:p>
          <a:p>
            <a:r>
              <a:rPr lang="en-US" dirty="0"/>
              <a:t>The more states that are available, the more resistant the CNN is to variation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55900B-9D1B-4628-8D75-3D864525C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941" y="4271333"/>
            <a:ext cx="3405611" cy="25866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A7D8B3-D51E-40A0-9C34-D1ECAA208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1254" y="1825625"/>
            <a:ext cx="3586060" cy="24731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8442CB-7E1D-4602-8B15-200A4748B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7149" y="4316751"/>
            <a:ext cx="4188125" cy="249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99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pic>
        <p:nvPicPr>
          <p:cNvPr id="9" name="Picture 8" descr="Table, timeline&#10;&#10;Description automatically generated">
            <a:extLst>
              <a:ext uri="{FF2B5EF4-FFF2-40B4-BE49-F238E27FC236}">
                <a16:creationId xmlns:a16="http://schemas.microsoft.com/office/drawing/2014/main" id="{496DC404-E2C4-42C0-9665-898DA11CC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503" y="1690687"/>
            <a:ext cx="10008392" cy="429234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11B4940-42AF-4578-9C92-6AB7F0EF7C89}"/>
              </a:ext>
            </a:extLst>
          </p:cNvPr>
          <p:cNvSpPr/>
          <p:nvPr/>
        </p:nvSpPr>
        <p:spPr>
          <a:xfrm>
            <a:off x="5296618" y="1613140"/>
            <a:ext cx="646981" cy="4485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81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Surveys –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9955" y="1328468"/>
            <a:ext cx="10182045" cy="552953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[1] 	Ding, R., Tian, X., Bai, G., </a:t>
            </a:r>
            <a:r>
              <a:rPr lang="en-US" dirty="0" err="1"/>
              <a:t>Su</a:t>
            </a:r>
            <a:r>
              <a:rPr lang="en-US" dirty="0"/>
              <a:t>, G. &amp; Wu, X. Hardware implementation of convolutional neural network for face feature extraction. in </a:t>
            </a:r>
            <a:r>
              <a:rPr lang="en-US" i="1" dirty="0"/>
              <a:t>Proceedings of International Conference on ASIC</a:t>
            </a:r>
            <a:r>
              <a:rPr lang="en-US" dirty="0"/>
              <a:t> (IEEE Computer Society, 2019). doi:10.1109/ASICON47005.2019.8983575</a:t>
            </a:r>
          </a:p>
          <a:p>
            <a:pPr marL="0" indent="0">
              <a:buNone/>
            </a:pPr>
            <a:r>
              <a:rPr lang="en-US" dirty="0"/>
              <a:t>[2]	Dong, Z. </a:t>
            </a:r>
            <a:r>
              <a:rPr lang="en-US" i="1" dirty="0"/>
              <a:t>et al.</a:t>
            </a:r>
            <a:r>
              <a:rPr lang="en-US" dirty="0"/>
              <a:t> Convolutional Neural Networks Based on RRAM Devices for Image Recognition and Online Learning Tasks. </a:t>
            </a:r>
            <a:r>
              <a:rPr lang="en-US" i="1" dirty="0"/>
              <a:t>IEEE Transactions on Electron Devices</a:t>
            </a:r>
            <a:r>
              <a:rPr lang="en-US" dirty="0"/>
              <a:t> </a:t>
            </a:r>
            <a:r>
              <a:rPr lang="en-US" b="1" dirty="0"/>
              <a:t>66,</a:t>
            </a:r>
            <a:r>
              <a:rPr lang="en-US" dirty="0"/>
              <a:t> 793–801 (2019).</a:t>
            </a:r>
          </a:p>
          <a:p>
            <a:pPr marL="0" indent="0">
              <a:buNone/>
            </a:pPr>
            <a:r>
              <a:rPr lang="en-US" dirty="0"/>
              <a:t>[3] 	Soloviev, R., </a:t>
            </a:r>
            <a:r>
              <a:rPr lang="en-US" dirty="0" err="1"/>
              <a:t>Telpukhov</a:t>
            </a:r>
            <a:r>
              <a:rPr lang="en-US" dirty="0"/>
              <a:t>, D., </a:t>
            </a:r>
            <a:r>
              <a:rPr lang="en-US" dirty="0" err="1"/>
              <a:t>Mkrtchan</a:t>
            </a:r>
            <a:r>
              <a:rPr lang="en-US" dirty="0"/>
              <a:t>, I., </a:t>
            </a:r>
            <a:r>
              <a:rPr lang="en-US" dirty="0" err="1"/>
              <a:t>Kustov</a:t>
            </a:r>
            <a:r>
              <a:rPr lang="en-US" dirty="0"/>
              <a:t>, A. &amp; </a:t>
            </a:r>
            <a:r>
              <a:rPr lang="en-US" dirty="0" err="1"/>
              <a:t>Stempkovskiy</a:t>
            </a:r>
            <a:r>
              <a:rPr lang="en-US" dirty="0"/>
              <a:t>, A. Hardware Implementation of Convolutional Neural Networks Based on Residue Number System. in </a:t>
            </a:r>
            <a:r>
              <a:rPr lang="en-US" i="1" dirty="0"/>
              <a:t>Moscow Workshop on Electronic and Networking Technologies, MWENT 2020 - Proceedings</a:t>
            </a:r>
            <a:r>
              <a:rPr lang="en-US" dirty="0"/>
              <a:t> (Institute of Electrical and Electronics Engineers Inc., 2020). doi:10.1109/MWENT47943.2020.9067498</a:t>
            </a:r>
          </a:p>
          <a:p>
            <a:pPr marL="0" indent="0">
              <a:buNone/>
            </a:pPr>
            <a:r>
              <a:rPr lang="en-US" dirty="0"/>
              <a:t>[4]	Park, B., </a:t>
            </a:r>
            <a:r>
              <a:rPr lang="en-US" dirty="0" err="1"/>
              <a:t>Ishiwara</a:t>
            </a:r>
            <a:r>
              <a:rPr lang="en-US" dirty="0"/>
              <a:t>, H., </a:t>
            </a:r>
            <a:r>
              <a:rPr lang="en-US" dirty="0" err="1"/>
              <a:t>Okuyama</a:t>
            </a:r>
            <a:r>
              <a:rPr lang="en-US" dirty="0"/>
              <a:t>, M., Sakai, S., Yoon, S. Ferroelectric-Gate Field Effect Transistor Memories Device Physics and Applications. in </a:t>
            </a:r>
            <a:r>
              <a:rPr lang="en-US" i="1" dirty="0"/>
              <a:t>Topics in Applied Physics</a:t>
            </a:r>
            <a:r>
              <a:rPr lang="en-US" dirty="0"/>
              <a:t> </a:t>
            </a:r>
            <a:r>
              <a:rPr lang="en-US" b="1" dirty="0"/>
              <a:t>131</a:t>
            </a:r>
            <a:r>
              <a:rPr lang="en-US" dirty="0"/>
              <a:t>, (2020).</a:t>
            </a:r>
          </a:p>
          <a:p>
            <a:pPr marL="0" indent="0">
              <a:buNone/>
            </a:pPr>
            <a:r>
              <a:rPr lang="en-US" dirty="0"/>
              <a:t>[5]	</a:t>
            </a:r>
            <a:r>
              <a:rPr lang="en-US" dirty="0" err="1"/>
              <a:t>Valueva</a:t>
            </a:r>
            <a:r>
              <a:rPr lang="en-US" dirty="0"/>
              <a:t>, M. V., </a:t>
            </a:r>
            <a:r>
              <a:rPr lang="en-US" dirty="0" err="1"/>
              <a:t>Nagornov</a:t>
            </a:r>
            <a:r>
              <a:rPr lang="en-US" dirty="0"/>
              <a:t>, N. N., </a:t>
            </a:r>
            <a:r>
              <a:rPr lang="en-US" dirty="0" err="1"/>
              <a:t>Lyakhov</a:t>
            </a:r>
            <a:r>
              <a:rPr lang="en-US" dirty="0"/>
              <a:t>, P. A., </a:t>
            </a:r>
            <a:r>
              <a:rPr lang="en-US" dirty="0" err="1"/>
              <a:t>Valuev</a:t>
            </a:r>
            <a:r>
              <a:rPr lang="en-US" dirty="0"/>
              <a:t>, G. V. &amp; </a:t>
            </a:r>
            <a:r>
              <a:rPr lang="en-US" dirty="0" err="1"/>
              <a:t>Chervyakov</a:t>
            </a:r>
            <a:r>
              <a:rPr lang="en-US" dirty="0"/>
              <a:t>, N. I. Application of the residue number system to reduce hardware costs of the convolutional neural network implementation. </a:t>
            </a:r>
            <a:r>
              <a:rPr lang="en-US" i="1" dirty="0"/>
              <a:t>Mathematics and Computers in Simulation</a:t>
            </a:r>
            <a:r>
              <a:rPr lang="en-US" dirty="0"/>
              <a:t> </a:t>
            </a:r>
            <a:r>
              <a:rPr lang="en-US" b="1" dirty="0"/>
              <a:t>177,</a:t>
            </a:r>
            <a:r>
              <a:rPr lang="en-US" dirty="0"/>
              <a:t> 232–243 (2020).</a:t>
            </a:r>
            <a:endParaRPr lang="en-US" i="1" dirty="0"/>
          </a:p>
          <a:p>
            <a:pPr marL="0" indent="0">
              <a:buNone/>
            </a:pPr>
            <a:r>
              <a:rPr lang="en-US" dirty="0"/>
              <a:t>[6]	 Chung, J., Choi, W., Park, J. &amp; Ghosh, S. Domain Wall Memory-Based Design of Deep Neural Network Convolutional Layers. </a:t>
            </a:r>
            <a:r>
              <a:rPr lang="en-US" i="1" dirty="0"/>
              <a:t>IEEE Access</a:t>
            </a:r>
            <a:r>
              <a:rPr lang="en-US" dirty="0"/>
              <a:t> </a:t>
            </a:r>
            <a:r>
              <a:rPr lang="en-US" b="1" dirty="0"/>
              <a:t>8,</a:t>
            </a:r>
            <a:r>
              <a:rPr lang="en-US" dirty="0"/>
              <a:t> 19783–19798 (2020).</a:t>
            </a:r>
          </a:p>
          <a:p>
            <a:pPr marL="0" indent="0">
              <a:buNone/>
            </a:pPr>
            <a:r>
              <a:rPr lang="en-US" dirty="0"/>
              <a:t>[7]	 Yao, P. </a:t>
            </a:r>
            <a:r>
              <a:rPr lang="en-US" i="1" dirty="0"/>
              <a:t>et al.</a:t>
            </a:r>
            <a:r>
              <a:rPr lang="en-US" dirty="0"/>
              <a:t> Fully hardware-implemented memristor convolutional neural network. </a:t>
            </a:r>
            <a:r>
              <a:rPr lang="en-US" i="1" dirty="0"/>
              <a:t>Nature</a:t>
            </a:r>
            <a:r>
              <a:rPr lang="en-US" dirty="0"/>
              <a:t> </a:t>
            </a:r>
            <a:r>
              <a:rPr lang="en-US" b="1" dirty="0"/>
              <a:t>577,</a:t>
            </a:r>
            <a:r>
              <a:rPr lang="en-US" dirty="0"/>
              <a:t> 641–646 (2020).</a:t>
            </a:r>
          </a:p>
          <a:p>
            <a:pPr marL="0" indent="0">
              <a:buNone/>
            </a:pPr>
            <a:r>
              <a:rPr lang="en-US" dirty="0"/>
              <a:t>[8]	 Gong, L., Wang, C., Li, X., Chen, H. &amp; Zhou, X. MALOC: A fully pipelined FPGA accelerator for convolutional neural networks with all layers mapped on chip. </a:t>
            </a:r>
            <a:r>
              <a:rPr lang="en-US" i="1" dirty="0"/>
              <a:t>IEEE Transactions on Computer-Aided Design of Integrated Circuits and Systems</a:t>
            </a:r>
            <a:r>
              <a:rPr lang="en-US" dirty="0"/>
              <a:t> </a:t>
            </a:r>
            <a:r>
              <a:rPr lang="en-US" b="1" dirty="0"/>
              <a:t>37,</a:t>
            </a:r>
            <a:r>
              <a:rPr lang="en-US" dirty="0"/>
              <a:t> 2601–2612 (2018).</a:t>
            </a:r>
          </a:p>
          <a:p>
            <a:pPr marL="0" indent="0">
              <a:buNone/>
            </a:pPr>
            <a:r>
              <a:rPr lang="en-US" dirty="0"/>
              <a:t>[9]	 </a:t>
            </a:r>
            <a:r>
              <a:rPr lang="en-US" dirty="0" err="1"/>
              <a:t>Solovyev</a:t>
            </a:r>
            <a:r>
              <a:rPr lang="en-US" dirty="0"/>
              <a:t>, R. A., </a:t>
            </a:r>
            <a:r>
              <a:rPr lang="en-US" dirty="0" err="1"/>
              <a:t>Stempkovsky</a:t>
            </a:r>
            <a:r>
              <a:rPr lang="en-US" dirty="0"/>
              <a:t>, A. L. &amp; </a:t>
            </a:r>
            <a:r>
              <a:rPr lang="en-US" dirty="0" err="1"/>
              <a:t>Telpukhov</a:t>
            </a:r>
            <a:r>
              <a:rPr lang="en-US" dirty="0"/>
              <a:t>, D. V. Study of Fault Tolerance Methods for Hardware Implementations of Convolutional Neural Networks. </a:t>
            </a:r>
            <a:r>
              <a:rPr lang="en-US" i="1" dirty="0"/>
              <a:t>Optical Memory and Neural Networks (Information Optics)</a:t>
            </a:r>
            <a:r>
              <a:rPr lang="en-US" dirty="0"/>
              <a:t> </a:t>
            </a:r>
            <a:r>
              <a:rPr lang="en-US" b="1" dirty="0"/>
              <a:t>28,</a:t>
            </a:r>
            <a:r>
              <a:rPr lang="en-US" dirty="0"/>
              <a:t> 82–88 (2019).</a:t>
            </a:r>
          </a:p>
          <a:p>
            <a:pPr marL="0" indent="0">
              <a:buNone/>
            </a:pPr>
            <a:r>
              <a:rPr lang="en-US" dirty="0"/>
              <a:t>[10]	 </a:t>
            </a:r>
            <a:r>
              <a:rPr lang="en-US" dirty="0" err="1"/>
              <a:t>Hacene</a:t>
            </a:r>
            <a:r>
              <a:rPr lang="en-US" dirty="0"/>
              <a:t>, G. B., </a:t>
            </a:r>
            <a:r>
              <a:rPr lang="en-US" dirty="0" err="1"/>
              <a:t>Gripon</a:t>
            </a:r>
            <a:r>
              <a:rPr lang="en-US" dirty="0"/>
              <a:t>, V., </a:t>
            </a:r>
            <a:r>
              <a:rPr lang="en-US" dirty="0" err="1"/>
              <a:t>Arzel</a:t>
            </a:r>
            <a:r>
              <a:rPr lang="en-US" dirty="0"/>
              <a:t>, M., Farrugia, N. &amp; </a:t>
            </a:r>
            <a:r>
              <a:rPr lang="en-US" dirty="0" err="1"/>
              <a:t>Bengio</a:t>
            </a:r>
            <a:r>
              <a:rPr lang="en-US" dirty="0"/>
              <a:t>, Y. Quantized guided pruning for efficient hardware implementations of deep neural networks. in </a:t>
            </a:r>
            <a:r>
              <a:rPr lang="en-US" i="1" dirty="0"/>
              <a:t>NEWCAS 2020 - 18th IEEE International New Circuits and Systems Conference, Proceedings</a:t>
            </a:r>
            <a:r>
              <a:rPr lang="en-US" dirty="0"/>
              <a:t> 206–209 (Institute of Electrical and Electronics Engineers Inc., 2020). doi:10.1109/NEWCAS49341.2020.9159769</a:t>
            </a:r>
          </a:p>
          <a:p>
            <a:pPr marL="0" indent="0">
              <a:buNone/>
            </a:pPr>
            <a:r>
              <a:rPr lang="en-US" dirty="0"/>
              <a:t>[11]	 </a:t>
            </a:r>
            <a:r>
              <a:rPr lang="en-US" dirty="0" err="1"/>
              <a:t>Gysel</a:t>
            </a:r>
            <a:r>
              <a:rPr lang="en-US" dirty="0"/>
              <a:t>, P. Ristretto: Hardware-Oriented Approximation of Convolutional Neural Networks. (2016).</a:t>
            </a:r>
          </a:p>
          <a:p>
            <a:pPr marL="0" indent="0">
              <a:buNone/>
            </a:pPr>
            <a:r>
              <a:rPr lang="en-US" dirty="0"/>
              <a:t>[12]	 Chen, W., Wang, Y., Yang, C. &amp; Li, Y. Hardware acceleration implementation of three-dimensional convolutional neural network on vector digital signal processors. in </a:t>
            </a:r>
            <a:r>
              <a:rPr lang="en-US" i="1" dirty="0"/>
              <a:t>2020 4th International Conference on Robotics and Automation Sciences, ICRAS 2020</a:t>
            </a:r>
            <a:r>
              <a:rPr lang="en-US" dirty="0"/>
              <a:t> 122–129 (Institute of Electrical and Electronics Engineers Inc., 2020). doi:10.1109/ICRAS49812.2020.9135062</a:t>
            </a:r>
          </a:p>
        </p:txBody>
      </p:sp>
    </p:spTree>
    <p:extLst>
      <p:ext uri="{BB962C8B-B14F-4D97-AF65-F5344CB8AC3E}">
        <p14:creationId xmlns:p14="http://schemas.microsoft.com/office/powerpoint/2010/main" val="231561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Matrix Multiplication architecture utilizing </a:t>
            </a:r>
            <a:r>
              <a:rPr lang="en-US" dirty="0" err="1"/>
              <a:t>FeFETs</a:t>
            </a:r>
            <a:endParaRPr lang="en-US" dirty="0"/>
          </a:p>
          <a:p>
            <a:pPr lvl="1"/>
            <a:r>
              <a:rPr lang="en-US" dirty="0"/>
              <a:t>Block diagram</a:t>
            </a:r>
          </a:p>
          <a:p>
            <a:pPr lvl="1"/>
            <a:r>
              <a:rPr lang="en-US" dirty="0"/>
              <a:t>Introductory circuit-level SPICE simulations</a:t>
            </a:r>
          </a:p>
        </p:txBody>
      </p:sp>
    </p:spTree>
    <p:extLst>
      <p:ext uri="{BB962C8B-B14F-4D97-AF65-F5344CB8AC3E}">
        <p14:creationId xmlns:p14="http://schemas.microsoft.com/office/powerpoint/2010/main" val="3936418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FB634-24FD-DB4E-BF2C-B667A8FB1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Corey’s Project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30976-F53A-BC42-B694-AB1CF4DE2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Implemented CNN layers</a:t>
            </a:r>
          </a:p>
          <a:p>
            <a:pPr lvl="1"/>
            <a:r>
              <a:rPr lang="en-US" dirty="0"/>
              <a:t>Conv layer</a:t>
            </a:r>
          </a:p>
          <a:p>
            <a:pPr lvl="1"/>
            <a:r>
              <a:rPr lang="en-US" dirty="0"/>
              <a:t>Pooling Layer</a:t>
            </a:r>
          </a:p>
          <a:p>
            <a:pPr lvl="1"/>
            <a:r>
              <a:rPr lang="en-US" dirty="0"/>
              <a:t>Dense Layer</a:t>
            </a:r>
          </a:p>
          <a:p>
            <a:r>
              <a:rPr lang="en-US" dirty="0"/>
              <a:t>Implemented forward pass for all layers</a:t>
            </a:r>
          </a:p>
          <a:p>
            <a:r>
              <a:rPr lang="en-US" dirty="0"/>
              <a:t>Using MNIST at first to benchmark against TensorFlow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775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B2CC0-43BD-DF48-970F-5148EB7C8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 Layer</a:t>
            </a:r>
          </a:p>
        </p:txBody>
      </p:sp>
      <p:pic>
        <p:nvPicPr>
          <p:cNvPr id="1026" name="Picture 2" descr="Image result for conv layer filter">
            <a:extLst>
              <a:ext uri="{FF2B5EF4-FFF2-40B4-BE49-F238E27FC236}">
                <a16:creationId xmlns:a16="http://schemas.microsoft.com/office/drawing/2014/main" id="{BCE40B05-3A55-994F-A27D-82861F766E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566" y="1690688"/>
            <a:ext cx="5135592" cy="286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31194D-CAC9-3049-A70A-EE0A0F030242}"/>
              </a:ext>
            </a:extLst>
          </p:cNvPr>
          <p:cNvSpPr txBox="1">
            <a:spLocks/>
          </p:cNvSpPr>
          <p:nvPr/>
        </p:nvSpPr>
        <p:spPr>
          <a:xfrm>
            <a:off x="2904565" y="1825625"/>
            <a:ext cx="38666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Uses a filter to process each section of the dataset</a:t>
            </a:r>
          </a:p>
          <a:p>
            <a:r>
              <a:rPr lang="en-US" dirty="0"/>
              <a:t>Multiply each value in the section by the corresponding filter value</a:t>
            </a:r>
          </a:p>
          <a:p>
            <a:r>
              <a:rPr lang="en-US" dirty="0"/>
              <a:t>Sum all of the products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666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D8AC6EF-A266-DB49-BE27-9D940C18A4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8289" y="272955"/>
            <a:ext cx="10072767" cy="6312090"/>
          </a:xfrm>
        </p:spPr>
      </p:pic>
    </p:spTree>
    <p:extLst>
      <p:ext uri="{BB962C8B-B14F-4D97-AF65-F5344CB8AC3E}">
        <p14:creationId xmlns:p14="http://schemas.microsoft.com/office/powerpoint/2010/main" val="2925707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C1C89-B251-B446-BC81-A2FC10528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E50EB-FAD6-714F-BE3B-6D80F3AE5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5" y="1825625"/>
            <a:ext cx="4182035" cy="4351338"/>
          </a:xfrm>
        </p:spPr>
        <p:txBody>
          <a:bodyPr/>
          <a:lstStyle/>
          <a:p>
            <a:r>
              <a:rPr lang="en-US" dirty="0"/>
              <a:t>Takes either the max or average of each section to reduce data size</a:t>
            </a:r>
          </a:p>
          <a:p>
            <a:r>
              <a:rPr lang="en-US" dirty="0"/>
              <a:t>Max pooling typically is more effective than average pooling</a:t>
            </a:r>
          </a:p>
        </p:txBody>
      </p:sp>
      <p:pic>
        <p:nvPicPr>
          <p:cNvPr id="3076" name="Picture 4" descr="Image result for pooling layer">
            <a:extLst>
              <a:ext uri="{FF2B5EF4-FFF2-40B4-BE49-F238E27FC236}">
                <a16:creationId xmlns:a16="http://schemas.microsoft.com/office/drawing/2014/main" id="{1C0F6777-08DC-AE41-A857-56D6851030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241"/>
          <a:stretch/>
        </p:blipFill>
        <p:spPr bwMode="auto">
          <a:xfrm>
            <a:off x="8213272" y="365125"/>
            <a:ext cx="3432774" cy="3424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pooling layer">
            <a:extLst>
              <a:ext uri="{FF2B5EF4-FFF2-40B4-BE49-F238E27FC236}">
                <a16:creationId xmlns:a16="http://schemas.microsoft.com/office/drawing/2014/main" id="{3BC3A0F1-E252-5D4E-AD87-FEE3ED800D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48" t="21262" r="1027" b="19968"/>
          <a:stretch/>
        </p:blipFill>
        <p:spPr bwMode="auto">
          <a:xfrm>
            <a:off x="9187593" y="4668203"/>
            <a:ext cx="1484131" cy="150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D59227C-1BDA-EA45-9818-7370BCC1A191}"/>
              </a:ext>
            </a:extLst>
          </p:cNvPr>
          <p:cNvCxnSpPr>
            <a:cxnSpLocks/>
          </p:cNvCxnSpPr>
          <p:nvPr/>
        </p:nvCxnSpPr>
        <p:spPr>
          <a:xfrm flipH="1">
            <a:off x="9929658" y="3813192"/>
            <a:ext cx="1" cy="7819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916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119242D-C470-3848-B2A6-B1D0F9AF5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350" y="887104"/>
            <a:ext cx="10168002" cy="541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624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F5A62-9A2F-F740-AC93-DFD36EB08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Dense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DE6DB-7F16-094A-A2A9-1AE65DAC1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6" y="1825625"/>
            <a:ext cx="4219566" cy="4351338"/>
          </a:xfrm>
        </p:spPr>
        <p:txBody>
          <a:bodyPr/>
          <a:lstStyle/>
          <a:p>
            <a:r>
              <a:rPr lang="en-US" dirty="0"/>
              <a:t>Multi layer perceptron layer</a:t>
            </a:r>
          </a:p>
          <a:p>
            <a:r>
              <a:rPr lang="en-US" dirty="0"/>
              <a:t>Activation = </a:t>
            </a:r>
            <a:r>
              <a:rPr lang="en-US" dirty="0" err="1"/>
              <a:t>softmax</a:t>
            </a: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28D7057-F0E3-C44E-A837-3052ECA6A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3734" y="2591594"/>
            <a:ext cx="33274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371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8B262F4-CC8E-B14E-9964-D23288AC3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4984" y="956116"/>
            <a:ext cx="9526533" cy="4945767"/>
          </a:xfrm>
        </p:spPr>
      </p:pic>
    </p:spTree>
    <p:extLst>
      <p:ext uri="{BB962C8B-B14F-4D97-AF65-F5344CB8AC3E}">
        <p14:creationId xmlns:p14="http://schemas.microsoft.com/office/powerpoint/2010/main" val="3056192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rey_09-07-2020" id="{B6755E4E-0B35-4243-A4D8-D4F59AFEABE9}" vid="{F730F220-357D-1C4E-BD9A-3856E81CA80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32855</TotalTime>
  <Words>1089</Words>
  <Application>Microsoft Macintosh PowerPoint</Application>
  <PresentationFormat>Widescreen</PresentationFormat>
  <Paragraphs>89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Neuromorphic Computing Project Proposal: FPGA Hardware Acceleration of CNN based SDR Analysis  </vt:lpstr>
      <vt:lpstr>Project Timeline</vt:lpstr>
      <vt:lpstr>Corey’s Project Progress</vt:lpstr>
      <vt:lpstr>Conv Layer</vt:lpstr>
      <vt:lpstr>PowerPoint Presentation</vt:lpstr>
      <vt:lpstr>Pooling Layer</vt:lpstr>
      <vt:lpstr>PowerPoint Presentation</vt:lpstr>
      <vt:lpstr>Dense Layer</vt:lpstr>
      <vt:lpstr>PowerPoint Presentation</vt:lpstr>
      <vt:lpstr>Next week</vt:lpstr>
      <vt:lpstr>Josh’s Project Progress</vt:lpstr>
      <vt:lpstr>Basic Block Diagram of Matrix Multiplication in CONV Layer</vt:lpstr>
      <vt:lpstr>Performance Metrics</vt:lpstr>
      <vt:lpstr>Analog Adder</vt:lpstr>
      <vt:lpstr>Analog Multiplier</vt:lpstr>
      <vt:lpstr>Literature Surveys – [1]</vt:lpstr>
      <vt:lpstr>Literature Surveys – [1]</vt:lpstr>
      <vt:lpstr>Literature Surveys – [2]</vt:lpstr>
      <vt:lpstr>Literature Surveys – [2]</vt:lpstr>
      <vt:lpstr>Literature Surveys – References</vt:lpstr>
      <vt:lpstr>Project Deliverables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SDR Resiliancy With Machine Learning</dc:title>
  <dc:creator>Butts, Corey (buttscl)</dc:creator>
  <cp:lastModifiedBy>Butts, Corey (buttscl)</cp:lastModifiedBy>
  <cp:revision>235</cp:revision>
  <dcterms:created xsi:type="dcterms:W3CDTF">2020-09-03T01:22:04Z</dcterms:created>
  <dcterms:modified xsi:type="dcterms:W3CDTF">2021-02-19T23:01:35Z</dcterms:modified>
</cp:coreProperties>
</file>