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335" r:id="rId12"/>
    <p:sldId id="338" r:id="rId13"/>
    <p:sldId id="336" r:id="rId14"/>
    <p:sldId id="337" r:id="rId15"/>
    <p:sldId id="340" r:id="rId16"/>
    <p:sldId id="341" r:id="rId17"/>
    <p:sldId id="342" r:id="rId18"/>
    <p:sldId id="343" r:id="rId19"/>
    <p:sldId id="339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6296"/>
  </p:normalViewPr>
  <p:slideViewPr>
    <p:cSldViewPr snapToGrid="0" snapToObjects="1">
      <p:cViewPr varScale="1">
        <p:scale>
          <a:sx n="110" d="100"/>
          <a:sy n="11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Project Proposal: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backpropagation</a:t>
            </a:r>
          </a:p>
          <a:p>
            <a:r>
              <a:rPr lang="en-US" dirty="0"/>
              <a:t>Benchmark against TensorFlow to confirm functionality</a:t>
            </a:r>
          </a:p>
          <a:p>
            <a:r>
              <a:rPr lang="en-US" dirty="0"/>
              <a:t>Test using 1D dataset</a:t>
            </a:r>
          </a:p>
        </p:txBody>
      </p:sp>
    </p:spTree>
    <p:extLst>
      <p:ext uri="{BB962C8B-B14F-4D97-AF65-F5344CB8AC3E}">
        <p14:creationId xmlns:p14="http://schemas.microsoft.com/office/powerpoint/2010/main" val="218615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analog adders and multipliers</a:t>
            </a:r>
          </a:p>
          <a:p>
            <a:r>
              <a:rPr lang="en-US" dirty="0"/>
              <a:t>Literature surveys on </a:t>
            </a:r>
            <a:r>
              <a:rPr lang="en-US" dirty="0" err="1"/>
              <a:t>FeFET</a:t>
            </a:r>
            <a:r>
              <a:rPr lang="en-US" dirty="0"/>
              <a:t> Neuromorphic implementations</a:t>
            </a:r>
          </a:p>
          <a:p>
            <a:pPr lvl="1"/>
            <a:r>
              <a:rPr lang="en-US" dirty="0"/>
              <a:t>Focusing on CNN Hardware implementations and matrix multiplication</a:t>
            </a:r>
          </a:p>
          <a:p>
            <a:pPr lvl="1"/>
            <a:r>
              <a:rPr lang="en-US" dirty="0"/>
              <a:t>I’m highlighting two papers in particular, but each one contains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Block Diagram of Matrix Multiplication in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</a:t>
            </a:r>
            <a:r>
              <a:rPr lang="en-US" dirty="0" err="1"/>
              <a:t>FeFETS</a:t>
            </a:r>
            <a:r>
              <a:rPr lang="en-US" dirty="0"/>
              <a:t> may be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7D1B4-C5A5-4463-A045-193E849246BD}"/>
              </a:ext>
            </a:extLst>
          </p:cNvPr>
          <p:cNvSpPr/>
          <p:nvPr/>
        </p:nvSpPr>
        <p:spPr>
          <a:xfrm>
            <a:off x="5791539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Multiplier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31A0F-7592-4804-BD00-E1301E320C6D}"/>
              </a:ext>
            </a:extLst>
          </p:cNvPr>
          <p:cNvSpPr/>
          <p:nvPr/>
        </p:nvSpPr>
        <p:spPr>
          <a:xfrm>
            <a:off x="8359337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Adder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18902-5DD6-424A-994D-A67C61F42454}"/>
              </a:ext>
            </a:extLst>
          </p:cNvPr>
          <p:cNvSpPr/>
          <p:nvPr/>
        </p:nvSpPr>
        <p:spPr>
          <a:xfrm>
            <a:off x="5791540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3223743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BD23A-5E6B-445A-88D8-507039AF2AC0}"/>
              </a:ext>
            </a:extLst>
          </p:cNvPr>
          <p:cNvCxnSpPr>
            <a:cxnSpLocks/>
          </p:cNvCxnSpPr>
          <p:nvPr/>
        </p:nvCxnSpPr>
        <p:spPr>
          <a:xfrm flipH="1" flipV="1">
            <a:off x="7922265" y="444413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C020B-4CB9-4706-9D96-492497FEB9C4}"/>
              </a:ext>
            </a:extLst>
          </p:cNvPr>
          <p:cNvCxnSpPr>
            <a:cxnSpLocks/>
          </p:cNvCxnSpPr>
          <p:nvPr/>
        </p:nvCxnSpPr>
        <p:spPr>
          <a:xfrm flipH="1" flipV="1">
            <a:off x="5354468" y="4458598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analog adder making use of an Op-Amp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 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effectively the weights on the addition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  <a:blipFill>
                <a:blip r:embed="rId2"/>
                <a:stretch>
                  <a:fillRect l="-1299" t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43F50B-602C-4FD7-97FA-572E646B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6" y="1690688"/>
            <a:ext cx="4111394" cy="20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Simple analog multiplier making use of Op-Amps and MOSFETs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M</a:t>
                </a:r>
                <a:r>
                  <a:rPr lang="en-US" baseline="-25000" dirty="0"/>
                  <a:t>1</a:t>
                </a:r>
                <a:r>
                  <a:rPr lang="en-US" dirty="0"/>
                  <a:t> and M</a:t>
                </a:r>
                <a:r>
                  <a:rPr lang="en-US" baseline="-25000" dirty="0"/>
                  <a:t>2</a:t>
                </a:r>
                <a:r>
                  <a:rPr lang="en-US" dirty="0"/>
                  <a:t> are acting as voltage-controlled resistors. With </a:t>
                </a:r>
                <a:r>
                  <a:rPr lang="en-US" dirty="0" err="1"/>
                  <a:t>FeFETs</a:t>
                </a:r>
                <a:r>
                  <a:rPr lang="en-US" dirty="0"/>
                  <a:t> substituting in for traditional MOSFETS, we now can have programmable weights used for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  <a:blipFill>
                <a:blip r:embed="rId2"/>
                <a:stretch>
                  <a:fillRect l="-1010" t="-5382" r="-866" b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223C3E0-4FF4-4A44-8B2D-5AC06D9A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886" y="1690688"/>
            <a:ext cx="4724413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3394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“Hardware Implementation of Convolutional Neural Network for Face Feature Extraction”</a:t>
            </a:r>
          </a:p>
          <a:p>
            <a:r>
              <a:rPr lang="en-US" dirty="0"/>
              <a:t>Implemented on an FPGA</a:t>
            </a:r>
          </a:p>
          <a:p>
            <a:pPr lvl="1"/>
            <a:r>
              <a:rPr lang="en-US" dirty="0"/>
              <a:t>4 layers of convolution, 3 layers of pooling, and a fully connected final layer</a:t>
            </a:r>
          </a:p>
          <a:p>
            <a:r>
              <a:rPr lang="en-US" dirty="0"/>
              <a:t>Weights are stored off-chip in DDR3 memory</a:t>
            </a:r>
          </a:p>
          <a:p>
            <a:r>
              <a:rPr lang="en-US" dirty="0"/>
              <a:t>They propose a reconfigurable kernel matrix multiplication array for different sizes and for multiple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A1272-BB03-4815-BBA7-551F051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68" y="5219700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6"/>
            <a:ext cx="4065578" cy="1029628"/>
          </a:xfrm>
        </p:spPr>
        <p:txBody>
          <a:bodyPr>
            <a:normAutofit/>
          </a:bodyPr>
          <a:lstStyle/>
          <a:p>
            <a:r>
              <a:rPr lang="en-US" dirty="0"/>
              <a:t>Reconfigurable kernel multiplication unit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BE8B-C3F6-4CB4-8D38-DFED1351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55" y="2993367"/>
            <a:ext cx="4241414" cy="3670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5AE4B-19D7-40CD-9C3E-8F279661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01" y="1504443"/>
            <a:ext cx="4540369" cy="4988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E441F-E562-43EB-ADB3-73EC87835466}"/>
              </a:ext>
            </a:extLst>
          </p:cNvPr>
          <p:cNvSpPr/>
          <p:nvPr/>
        </p:nvSpPr>
        <p:spPr>
          <a:xfrm>
            <a:off x="6096000" y="4157932"/>
            <a:ext cx="503208" cy="43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9F8645-4D77-413D-A2F1-480C5370506F}"/>
              </a:ext>
            </a:extLst>
          </p:cNvPr>
          <p:cNvCxnSpPr>
            <a:cxnSpLocks/>
          </p:cNvCxnSpPr>
          <p:nvPr/>
        </p:nvCxnSpPr>
        <p:spPr>
          <a:xfrm>
            <a:off x="6710094" y="4377905"/>
            <a:ext cx="65686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F8A0B-7C49-4539-B039-357B57ED8638}"/>
              </a:ext>
            </a:extLst>
          </p:cNvPr>
          <p:cNvSpPr/>
          <p:nvPr/>
        </p:nvSpPr>
        <p:spPr>
          <a:xfrm>
            <a:off x="7479100" y="1470714"/>
            <a:ext cx="4540369" cy="50221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016477" cy="1719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“Convolutional Neural Networks Based on RRAM Devices for Image Recognition and Online Learning Tasks”</a:t>
            </a:r>
          </a:p>
          <a:p>
            <a:r>
              <a:rPr lang="en-US" dirty="0"/>
              <a:t>Implement an RRAM based CNN</a:t>
            </a:r>
          </a:p>
          <a:p>
            <a:r>
              <a:rPr lang="en-US" dirty="0"/>
              <a:t>Analyzed impacts of kernel size</a:t>
            </a:r>
          </a:p>
          <a:p>
            <a:r>
              <a:rPr lang="en-US" dirty="0"/>
              <a:t>Analyzed impact of RRAM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B014-57BB-4886-A8E4-712D3771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38" y="3835858"/>
            <a:ext cx="4263585" cy="265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A544-FFAE-4322-AFFA-49B8038D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1" y="3260844"/>
            <a:ext cx="507635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5350914" cy="2289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compensate for a lack of hardware weight values by increasing the number of kernels for CNN feature extraction</a:t>
            </a:r>
          </a:p>
          <a:p>
            <a:r>
              <a:rPr lang="en-US" dirty="0"/>
              <a:t>Increasing the size of the kernels has diminishing returns, and even negative impact on accuracy if they get too large</a:t>
            </a:r>
          </a:p>
          <a:p>
            <a:r>
              <a:rPr lang="en-US" dirty="0"/>
              <a:t>The more states that are available, the more resistant the CNN is to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900B-9D1B-4628-8D75-3D864525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41" y="4271333"/>
            <a:ext cx="3405611" cy="258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7D8B3-D51E-40A0-9C34-D1ECAA20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54" y="1825625"/>
            <a:ext cx="3586060" cy="2473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442CB-7E1D-4602-8B15-200A4748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9" y="4316751"/>
            <a:ext cx="4188125" cy="24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529661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Block diagram</a:t>
            </a:r>
          </a:p>
          <a:p>
            <a:pPr lvl="1"/>
            <a:r>
              <a:rPr lang="en-US" dirty="0"/>
              <a:t>Introductory circuit-level 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CNN layers</a:t>
            </a:r>
          </a:p>
          <a:p>
            <a:pPr lvl="1"/>
            <a:r>
              <a:rPr lang="en-US" dirty="0"/>
              <a:t>Conv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Implemented forward pass for all layers</a:t>
            </a:r>
          </a:p>
          <a:p>
            <a:r>
              <a:rPr lang="en-US" dirty="0"/>
              <a:t>Using MNIST at first to benchmark against TensorFlow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CC0-43BD-DF48-970F-5148EB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</a:t>
            </a:r>
          </a:p>
        </p:txBody>
      </p:sp>
      <p:pic>
        <p:nvPicPr>
          <p:cNvPr id="1026" name="Picture 2" descr="Image result for conv layer filter">
            <a:extLst>
              <a:ext uri="{FF2B5EF4-FFF2-40B4-BE49-F238E27FC236}">
                <a16:creationId xmlns:a16="http://schemas.microsoft.com/office/drawing/2014/main" id="{BCE40B05-3A55-994F-A27D-82861F766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6" y="1690688"/>
            <a:ext cx="5135592" cy="286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194D-CAC9-3049-A70A-EE0A0F030242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3866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a filter to process each section of the dataset</a:t>
            </a:r>
          </a:p>
          <a:p>
            <a:r>
              <a:rPr lang="en-US" dirty="0"/>
              <a:t>Multiply each value in the section by the corresponding filter value</a:t>
            </a:r>
          </a:p>
          <a:p>
            <a:r>
              <a:rPr lang="en-US" dirty="0"/>
              <a:t>Sum all of the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AC6EF-A266-DB49-BE27-9D940C18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289" y="272955"/>
            <a:ext cx="10072767" cy="6312090"/>
          </a:xfrm>
        </p:spPr>
      </p:pic>
    </p:spTree>
    <p:extLst>
      <p:ext uri="{BB962C8B-B14F-4D97-AF65-F5344CB8AC3E}">
        <p14:creationId xmlns:p14="http://schemas.microsoft.com/office/powerpoint/2010/main" val="29257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C89-B251-B446-BC81-A2FC105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0EB-FAD6-714F-BE3B-6D80F3AE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82035" cy="4351338"/>
          </a:xfrm>
        </p:spPr>
        <p:txBody>
          <a:bodyPr/>
          <a:lstStyle/>
          <a:p>
            <a:r>
              <a:rPr lang="en-US" dirty="0"/>
              <a:t>Takes either the max or average of each section to reduce data size</a:t>
            </a:r>
          </a:p>
          <a:p>
            <a:r>
              <a:rPr lang="en-US" dirty="0"/>
              <a:t>Max pooling typically is more effective than average pooling</a:t>
            </a:r>
          </a:p>
        </p:txBody>
      </p:sp>
      <p:pic>
        <p:nvPicPr>
          <p:cNvPr id="3076" name="Picture 4" descr="Image result for pooling layer">
            <a:extLst>
              <a:ext uri="{FF2B5EF4-FFF2-40B4-BE49-F238E27FC236}">
                <a16:creationId xmlns:a16="http://schemas.microsoft.com/office/drawing/2014/main" id="{1C0F6777-08DC-AE41-A857-56D685103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1"/>
          <a:stretch/>
        </p:blipFill>
        <p:spPr bwMode="auto">
          <a:xfrm>
            <a:off x="8213272" y="365125"/>
            <a:ext cx="3432774" cy="342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ooling layer">
            <a:extLst>
              <a:ext uri="{FF2B5EF4-FFF2-40B4-BE49-F238E27FC236}">
                <a16:creationId xmlns:a16="http://schemas.microsoft.com/office/drawing/2014/main" id="{3BC3A0F1-E252-5D4E-AD87-FEE3ED80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8" t="21262" r="1027" b="19968"/>
          <a:stretch/>
        </p:blipFill>
        <p:spPr bwMode="auto">
          <a:xfrm>
            <a:off x="9187593" y="4668203"/>
            <a:ext cx="1484131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59227C-1BDA-EA45-9818-7370BCC1A191}"/>
              </a:ext>
            </a:extLst>
          </p:cNvPr>
          <p:cNvCxnSpPr>
            <a:cxnSpLocks/>
          </p:cNvCxnSpPr>
          <p:nvPr/>
        </p:nvCxnSpPr>
        <p:spPr>
          <a:xfrm flipH="1">
            <a:off x="9929658" y="3813192"/>
            <a:ext cx="1" cy="7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1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19242D-C470-3848-B2A6-B1D0F9AF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0" y="887104"/>
            <a:ext cx="10168002" cy="5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A62-9A2F-F740-AC93-DFD36EB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E6DB-7F16-094A-A2A9-1AE65DAC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19566" cy="4351338"/>
          </a:xfrm>
        </p:spPr>
        <p:txBody>
          <a:bodyPr/>
          <a:lstStyle/>
          <a:p>
            <a:r>
              <a:rPr lang="en-US" dirty="0"/>
              <a:t>Multi layer perceptron layer</a:t>
            </a:r>
          </a:p>
          <a:p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8D7057-F0E3-C44E-A837-3052ECA6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34" y="2591594"/>
            <a:ext cx="332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B262F4-CC8E-B14E-9964-D23288AC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84" y="956116"/>
            <a:ext cx="9526533" cy="4945767"/>
          </a:xfrm>
        </p:spPr>
      </p:pic>
    </p:spTree>
    <p:extLst>
      <p:ext uri="{BB962C8B-B14F-4D97-AF65-F5344CB8AC3E}">
        <p14:creationId xmlns:p14="http://schemas.microsoft.com/office/powerpoint/2010/main" val="305619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32847</TotalTime>
  <Words>1087</Words>
  <Application>Microsoft Macintosh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Neuromorphic Computing Project Proposal: FPGA Hardware Acceleration of CNN based SDR Analysis  </vt:lpstr>
      <vt:lpstr>Project Timeline</vt:lpstr>
      <vt:lpstr>Corey’s Project Progress</vt:lpstr>
      <vt:lpstr>Conv Layer</vt:lpstr>
      <vt:lpstr>PowerPoint Presentation</vt:lpstr>
      <vt:lpstr>Pooling Layer</vt:lpstr>
      <vt:lpstr>PowerPoint Presentation</vt:lpstr>
      <vt:lpstr>Dense Layer</vt:lpstr>
      <vt:lpstr>PowerPoint Presentation</vt:lpstr>
      <vt:lpstr>Next week</vt:lpstr>
      <vt:lpstr>Josh’s Project Progress</vt:lpstr>
      <vt:lpstr>Basic Block Diagram of Matrix Multiplication in CONV Layer</vt:lpstr>
      <vt:lpstr>Analog Adder</vt:lpstr>
      <vt:lpstr>Analog Multiplier</vt:lpstr>
      <vt:lpstr>Literature Surveys – [1]</vt:lpstr>
      <vt:lpstr>Literature Surveys – [1]</vt:lpstr>
      <vt:lpstr>Literature Surveys – [2]</vt:lpstr>
      <vt:lpstr>Literature Surveys – [2]</vt:lpstr>
      <vt:lpstr>Literature Surveys – References</vt:lpstr>
      <vt:lpstr>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234</cp:revision>
  <dcterms:created xsi:type="dcterms:W3CDTF">2020-09-03T01:22:04Z</dcterms:created>
  <dcterms:modified xsi:type="dcterms:W3CDTF">2021-02-19T21:04:03Z</dcterms:modified>
</cp:coreProperties>
</file>