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5" r:id="rId3"/>
    <p:sldId id="338" r:id="rId4"/>
    <p:sldId id="360" r:id="rId5"/>
    <p:sldId id="361" r:id="rId6"/>
    <p:sldId id="362" r:id="rId7"/>
    <p:sldId id="356" r:id="rId8"/>
    <p:sldId id="357" r:id="rId9"/>
    <p:sldId id="355" r:id="rId10"/>
    <p:sldId id="358" r:id="rId11"/>
    <p:sldId id="359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04/27/2021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709" y="5400135"/>
            <a:ext cx="9357091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 the 20 convolution operations, 11 were correct</a:t>
            </a:r>
          </a:p>
          <a:p>
            <a:r>
              <a:rPr lang="en-US" dirty="0"/>
              <a:t>Of the 9 that are incorrect, the average error is 0.299%</a:t>
            </a:r>
          </a:p>
          <a:p>
            <a:pPr lvl="1"/>
            <a:r>
              <a:rPr lang="en-US" dirty="0"/>
              <a:t>Each answer is off by 512</a:t>
            </a:r>
          </a:p>
          <a:p>
            <a:pPr lvl="1"/>
            <a:r>
              <a:rPr lang="en-US" dirty="0"/>
              <a:t>1 bit place: 2</a:t>
            </a:r>
            <a:r>
              <a:rPr lang="en-US" baseline="30000" dirty="0"/>
              <a:t>9</a:t>
            </a:r>
            <a:r>
              <a:rPr lang="en-US" dirty="0"/>
              <a:t> is stuck at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D69C5-E5A9-4486-B6EB-901DBB504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358454"/>
              </p:ext>
            </p:extLst>
          </p:nvPr>
        </p:nvGraphicFramePr>
        <p:xfrm>
          <a:off x="1996709" y="1403698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357361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393063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84A65-E451-4FDC-85F1-DC6BD249B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476279"/>
              </p:ext>
            </p:extLst>
          </p:nvPr>
        </p:nvGraphicFramePr>
        <p:xfrm>
          <a:off x="1996709" y="3359079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62567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356849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208524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290089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75928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292124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372174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249280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392551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29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Speed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Simulated speed</a:t>
                </a:r>
              </a:p>
              <a:p>
                <a:pPr lvl="1"/>
                <a:r>
                  <a:rPr lang="en-US" dirty="0"/>
                  <a:t>It takes 4 clock cycles per bit of input to process the convolution operation</a:t>
                </a:r>
              </a:p>
              <a:p>
                <a:pPr lvl="2"/>
                <a:r>
                  <a:rPr lang="en-US" dirty="0"/>
                  <a:t>2 for word-line loading</a:t>
                </a:r>
              </a:p>
              <a:p>
                <a:pPr lvl="2"/>
                <a:r>
                  <a:rPr lang="en-US" dirty="0"/>
                  <a:t>1 for capturing values from flip-flops</a:t>
                </a:r>
              </a:p>
              <a:p>
                <a:pPr lvl="2"/>
                <a:r>
                  <a:rPr lang="en-US" dirty="0"/>
                  <a:t>1 for resetting counter flip-flops</a:t>
                </a:r>
              </a:p>
              <a:p>
                <a:pPr lvl="1"/>
                <a:r>
                  <a:rPr lang="en-US" dirty="0"/>
                  <a:t>At 16 bits, this results in 64 clock cycles/convolution operation</a:t>
                </a:r>
              </a:p>
              <a:p>
                <a:pPr lvl="1"/>
                <a:r>
                  <a:rPr lang="en-US" dirty="0"/>
                  <a:t>Clock is 200MHz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𝑜𝑝𝑒𝑟𝑎𝑡𝑖𝑜𝑛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=320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Simulation time</a:t>
                </a:r>
              </a:p>
              <a:p>
                <a:pPr lvl="1"/>
                <a:r>
                  <a:rPr lang="en-US" dirty="0"/>
                  <a:t>For 4 parallel convolution operations on 2 16bit numbers, the HSPICE simulation takes 30 minutes, and &gt;1GB of memory.</a:t>
                </a:r>
              </a:p>
              <a:p>
                <a:pPr lvl="1"/>
                <a:r>
                  <a:rPr lang="en-US" dirty="0"/>
                  <a:t>This means for 4 full feature maps, it would take 15 hours of simulation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  <a:blipFill>
                <a:blip r:embed="rId2"/>
                <a:stretch>
                  <a:fillRect l="-1081" t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8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425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Floating point operation</a:t>
            </a:r>
          </a:p>
          <a:p>
            <a:pPr lvl="2"/>
            <a:r>
              <a:rPr lang="en-US" dirty="0"/>
              <a:t>This will involve changing how the binary numbers are fed into the matrix, as well as the multiplier for bit place determination</a:t>
            </a:r>
          </a:p>
          <a:p>
            <a:pPr lvl="2"/>
            <a:r>
              <a:rPr lang="en-US" dirty="0"/>
              <a:t>Attention must be paid to the mantissa and exponent components of the binary number, with appropriate shifting to align with other inputs and weights</a:t>
            </a:r>
          </a:p>
          <a:p>
            <a:pPr lvl="2"/>
            <a:r>
              <a:rPr lang="en-US" dirty="0"/>
              <a:t>Each set of clock cycles that is loading the I</a:t>
            </a:r>
            <a:r>
              <a:rPr lang="en-US" baseline="-25000" dirty="0"/>
              <a:t>X</a:t>
            </a:r>
            <a:r>
              <a:rPr lang="en-US" dirty="0"/>
              <a:t> bits to the matrix is  calculating the 2</a:t>
            </a:r>
            <a:r>
              <a:rPr lang="en-US" baseline="30000" dirty="0"/>
              <a:t>X</a:t>
            </a:r>
            <a:r>
              <a:rPr lang="en-US" dirty="0"/>
              <a:t> bit of the final answer</a:t>
            </a:r>
          </a:p>
          <a:p>
            <a:pPr lvl="2"/>
            <a:r>
              <a:rPr lang="en-US" dirty="0"/>
              <a:t>To represent fractional numbers, the values will need to be right-shifted to account for negative exponents</a:t>
            </a:r>
          </a:p>
          <a:p>
            <a:pPr lvl="1"/>
            <a:r>
              <a:rPr lang="en-US" dirty="0"/>
              <a:t>Negative numbers</a:t>
            </a:r>
          </a:p>
          <a:p>
            <a:r>
              <a:rPr lang="en-US" dirty="0"/>
              <a:t>Areas of optimization</a:t>
            </a:r>
          </a:p>
          <a:p>
            <a:pPr lvl="1"/>
            <a:r>
              <a:rPr lang="en-US" dirty="0"/>
              <a:t>Bit-place overhead</a:t>
            </a:r>
          </a:p>
          <a:p>
            <a:pPr lvl="1"/>
            <a:r>
              <a:rPr lang="en-US" dirty="0"/>
              <a:t>Capacitive loading</a:t>
            </a:r>
          </a:p>
          <a:p>
            <a:pPr lvl="2"/>
            <a:r>
              <a:rPr lang="en-US" dirty="0"/>
              <a:t>Assumption is generic load capacitors; this could be tuned based on fan-out</a:t>
            </a:r>
          </a:p>
          <a:p>
            <a:pPr lvl="1"/>
            <a:r>
              <a:rPr lang="en-US" dirty="0"/>
              <a:t>Transistor sizing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Low power design</a:t>
            </a:r>
          </a:p>
          <a:p>
            <a:pPr lvl="2"/>
            <a:r>
              <a:rPr lang="en-US" dirty="0"/>
              <a:t>There’s some erroneous signal switching that could be reduced</a:t>
            </a:r>
          </a:p>
          <a:p>
            <a:pPr lvl="2"/>
            <a:r>
              <a:rPr lang="en-US" dirty="0"/>
              <a:t>Clock gating to reduce unnecessary state changes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FeFET</a:t>
            </a:r>
            <a:r>
              <a:rPr lang="en-US" dirty="0"/>
              <a:t>-MMA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28326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FeFET</a:t>
            </a:r>
            <a:r>
              <a:rPr lang="en-US" dirty="0"/>
              <a:t>-MMA is meant to perform the convolution operation in hardware for the purpose of accelerating the calculation</a:t>
            </a:r>
          </a:p>
          <a:p>
            <a:r>
              <a:rPr lang="en-US" dirty="0"/>
              <a:t>MMA architecture is based on the idea of performing digital AND operations on the input and weight bits using the weight encoded as variable threshold voltage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The outputs of the AND operations are tracked and counted, and fed into combinational and sequential logic to determine the final convoluted answer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DFE98-5CB4-4617-99C2-4E6E6ED1A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184658"/>
              </p:ext>
            </p:extLst>
          </p:nvPr>
        </p:nvGraphicFramePr>
        <p:xfrm>
          <a:off x="6290081" y="4642208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4B734A-8B30-4D5D-AE94-297585EBA50A}"/>
              </a:ext>
            </a:extLst>
          </p:cNvPr>
          <p:cNvSpPr txBox="1"/>
          <p:nvPr/>
        </p:nvSpPr>
        <p:spPr>
          <a:xfrm>
            <a:off x="3600713" y="6384943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A34E5-1D84-477F-B415-C7BA72830C3D}"/>
              </a:ext>
            </a:extLst>
          </p:cNvPr>
          <p:cNvCxnSpPr/>
          <p:nvPr/>
        </p:nvCxnSpPr>
        <p:spPr>
          <a:xfrm>
            <a:off x="2759806" y="4581364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58E03-B63C-4EF8-BA49-BFEC61AED4BE}"/>
              </a:ext>
            </a:extLst>
          </p:cNvPr>
          <p:cNvCxnSpPr>
            <a:cxnSpLocks/>
          </p:cNvCxnSpPr>
          <p:nvPr/>
        </p:nvCxnSpPr>
        <p:spPr>
          <a:xfrm flipH="1">
            <a:off x="2742554" y="6311741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A87DC3-7A01-48AC-91CD-3DFB00FC77AE}"/>
              </a:ext>
            </a:extLst>
          </p:cNvPr>
          <p:cNvSpPr txBox="1"/>
          <p:nvPr/>
        </p:nvSpPr>
        <p:spPr>
          <a:xfrm>
            <a:off x="2246703" y="5201786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28AB1-2D77-40A1-9062-6F0C016356E4}"/>
              </a:ext>
            </a:extLst>
          </p:cNvPr>
          <p:cNvCxnSpPr/>
          <p:nvPr/>
        </p:nvCxnSpPr>
        <p:spPr>
          <a:xfrm flipV="1">
            <a:off x="3500071" y="5201786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685E8-027F-41B8-895A-C28EE53E2896}"/>
              </a:ext>
            </a:extLst>
          </p:cNvPr>
          <p:cNvCxnSpPr/>
          <p:nvPr/>
        </p:nvCxnSpPr>
        <p:spPr>
          <a:xfrm flipV="1">
            <a:off x="2785686" y="5198254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1AA4A7-EF0A-436B-BE3C-A458F865A320}"/>
              </a:ext>
            </a:extLst>
          </p:cNvPr>
          <p:cNvSpPr txBox="1"/>
          <p:nvPr/>
        </p:nvSpPr>
        <p:spPr>
          <a:xfrm>
            <a:off x="4635197" y="4835986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F81C0-9224-48BA-A979-5F496BD22D7C}"/>
              </a:ext>
            </a:extLst>
          </p:cNvPr>
          <p:cNvSpPr txBox="1"/>
          <p:nvPr/>
        </p:nvSpPr>
        <p:spPr>
          <a:xfrm>
            <a:off x="3777102" y="4832454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70672-236B-4B3E-A549-FF38383A0BD3}"/>
              </a:ext>
            </a:extLst>
          </p:cNvPr>
          <p:cNvCxnSpPr/>
          <p:nvPr/>
        </p:nvCxnSpPr>
        <p:spPr>
          <a:xfrm>
            <a:off x="3500071" y="5670322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572318" y="19682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5081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4382852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765615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6193386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576149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8003920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9386683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814454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3456018" y="3421811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4636" y="2431836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764636" y="3309665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824703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5252474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621159" y="39471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7048930" y="34188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8417615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845386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filter bias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BCD2763-2EC7-4F75-97C5-908CBC90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7" y="4851400"/>
            <a:ext cx="8964283" cy="1641457"/>
          </a:xfrm>
        </p:spPr>
        <p:txBody>
          <a:bodyPr>
            <a:normAutofit/>
          </a:bodyPr>
          <a:lstStyle/>
          <a:p>
            <a:r>
              <a:rPr lang="en-US" dirty="0"/>
              <a:t>Spice netlist is ~1500 lines of code</a:t>
            </a:r>
          </a:p>
          <a:p>
            <a:r>
              <a:rPr lang="en-US" dirty="0"/>
              <a:t>Implements four kernel filters</a:t>
            </a:r>
          </a:p>
          <a:p>
            <a:pPr lvl="1"/>
            <a:r>
              <a:rPr lang="en-US" dirty="0"/>
              <a:t>Each has two 16bit weights, operates on two 16bit inputs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FF774-405A-47CB-BFE1-D0E07F6E1723}"/>
              </a:ext>
            </a:extLst>
          </p:cNvPr>
          <p:cNvCxnSpPr>
            <a:cxnSpLocks/>
          </p:cNvCxnSpPr>
          <p:nvPr/>
        </p:nvCxnSpPr>
        <p:spPr>
          <a:xfrm>
            <a:off x="10214071" y="395436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2DC4FD7-CC5D-4D8C-9679-31990705E92F}"/>
              </a:ext>
            </a:extLst>
          </p:cNvPr>
          <p:cNvSpPr/>
          <p:nvPr/>
        </p:nvSpPr>
        <p:spPr>
          <a:xfrm>
            <a:off x="10641842" y="342603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C62AB2-7D28-4F3A-B1BB-F59B14736E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81882" y="1848794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E99C3-4587-414F-8D7E-7165E6D045CE}"/>
              </a:ext>
            </a:extLst>
          </p:cNvPr>
          <p:cNvSpPr/>
          <p:nvPr/>
        </p:nvSpPr>
        <p:spPr>
          <a:xfrm>
            <a:off x="5746330" y="154556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CB309-DCA4-4A79-8187-048DE3AF83C7}"/>
              </a:ext>
            </a:extLst>
          </p:cNvPr>
          <p:cNvSpPr/>
          <p:nvPr/>
        </p:nvSpPr>
        <p:spPr>
          <a:xfrm>
            <a:off x="5746329" y="2754612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9D97F-D419-47FD-837F-F7DF4A1972C0}"/>
              </a:ext>
            </a:extLst>
          </p:cNvPr>
          <p:cNvSpPr/>
          <p:nvPr/>
        </p:nvSpPr>
        <p:spPr>
          <a:xfrm>
            <a:off x="5746328" y="39636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B04BC-637D-4553-9124-5A65B3E9C49B}"/>
              </a:ext>
            </a:extLst>
          </p:cNvPr>
          <p:cNvSpPr/>
          <p:nvPr/>
        </p:nvSpPr>
        <p:spPr>
          <a:xfrm>
            <a:off x="5746330" y="517270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D20FB-6CC3-4AC4-91FE-889E616438B2}"/>
              </a:ext>
            </a:extLst>
          </p:cNvPr>
          <p:cNvSpPr/>
          <p:nvPr/>
        </p:nvSpPr>
        <p:spPr>
          <a:xfrm>
            <a:off x="7435970" y="1927422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6B97E-4B07-42B9-A2A8-01686C2B1C91}"/>
              </a:ext>
            </a:extLst>
          </p:cNvPr>
          <p:cNvSpPr/>
          <p:nvPr/>
        </p:nvSpPr>
        <p:spPr>
          <a:xfrm>
            <a:off x="2499119" y="1690688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D6582-21BB-453B-A232-D700347C461D}"/>
              </a:ext>
            </a:extLst>
          </p:cNvPr>
          <p:cNvSpPr/>
          <p:nvPr/>
        </p:nvSpPr>
        <p:spPr>
          <a:xfrm>
            <a:off x="2499123" y="6012610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4A0A89-A2D6-4B05-854A-068BB6FDD00F}"/>
              </a:ext>
            </a:extLst>
          </p:cNvPr>
          <p:cNvCxnSpPr>
            <a:stCxn id="4" idx="3"/>
          </p:cNvCxnSpPr>
          <p:nvPr/>
        </p:nvCxnSpPr>
        <p:spPr>
          <a:xfrm flipV="1">
            <a:off x="7129093" y="2073888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E475D-F06C-4D5C-9B0C-571D12B5B843}"/>
              </a:ext>
            </a:extLst>
          </p:cNvPr>
          <p:cNvSpPr/>
          <p:nvPr/>
        </p:nvSpPr>
        <p:spPr>
          <a:xfrm>
            <a:off x="7435970" y="3150847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70D05F-A85B-48F9-B7A8-8ECA52189749}"/>
              </a:ext>
            </a:extLst>
          </p:cNvPr>
          <p:cNvCxnSpPr/>
          <p:nvPr/>
        </p:nvCxnSpPr>
        <p:spPr>
          <a:xfrm flipV="1">
            <a:off x="7129093" y="3297313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DEDB3-87BE-40AF-862A-644FFCCC8ED8}"/>
              </a:ext>
            </a:extLst>
          </p:cNvPr>
          <p:cNvSpPr/>
          <p:nvPr/>
        </p:nvSpPr>
        <p:spPr>
          <a:xfrm>
            <a:off x="7435970" y="4319498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42E2B7-3D94-48F1-B32D-2B94CD20BC55}"/>
              </a:ext>
            </a:extLst>
          </p:cNvPr>
          <p:cNvCxnSpPr/>
          <p:nvPr/>
        </p:nvCxnSpPr>
        <p:spPr>
          <a:xfrm flipV="1">
            <a:off x="7129093" y="4465964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2223F-254E-40F2-AFF7-6894A0C90AEF}"/>
              </a:ext>
            </a:extLst>
          </p:cNvPr>
          <p:cNvSpPr/>
          <p:nvPr/>
        </p:nvSpPr>
        <p:spPr>
          <a:xfrm>
            <a:off x="7435968" y="5547331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A86FB-7D62-40F5-9AFF-6C3414346094}"/>
              </a:ext>
            </a:extLst>
          </p:cNvPr>
          <p:cNvCxnSpPr/>
          <p:nvPr/>
        </p:nvCxnSpPr>
        <p:spPr>
          <a:xfrm flipV="1">
            <a:off x="7129091" y="5693797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DF25F-6991-47A4-99EA-C7BCC598EF83}"/>
              </a:ext>
            </a:extLst>
          </p:cNvPr>
          <p:cNvCxnSpPr>
            <a:cxnSpLocks/>
          </p:cNvCxnSpPr>
          <p:nvPr/>
        </p:nvCxnSpPr>
        <p:spPr>
          <a:xfrm>
            <a:off x="4261449" y="1848793"/>
            <a:ext cx="0" cy="37612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9A949-48AA-4D3C-A63F-A96E3398AC28}"/>
              </a:ext>
            </a:extLst>
          </p:cNvPr>
          <p:cNvCxnSpPr>
            <a:cxnSpLocks/>
          </p:cNvCxnSpPr>
          <p:nvPr/>
        </p:nvCxnSpPr>
        <p:spPr>
          <a:xfrm>
            <a:off x="4689894" y="1670514"/>
            <a:ext cx="0" cy="45120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B7E633-0361-4B47-9B67-F5FC7DB8ABA7}"/>
              </a:ext>
            </a:extLst>
          </p:cNvPr>
          <p:cNvCxnSpPr>
            <a:cxnSpLocks/>
          </p:cNvCxnSpPr>
          <p:nvPr/>
        </p:nvCxnSpPr>
        <p:spPr>
          <a:xfrm>
            <a:off x="3881886" y="6170715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FD1A0-A196-42DA-BCB4-E7FEC12DEBEC}"/>
              </a:ext>
            </a:extLst>
          </p:cNvPr>
          <p:cNvCxnSpPr/>
          <p:nvPr/>
        </p:nvCxnSpPr>
        <p:spPr>
          <a:xfrm>
            <a:off x="4261449" y="1848793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9F8193-8412-4794-B16B-595CFE0CDC0C}"/>
              </a:ext>
            </a:extLst>
          </p:cNvPr>
          <p:cNvCxnSpPr/>
          <p:nvPr/>
        </p:nvCxnSpPr>
        <p:spPr>
          <a:xfrm>
            <a:off x="4261451" y="3150847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753FE7-2F2F-4009-B4F3-EC933637BA5B}"/>
              </a:ext>
            </a:extLst>
          </p:cNvPr>
          <p:cNvCxnSpPr/>
          <p:nvPr/>
        </p:nvCxnSpPr>
        <p:spPr>
          <a:xfrm>
            <a:off x="4261448" y="4319498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8F1286-2A87-4B5E-9BEB-4EBA346792E5}"/>
              </a:ext>
            </a:extLst>
          </p:cNvPr>
          <p:cNvCxnSpPr/>
          <p:nvPr/>
        </p:nvCxnSpPr>
        <p:spPr>
          <a:xfrm>
            <a:off x="4261447" y="5609999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977625-CC5A-41FF-B1B3-620059896BEE}"/>
              </a:ext>
            </a:extLst>
          </p:cNvPr>
          <p:cNvCxnSpPr>
            <a:cxnSpLocks/>
          </p:cNvCxnSpPr>
          <p:nvPr/>
        </p:nvCxnSpPr>
        <p:spPr>
          <a:xfrm>
            <a:off x="4689894" y="5356958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C2EB65-31CB-4ECD-A29B-267E05385298}"/>
              </a:ext>
            </a:extLst>
          </p:cNvPr>
          <p:cNvCxnSpPr>
            <a:cxnSpLocks/>
          </p:cNvCxnSpPr>
          <p:nvPr/>
        </p:nvCxnSpPr>
        <p:spPr>
          <a:xfrm>
            <a:off x="4689894" y="4086000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C8580-3855-4511-81A2-73B24126AE51}"/>
              </a:ext>
            </a:extLst>
          </p:cNvPr>
          <p:cNvCxnSpPr>
            <a:cxnSpLocks/>
          </p:cNvCxnSpPr>
          <p:nvPr/>
        </p:nvCxnSpPr>
        <p:spPr>
          <a:xfrm>
            <a:off x="4689898" y="2947313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D0BF23-6E72-4331-8D79-6B529F2979D6}"/>
              </a:ext>
            </a:extLst>
          </p:cNvPr>
          <p:cNvCxnSpPr>
            <a:cxnSpLocks/>
          </p:cNvCxnSpPr>
          <p:nvPr/>
        </p:nvCxnSpPr>
        <p:spPr>
          <a:xfrm>
            <a:off x="4689898" y="1670514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A9E783-6E9B-4C69-9EDC-05E089B6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856" y="322883"/>
            <a:ext cx="1536202" cy="59488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B7D701A-F4C1-45FD-B0E0-55A6934A7AAB}"/>
              </a:ext>
            </a:extLst>
          </p:cNvPr>
          <p:cNvSpPr/>
          <p:nvPr/>
        </p:nvSpPr>
        <p:spPr>
          <a:xfrm>
            <a:off x="5497902" y="1388856"/>
            <a:ext cx="1784624" cy="1305418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6243DD-0398-4CDA-AC0D-8BC6710B3B1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79957" y="1848793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0B0D602-AA9C-44AB-A38A-F1420549A90C}"/>
              </a:ext>
            </a:extLst>
          </p:cNvPr>
          <p:cNvSpPr/>
          <p:nvPr/>
        </p:nvSpPr>
        <p:spPr>
          <a:xfrm>
            <a:off x="4930408" y="1568774"/>
            <a:ext cx="1382763" cy="3962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4931884" y="2754612"/>
            <a:ext cx="1382763" cy="9451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 Control Circuitry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D5BEDB-656C-4DFE-A782-50386E041813}"/>
              </a:ext>
            </a:extLst>
          </p:cNvPr>
          <p:cNvSpPr/>
          <p:nvPr/>
        </p:nvSpPr>
        <p:spPr>
          <a:xfrm>
            <a:off x="4936158" y="488558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Bias Adder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2197194" y="1690687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2197198" y="2789207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239BC-E0F4-456F-84C1-76D237E7DF70}"/>
              </a:ext>
            </a:extLst>
          </p:cNvPr>
          <p:cNvSpPr/>
          <p:nvPr/>
        </p:nvSpPr>
        <p:spPr>
          <a:xfrm>
            <a:off x="4940433" y="6246936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2F0852-7D5A-4337-B11F-DBF9ED01B41E}"/>
              </a:ext>
            </a:extLst>
          </p:cNvPr>
          <p:cNvCxnSpPr>
            <a:cxnSpLocks/>
          </p:cNvCxnSpPr>
          <p:nvPr/>
        </p:nvCxnSpPr>
        <p:spPr>
          <a:xfrm>
            <a:off x="5631815" y="5942232"/>
            <a:ext cx="0" cy="304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848210A-3E7A-4DEF-9AB9-F79724F16B1A}"/>
              </a:ext>
            </a:extLst>
          </p:cNvPr>
          <p:cNvCxnSpPr>
            <a:cxnSpLocks/>
          </p:cNvCxnSpPr>
          <p:nvPr/>
        </p:nvCxnSpPr>
        <p:spPr>
          <a:xfrm>
            <a:off x="3766007" y="1848792"/>
            <a:ext cx="2" cy="13020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E1AF48-6E8F-4E50-911E-81E3393303EF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4" cy="127679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64B39B-3E89-435A-AE1D-525BE44A0992}"/>
              </a:ext>
            </a:extLst>
          </p:cNvPr>
          <p:cNvCxnSpPr>
            <a:cxnSpLocks/>
          </p:cNvCxnSpPr>
          <p:nvPr/>
        </p:nvCxnSpPr>
        <p:spPr>
          <a:xfrm>
            <a:off x="3579961" y="2947312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259A17-9DAE-4BB0-9891-8513179CD5CA}"/>
              </a:ext>
            </a:extLst>
          </p:cNvPr>
          <p:cNvCxnSpPr>
            <a:cxnSpLocks/>
          </p:cNvCxnSpPr>
          <p:nvPr/>
        </p:nvCxnSpPr>
        <p:spPr>
          <a:xfrm>
            <a:off x="3685672" y="1848792"/>
            <a:ext cx="124473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9BE6D2-4D55-4809-ACCA-043026E1F022}"/>
              </a:ext>
            </a:extLst>
          </p:cNvPr>
          <p:cNvCxnSpPr>
            <a:cxnSpLocks/>
          </p:cNvCxnSpPr>
          <p:nvPr/>
        </p:nvCxnSpPr>
        <p:spPr>
          <a:xfrm>
            <a:off x="3766007" y="3150846"/>
            <a:ext cx="11658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76F79F-7C09-4F8A-8EA7-E620110797FD}"/>
              </a:ext>
            </a:extLst>
          </p:cNvPr>
          <p:cNvCxnSpPr>
            <a:cxnSpLocks/>
          </p:cNvCxnSpPr>
          <p:nvPr/>
        </p:nvCxnSpPr>
        <p:spPr>
          <a:xfrm>
            <a:off x="3875453" y="2947312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11ABE2-0398-4B34-8CE8-0C34019B9677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73743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36EBD1E-EBA1-4575-9652-B03CF4BDD665}"/>
              </a:ext>
            </a:extLst>
          </p:cNvPr>
          <p:cNvSpPr/>
          <p:nvPr/>
        </p:nvSpPr>
        <p:spPr>
          <a:xfrm>
            <a:off x="2199996" y="5554311"/>
            <a:ext cx="1382763" cy="31621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bias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FC35DB-6F84-426A-AE73-B9BE9445156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582759" y="5712417"/>
            <a:ext cx="13476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V="1">
            <a:off x="6183775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5214742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5079581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6071590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6323197" y="2124246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4355661" y="2143363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631815" y="3699740"/>
            <a:ext cx="0" cy="118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07335" y="4130976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89089" y="4004444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pic>
        <p:nvPicPr>
          <p:cNvPr id="107" name="Picture 106" descr="Diagram, schematic&#10;&#10;Description automatically generated">
            <a:extLst>
              <a:ext uri="{FF2B5EF4-FFF2-40B4-BE49-F238E27FC236}">
                <a16:creationId xmlns:a16="http://schemas.microsoft.com/office/drawing/2014/main" id="{6A19673F-2D80-4BF7-9530-D0455BFF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33" y="1217554"/>
            <a:ext cx="2294862" cy="5187487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5DD1311-2BE3-495B-BAFB-86ABDA0BDEB4}"/>
              </a:ext>
            </a:extLst>
          </p:cNvPr>
          <p:cNvSpPr/>
          <p:nvPr/>
        </p:nvSpPr>
        <p:spPr>
          <a:xfrm>
            <a:off x="3685672" y="1388855"/>
            <a:ext cx="3430184" cy="5367403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A7E877-DD61-46C5-9641-5C34D8C04369}"/>
              </a:ext>
            </a:extLst>
          </p:cNvPr>
          <p:cNvCxnSpPr>
            <a:cxnSpLocks/>
          </p:cNvCxnSpPr>
          <p:nvPr/>
        </p:nvCxnSpPr>
        <p:spPr>
          <a:xfrm>
            <a:off x="6318921" y="3187884"/>
            <a:ext cx="4351954" cy="816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73D3B9-FF4B-4050-9452-BF61847E69BD}"/>
              </a:ext>
            </a:extLst>
          </p:cNvPr>
          <p:cNvCxnSpPr>
            <a:stCxn id="51" idx="3"/>
          </p:cNvCxnSpPr>
          <p:nvPr/>
        </p:nvCxnSpPr>
        <p:spPr>
          <a:xfrm>
            <a:off x="6313171" y="1766888"/>
            <a:ext cx="2925720" cy="592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29C5C50-F9E2-4866-A881-212D5E58E022}"/>
              </a:ext>
            </a:extLst>
          </p:cNvPr>
          <p:cNvCxnSpPr>
            <a:cxnSpLocks/>
          </p:cNvCxnSpPr>
          <p:nvPr/>
        </p:nvCxnSpPr>
        <p:spPr>
          <a:xfrm flipV="1">
            <a:off x="6345896" y="4698750"/>
            <a:ext cx="4753780" cy="708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3392EE0-C11E-4CB1-B92C-5E78510D72A6}"/>
              </a:ext>
            </a:extLst>
          </p:cNvPr>
          <p:cNvSpPr/>
          <p:nvPr/>
        </p:nvSpPr>
        <p:spPr>
          <a:xfrm>
            <a:off x="4739503" y="2554292"/>
            <a:ext cx="1784624" cy="130541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5309477" y="3440394"/>
            <a:ext cx="1138138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4714719" y="1381342"/>
            <a:ext cx="725780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3750859" y="1379664"/>
            <a:ext cx="725780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47240" y="6460817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71B7-7C42-40D8-B8EF-7D3C921651C0}"/>
              </a:ext>
            </a:extLst>
          </p:cNvPr>
          <p:cNvSpPr/>
          <p:nvPr/>
        </p:nvSpPr>
        <p:spPr>
          <a:xfrm>
            <a:off x="3332290" y="1821841"/>
            <a:ext cx="4354899" cy="4603341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9A1CB7DB-B242-426C-8616-FB49D0CD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05" y="752483"/>
            <a:ext cx="3818634" cy="54633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AA3FCCD-B79E-48B0-8F8C-B7AE5128CB0D}"/>
              </a:ext>
            </a:extLst>
          </p:cNvPr>
          <p:cNvSpPr/>
          <p:nvPr/>
        </p:nvSpPr>
        <p:spPr>
          <a:xfrm>
            <a:off x="3868066" y="2951403"/>
            <a:ext cx="983989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Array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916B0F-BDB6-49EC-8512-D6B93420F2E5}"/>
              </a:ext>
            </a:extLst>
          </p:cNvPr>
          <p:cNvSpPr/>
          <p:nvPr/>
        </p:nvSpPr>
        <p:spPr>
          <a:xfrm>
            <a:off x="3707055" y="3545875"/>
            <a:ext cx="1319607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Counters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FE6F4-1F3C-4AA1-9A92-27AC601100ED}"/>
              </a:ext>
            </a:extLst>
          </p:cNvPr>
          <p:cNvSpPr/>
          <p:nvPr/>
        </p:nvSpPr>
        <p:spPr>
          <a:xfrm>
            <a:off x="3804505" y="4143719"/>
            <a:ext cx="1047550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Adder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431A8-6D9B-4968-9B4A-603890E9FA2E}"/>
              </a:ext>
            </a:extLst>
          </p:cNvPr>
          <p:cNvSpPr/>
          <p:nvPr/>
        </p:nvSpPr>
        <p:spPr>
          <a:xfrm>
            <a:off x="3728002" y="4734595"/>
            <a:ext cx="114731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Multiplier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C61946-2396-4C65-8D5B-989C2DD1A731}"/>
              </a:ext>
            </a:extLst>
          </p:cNvPr>
          <p:cNvSpPr/>
          <p:nvPr/>
        </p:nvSpPr>
        <p:spPr>
          <a:xfrm>
            <a:off x="5065344" y="4819994"/>
            <a:ext cx="1016011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Decoder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8D2848-D0AC-4A71-8FDC-6EF65A9393DA}"/>
              </a:ext>
            </a:extLst>
          </p:cNvPr>
          <p:cNvSpPr/>
          <p:nvPr/>
        </p:nvSpPr>
        <p:spPr>
          <a:xfrm>
            <a:off x="3728002" y="5586711"/>
            <a:ext cx="1054266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DFF-1 Array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6272BD-6B82-4C13-92A1-256463D02BB0}"/>
              </a:ext>
            </a:extLst>
          </p:cNvPr>
          <p:cNvSpPr/>
          <p:nvPr/>
        </p:nvSpPr>
        <p:spPr>
          <a:xfrm>
            <a:off x="6666046" y="5586711"/>
            <a:ext cx="926093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DFF-2 Array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B277B9-2371-4978-AAFD-68A795DE8632}"/>
              </a:ext>
            </a:extLst>
          </p:cNvPr>
          <p:cNvSpPr/>
          <p:nvPr/>
        </p:nvSpPr>
        <p:spPr>
          <a:xfrm>
            <a:off x="5316778" y="5586711"/>
            <a:ext cx="789372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 Adder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B849AE-94A6-49C9-B1F8-878BE1D9B5E8}"/>
              </a:ext>
            </a:extLst>
          </p:cNvPr>
          <p:cNvSpPr/>
          <p:nvPr/>
        </p:nvSpPr>
        <p:spPr>
          <a:xfrm>
            <a:off x="3868066" y="2049811"/>
            <a:ext cx="115859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Word-line Decoder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6BF0FA-AC00-4AC8-A42E-7F43DC7C35C4}"/>
              </a:ext>
            </a:extLst>
          </p:cNvPr>
          <p:cNvSpPr/>
          <p:nvPr/>
        </p:nvSpPr>
        <p:spPr>
          <a:xfrm>
            <a:off x="2130501" y="2046675"/>
            <a:ext cx="1011785" cy="132555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3142286" y="3118432"/>
            <a:ext cx="7257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3477059" y="3020651"/>
            <a:ext cx="93001" cy="214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3324378" y="2653965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H="1">
            <a:off x="3142286" y="2342774"/>
            <a:ext cx="731220" cy="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3629578" y="2230707"/>
            <a:ext cx="112186" cy="23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3303251" y="1901548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FA8A0E-C1C7-48AE-9A2B-47B7C0D7011D}"/>
              </a:ext>
            </a:extLst>
          </p:cNvPr>
          <p:cNvCxnSpPr>
            <a:cxnSpLocks/>
          </p:cNvCxnSpPr>
          <p:nvPr/>
        </p:nvCxnSpPr>
        <p:spPr>
          <a:xfrm>
            <a:off x="4286617" y="332166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2E2AE9-F173-407B-AA8F-706677028F01}"/>
              </a:ext>
            </a:extLst>
          </p:cNvPr>
          <p:cNvCxnSpPr>
            <a:cxnSpLocks/>
          </p:cNvCxnSpPr>
          <p:nvPr/>
        </p:nvCxnSpPr>
        <p:spPr>
          <a:xfrm>
            <a:off x="4286617" y="3905226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7A78F-5A4E-4554-AC9D-1408D8D948C5}"/>
              </a:ext>
            </a:extLst>
          </p:cNvPr>
          <p:cNvSpPr/>
          <p:nvPr/>
        </p:nvSpPr>
        <p:spPr>
          <a:xfrm>
            <a:off x="5289790" y="4030028"/>
            <a:ext cx="1138139" cy="5807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Counters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F403B-E8A8-4EA9-A9DB-97E2A9425560}"/>
              </a:ext>
            </a:extLst>
          </p:cNvPr>
          <p:cNvCxnSpPr>
            <a:cxnSpLocks/>
          </p:cNvCxnSpPr>
          <p:nvPr/>
        </p:nvCxnSpPr>
        <p:spPr>
          <a:xfrm>
            <a:off x="4265777" y="4513814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1AFF81-3AAC-480A-A079-FE49E8341C1C}"/>
              </a:ext>
            </a:extLst>
          </p:cNvPr>
          <p:cNvCxnSpPr>
            <a:cxnSpLocks/>
          </p:cNvCxnSpPr>
          <p:nvPr/>
        </p:nvCxnSpPr>
        <p:spPr>
          <a:xfrm flipH="1">
            <a:off x="4849183" y="4994569"/>
            <a:ext cx="216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16267E-BFFF-464E-A74E-17865D14A471}"/>
              </a:ext>
            </a:extLst>
          </p:cNvPr>
          <p:cNvCxnSpPr>
            <a:cxnSpLocks/>
          </p:cNvCxnSpPr>
          <p:nvPr/>
        </p:nvCxnSpPr>
        <p:spPr>
          <a:xfrm>
            <a:off x="4233989" y="1707806"/>
            <a:ext cx="0" cy="342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EAC089-0714-4C76-99F7-4A12456E7DF8}"/>
              </a:ext>
            </a:extLst>
          </p:cNvPr>
          <p:cNvCxnSpPr>
            <a:cxnSpLocks/>
          </p:cNvCxnSpPr>
          <p:nvPr/>
        </p:nvCxnSpPr>
        <p:spPr>
          <a:xfrm>
            <a:off x="4879488" y="1704670"/>
            <a:ext cx="0" cy="3420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548DF7-BB5D-40F2-B062-E60EA2944EE9}"/>
              </a:ext>
            </a:extLst>
          </p:cNvPr>
          <p:cNvCxnSpPr>
            <a:cxnSpLocks/>
          </p:cNvCxnSpPr>
          <p:nvPr/>
        </p:nvCxnSpPr>
        <p:spPr>
          <a:xfrm flipH="1">
            <a:off x="5026662" y="3609147"/>
            <a:ext cx="254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78342A-A514-45B2-AB37-12C1529A59F2}"/>
              </a:ext>
            </a:extLst>
          </p:cNvPr>
          <p:cNvCxnSpPr>
            <a:cxnSpLocks/>
          </p:cNvCxnSpPr>
          <p:nvPr/>
        </p:nvCxnSpPr>
        <p:spPr>
          <a:xfrm flipV="1">
            <a:off x="5486377" y="3798158"/>
            <a:ext cx="0" cy="258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CBFEF1-DFB1-4E72-9BED-62E6B530A719}"/>
              </a:ext>
            </a:extLst>
          </p:cNvPr>
          <p:cNvCxnSpPr>
            <a:cxnSpLocks/>
          </p:cNvCxnSpPr>
          <p:nvPr/>
        </p:nvCxnSpPr>
        <p:spPr>
          <a:xfrm>
            <a:off x="6181553" y="3809727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8D6B-9F92-4A59-A8E4-B1311A227139}"/>
              </a:ext>
            </a:extLst>
          </p:cNvPr>
          <p:cNvCxnSpPr>
            <a:cxnSpLocks/>
          </p:cNvCxnSpPr>
          <p:nvPr/>
        </p:nvCxnSpPr>
        <p:spPr>
          <a:xfrm>
            <a:off x="5486377" y="461078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702762" y="6258425"/>
            <a:ext cx="8702" cy="437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73349" y="6348734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55C735-937A-4DBE-95B9-B1E5AC8A60FF}"/>
              </a:ext>
            </a:extLst>
          </p:cNvPr>
          <p:cNvCxnSpPr>
            <a:cxnSpLocks/>
          </p:cNvCxnSpPr>
          <p:nvPr/>
        </p:nvCxnSpPr>
        <p:spPr>
          <a:xfrm>
            <a:off x="3946375" y="5291865"/>
            <a:ext cx="0" cy="2948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9E9D04-3F7A-49D8-B5C2-EDB9E04B4F09}"/>
              </a:ext>
            </a:extLst>
          </p:cNvPr>
          <p:cNvCxnSpPr>
            <a:cxnSpLocks/>
          </p:cNvCxnSpPr>
          <p:nvPr/>
        </p:nvCxnSpPr>
        <p:spPr>
          <a:xfrm>
            <a:off x="4782268" y="5765260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574E78-4CA9-49E5-840F-70EBBD13B11B}"/>
              </a:ext>
            </a:extLst>
          </p:cNvPr>
          <p:cNvCxnSpPr>
            <a:cxnSpLocks/>
          </p:cNvCxnSpPr>
          <p:nvPr/>
        </p:nvCxnSpPr>
        <p:spPr>
          <a:xfrm>
            <a:off x="6128796" y="5701999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075AD9-143F-456E-B88B-D6C02FF7962B}"/>
              </a:ext>
            </a:extLst>
          </p:cNvPr>
          <p:cNvCxnSpPr>
            <a:cxnSpLocks/>
          </p:cNvCxnSpPr>
          <p:nvPr/>
        </p:nvCxnSpPr>
        <p:spPr>
          <a:xfrm flipH="1">
            <a:off x="6081356" y="5983795"/>
            <a:ext cx="5819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4BD359-6DCF-4650-9F68-D02E26A5D990}"/>
              </a:ext>
            </a:extLst>
          </p:cNvPr>
          <p:cNvCxnSpPr>
            <a:cxnSpLocks/>
          </p:cNvCxnSpPr>
          <p:nvPr/>
        </p:nvCxnSpPr>
        <p:spPr>
          <a:xfrm>
            <a:off x="7014083" y="3615319"/>
            <a:ext cx="0" cy="197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28A38B-4158-416F-9302-D4898AB4D1A3}"/>
              </a:ext>
            </a:extLst>
          </p:cNvPr>
          <p:cNvCxnSpPr/>
          <p:nvPr/>
        </p:nvCxnSpPr>
        <p:spPr>
          <a:xfrm>
            <a:off x="6447615" y="3615319"/>
            <a:ext cx="5865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2A986A-1137-4514-9F31-E10348D19B61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2424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601DDC-CF05-48EF-9D8A-8CC65AFE8A04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0" cy="16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130FA24-143C-4922-A76A-845AF026100A}"/>
              </a:ext>
            </a:extLst>
          </p:cNvPr>
          <p:cNvCxnSpPr>
            <a:cxnSpLocks/>
          </p:cNvCxnSpPr>
          <p:nvPr/>
        </p:nvCxnSpPr>
        <p:spPr>
          <a:xfrm flipH="1">
            <a:off x="5026664" y="2342774"/>
            <a:ext cx="1736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376195-115B-4DA9-81F2-E826E6964037}"/>
              </a:ext>
            </a:extLst>
          </p:cNvPr>
          <p:cNvCxnSpPr>
            <a:cxnSpLocks/>
          </p:cNvCxnSpPr>
          <p:nvPr/>
        </p:nvCxnSpPr>
        <p:spPr>
          <a:xfrm>
            <a:off x="6076710" y="5008040"/>
            <a:ext cx="686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8FD4F8-A42E-49FC-AD17-BACBA0CB167F}"/>
              </a:ext>
            </a:extLst>
          </p:cNvPr>
          <p:cNvCxnSpPr>
            <a:cxnSpLocks/>
          </p:cNvCxnSpPr>
          <p:nvPr/>
        </p:nvCxnSpPr>
        <p:spPr>
          <a:xfrm flipV="1">
            <a:off x="6763109" y="2342774"/>
            <a:ext cx="0" cy="2672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7AE7955-1810-443A-AA17-FF40EE8521C4}"/>
              </a:ext>
            </a:extLst>
          </p:cNvPr>
          <p:cNvCxnSpPr>
            <a:cxnSpLocks/>
          </p:cNvCxnSpPr>
          <p:nvPr/>
        </p:nvCxnSpPr>
        <p:spPr>
          <a:xfrm>
            <a:off x="6419909" y="4254666"/>
            <a:ext cx="2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35C53B-5515-44CE-8945-69E298BE9FD1}"/>
              </a:ext>
            </a:extLst>
          </p:cNvPr>
          <p:cNvCxnSpPr>
            <a:cxnSpLocks/>
          </p:cNvCxnSpPr>
          <p:nvPr/>
        </p:nvCxnSpPr>
        <p:spPr>
          <a:xfrm flipV="1">
            <a:off x="6663306" y="2522041"/>
            <a:ext cx="0" cy="1747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370896-C896-468F-972C-FCA5F499F001}"/>
              </a:ext>
            </a:extLst>
          </p:cNvPr>
          <p:cNvCxnSpPr>
            <a:cxnSpLocks/>
          </p:cNvCxnSpPr>
          <p:nvPr/>
        </p:nvCxnSpPr>
        <p:spPr>
          <a:xfrm flipH="1">
            <a:off x="5029405" y="2522041"/>
            <a:ext cx="1636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made a number of assumptions throughout this project about how the binary numbers that are fed into the circuit are formatted that dictated how the circuit was designed</a:t>
            </a:r>
          </a:p>
          <a:p>
            <a:pPr lvl="1"/>
            <a:r>
              <a:rPr lang="en-US" dirty="0"/>
              <a:t>Unsigned binary numbers</a:t>
            </a:r>
          </a:p>
          <a:p>
            <a:pPr lvl="1"/>
            <a:r>
              <a:rPr lang="en-US" dirty="0"/>
              <a:t>Integer operations</a:t>
            </a:r>
          </a:p>
          <a:p>
            <a:r>
              <a:rPr lang="en-US" dirty="0"/>
              <a:t>As a result, it cannot handle negative numbers without overhauling the design</a:t>
            </a:r>
          </a:p>
          <a:p>
            <a:r>
              <a:rPr lang="en-US" dirty="0"/>
              <a:t>It also cannot properly handle fractional numbers</a:t>
            </a:r>
          </a:p>
          <a:p>
            <a:pPr lvl="1"/>
            <a:r>
              <a:rPr lang="en-US" dirty="0"/>
              <a:t>With more time I could implement this thoroughly</a:t>
            </a:r>
          </a:p>
          <a:p>
            <a:pPr lvl="1"/>
            <a:r>
              <a:rPr lang="en-US" dirty="0"/>
              <a:t>In the meantime I do have a temporary workaround in place</a:t>
            </a:r>
          </a:p>
        </p:txBody>
      </p:sp>
    </p:spTree>
    <p:extLst>
      <p:ext uri="{BB962C8B-B14F-4D97-AF65-F5344CB8AC3E}">
        <p14:creationId xmlns:p14="http://schemas.microsoft.com/office/powerpoint/2010/main" val="34183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– Floating Point Operation Workaround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0</a:t>
                </a:r>
                <a:r>
                  <a:rPr lang="en-US" dirty="0"/>
                  <a:t> = 0.23426208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 = 0.6055579</a:t>
                </a:r>
              </a:p>
              <a:p>
                <a:pPr lvl="1"/>
                <a:r>
                  <a:rPr lang="en-US" dirty="0"/>
                  <a:t>Bias = 0.00364347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0</a:t>
                </a:r>
                <a:r>
                  <a:rPr lang="en-US" dirty="0"/>
                  <a:t> = 0.254150390625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  <a:r>
                  <a:rPr lang="en-US" dirty="0"/>
                  <a:t> = 0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=0.063181269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can multiply each component by some constant value to allow for integer operations, at the cost of some precision.</a:t>
                </a:r>
              </a:p>
              <a:p>
                <a:r>
                  <a:rPr lang="en-US" b="0" dirty="0"/>
                  <a:t>We have 16 bits available for</a:t>
                </a:r>
                <a:r>
                  <a:rPr lang="en-US" dirty="0"/>
                  <a:t> binary representation, so the maximum number is 65536</a:t>
                </a:r>
              </a:p>
              <a:p>
                <a:pPr lvl="1"/>
                <a:r>
                  <a:rPr lang="en-US" dirty="0"/>
                  <a:t>Multiple each term by 10</a:t>
                </a:r>
                <a:r>
                  <a:rPr lang="en-US" baseline="30000" dirty="0"/>
                  <a:t>6</a:t>
                </a:r>
                <a:r>
                  <a:rPr lang="en-US" dirty="0"/>
                  <a:t> and distribute it out evenly to weights and inputs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63079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answer can be divided by 10</a:t>
                </a:r>
                <a:r>
                  <a:rPr lang="en-US" baseline="30000" dirty="0"/>
                  <a:t>6</a:t>
                </a:r>
                <a:r>
                  <a:rPr lang="en-US" dirty="0"/>
                  <a:t> to get 0.063079</a:t>
                </a:r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8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DEE643-D343-4A0A-8671-2FFD7599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3129"/>
              </p:ext>
            </p:extLst>
          </p:nvPr>
        </p:nvGraphicFramePr>
        <p:xfrm>
          <a:off x="2001328" y="272129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E5DA8-F7B7-4AFE-8142-C1D07FA9F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237126"/>
              </p:ext>
            </p:extLst>
          </p:nvPr>
        </p:nvGraphicFramePr>
        <p:xfrm>
          <a:off x="2001328" y="125825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0.23426208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0.549507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-0.24479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-0.38059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0.6055579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-0.03461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0.773546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-0.45489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0.00364347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26876F-1F79-4A18-B1F3-5C6A99BC5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348209"/>
              </p:ext>
            </p:extLst>
          </p:nvPr>
        </p:nvGraphicFramePr>
        <p:xfrm>
          <a:off x="2001327" y="4187262"/>
          <a:ext cx="101906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35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6245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0.40771484375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0.47021484375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0.40771484375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584626-721F-41C0-84D1-4240D3AA3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3615"/>
              </p:ext>
            </p:extLst>
          </p:nvPr>
        </p:nvGraphicFramePr>
        <p:xfrm>
          <a:off x="2001328" y="5309307"/>
          <a:ext cx="101906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9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18938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408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36224</TotalTime>
  <Words>952</Words>
  <Application>Microsoft Office PowerPoint</Application>
  <PresentationFormat>Widescreen</PresentationFormat>
  <Paragraphs>276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FeFET-MMA Summary</vt:lpstr>
      <vt:lpstr>Block Diagram of MMA</vt:lpstr>
      <vt:lpstr>MMA Architecture</vt:lpstr>
      <vt:lpstr>MMA Architecture</vt:lpstr>
      <vt:lpstr>MMA Architecture</vt:lpstr>
      <vt:lpstr>Caveats</vt:lpstr>
      <vt:lpstr>Caveats – Floating Point Operation Workaround</vt:lpstr>
      <vt:lpstr>Simulation Setup</vt:lpstr>
      <vt:lpstr>Simulation Results - Accuracy</vt:lpstr>
      <vt:lpstr>Simulation Results - Speed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367</cp:revision>
  <dcterms:created xsi:type="dcterms:W3CDTF">2020-09-03T01:22:04Z</dcterms:created>
  <dcterms:modified xsi:type="dcterms:W3CDTF">2021-04-27T05:30:14Z</dcterms:modified>
</cp:coreProperties>
</file>