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336" r:id="rId5"/>
    <p:sldId id="340" r:id="rId6"/>
    <p:sldId id="335" r:id="rId7"/>
    <p:sldId id="338" r:id="rId8"/>
    <p:sldId id="339" r:id="rId9"/>
    <p:sldId id="264" r:id="rId10"/>
    <p:sldId id="266" r:id="rId11"/>
    <p:sldId id="267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>
        <p:scale>
          <a:sx n="62" d="100"/>
          <a:sy n="62" d="100"/>
        </p:scale>
        <p:origin x="206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>
                <a:solidFill>
                  <a:schemeClr val="accent3"/>
                </a:solidFill>
              </a:rPr>
              <a:t>04/01/2021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94A-8449-ED4C-9BAF-34FCE68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67E0-BC7E-B446-B61D-5FA0DAB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the model using TensorFlow</a:t>
            </a:r>
          </a:p>
          <a:p>
            <a:r>
              <a:rPr lang="en-US" dirty="0"/>
              <a:t>Generated input data</a:t>
            </a:r>
          </a:p>
          <a:p>
            <a:r>
              <a:rPr lang="en-US" dirty="0"/>
              <a:t>Tested model functionality (it works!)</a:t>
            </a:r>
          </a:p>
          <a:p>
            <a:r>
              <a:rPr lang="en-US" dirty="0"/>
              <a:t>Obtained throughput: x samples/s</a:t>
            </a:r>
          </a:p>
          <a:p>
            <a:pPr lvl="1"/>
            <a:r>
              <a:rPr lang="en-US" dirty="0"/>
              <a:t>Not great</a:t>
            </a:r>
          </a:p>
          <a:p>
            <a:pPr lvl="1"/>
            <a:r>
              <a:rPr lang="en-US" dirty="0"/>
              <a:t>Vanilla TensorFlow is not optimized for Jetson Nano hardware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0084-BC7D-8748-85D5-096F5A3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FEC7-EEB7-6C4B-8217-0F375996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Nvidia’s API for accelerating inferencing models on Jetson Nano</a:t>
            </a:r>
          </a:p>
          <a:p>
            <a:pPr lvl="1"/>
            <a:r>
              <a:rPr lang="en-US" dirty="0"/>
              <a:t>Boasts 6x performance boost</a:t>
            </a:r>
          </a:p>
          <a:p>
            <a:pPr lvl="1"/>
            <a:r>
              <a:rPr lang="en-US" dirty="0"/>
              <a:t>Documentation is not great</a:t>
            </a:r>
          </a:p>
          <a:p>
            <a:pPr lvl="2"/>
            <a:r>
              <a:rPr lang="en-US" dirty="0"/>
              <a:t>Currently working on freezing the model</a:t>
            </a:r>
          </a:p>
        </p:txBody>
      </p:sp>
      <p:pic>
        <p:nvPicPr>
          <p:cNvPr id="2050" name="Picture 2" descr="NVIDIA TensorRT | NVIDIA Developer">
            <a:extLst>
              <a:ext uri="{FF2B5EF4-FFF2-40B4-BE49-F238E27FC236}">
                <a16:creationId xmlns:a16="http://schemas.microsoft.com/office/drawing/2014/main" id="{ACC32085-0659-4F4C-9FE1-3B82A0A0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9" y="3694044"/>
            <a:ext cx="5297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6127-4609-DB43-A75F-88FED2C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57CE-7B8A-B24B-9721-C9CC20BA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TensorRT</a:t>
            </a:r>
            <a:r>
              <a:rPr lang="en-US" dirty="0"/>
              <a:t> and see if it improves throughput</a:t>
            </a:r>
          </a:p>
          <a:p>
            <a:r>
              <a:rPr lang="en-US" dirty="0"/>
              <a:t>Implement model on FPGA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94424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Implementation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F68C5-C36D-6143-8F03-D1AAF9FD7218}"/>
              </a:ext>
            </a:extLst>
          </p:cNvPr>
          <p:cNvSpPr/>
          <p:nvPr/>
        </p:nvSpPr>
        <p:spPr>
          <a:xfrm>
            <a:off x="3467941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E5B1B-EB8E-9544-8BC4-91B2BC157A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13007" y="4035039"/>
            <a:ext cx="44090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4BA87-6EC5-8042-97DD-97BD14311874}"/>
              </a:ext>
            </a:extLst>
          </p:cNvPr>
          <p:cNvSpPr/>
          <p:nvPr/>
        </p:nvSpPr>
        <p:spPr>
          <a:xfrm>
            <a:off x="4753910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F761F-C39B-D04E-979A-074BBEA8B37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98976" y="4035039"/>
            <a:ext cx="45315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A57FB-2B72-9B4B-A5EC-4A59A5487FAD}"/>
              </a:ext>
            </a:extLst>
          </p:cNvPr>
          <p:cNvSpPr/>
          <p:nvPr/>
        </p:nvSpPr>
        <p:spPr>
          <a:xfrm>
            <a:off x="6052126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757AC-4EBC-FB45-AADA-55CBF60201A9}"/>
              </a:ext>
            </a:extLst>
          </p:cNvPr>
          <p:cNvSpPr/>
          <p:nvPr/>
        </p:nvSpPr>
        <p:spPr>
          <a:xfrm>
            <a:off x="2904565" y="3061377"/>
            <a:ext cx="649108" cy="33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8779579-887C-4049-ABF6-17C2C631AFE5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16200000" flipH="1">
            <a:off x="3027038" y="3594135"/>
            <a:ext cx="642984" cy="238822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D34EB7-0513-CB4D-AD85-B9A550E6924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97192" y="4035039"/>
            <a:ext cx="45315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E50B4-E604-8F47-BA08-3BB4ECC92C16}"/>
              </a:ext>
            </a:extLst>
          </p:cNvPr>
          <p:cNvSpPr/>
          <p:nvPr/>
        </p:nvSpPr>
        <p:spPr>
          <a:xfrm>
            <a:off x="7350343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E7E9D-2DB0-C748-B744-795A2AC7126A}"/>
              </a:ext>
            </a:extLst>
          </p:cNvPr>
          <p:cNvSpPr/>
          <p:nvPr/>
        </p:nvSpPr>
        <p:spPr>
          <a:xfrm>
            <a:off x="7350343" y="4880104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CD997D-4C5A-074C-950B-0FE891A1E02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772876" y="4457571"/>
            <a:ext cx="0" cy="42253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FBCB-8221-4442-8539-85FE69B2C538}"/>
              </a:ext>
            </a:extLst>
          </p:cNvPr>
          <p:cNvSpPr/>
          <p:nvPr/>
        </p:nvSpPr>
        <p:spPr>
          <a:xfrm>
            <a:off x="8617941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DEEF2E-56A5-A440-B825-3AED62399D4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195408" y="4035039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FD99A-074B-8543-BFC0-27C268760507}"/>
              </a:ext>
            </a:extLst>
          </p:cNvPr>
          <p:cNvCxnSpPr>
            <a:cxnSpLocks/>
          </p:cNvCxnSpPr>
          <p:nvPr/>
        </p:nvCxnSpPr>
        <p:spPr>
          <a:xfrm>
            <a:off x="9463006" y="4035038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4C9D5-5CDE-B947-BB8B-2733E4B07505}"/>
              </a:ext>
            </a:extLst>
          </p:cNvPr>
          <p:cNvSpPr/>
          <p:nvPr/>
        </p:nvSpPr>
        <p:spPr>
          <a:xfrm>
            <a:off x="9885539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F8EEA-FDBC-D14C-8764-6E46C9B42749}"/>
              </a:ext>
            </a:extLst>
          </p:cNvPr>
          <p:cNvCxnSpPr>
            <a:cxnSpLocks/>
          </p:cNvCxnSpPr>
          <p:nvPr/>
        </p:nvCxnSpPr>
        <p:spPr>
          <a:xfrm>
            <a:off x="10730604" y="4035038"/>
            <a:ext cx="42253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6B2F1-4E7F-424B-8DDA-347A314AE7F4}"/>
              </a:ext>
            </a:extLst>
          </p:cNvPr>
          <p:cNvSpPr/>
          <p:nvPr/>
        </p:nvSpPr>
        <p:spPr>
          <a:xfrm>
            <a:off x="8617941" y="1965183"/>
            <a:ext cx="845065" cy="845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98D7CD1-19F8-1348-864D-3A95510CF38F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8195408" y="2387716"/>
            <a:ext cx="422533" cy="16473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27D611-C826-9B4E-86F6-71488967E2F8}"/>
              </a:ext>
            </a:extLst>
          </p:cNvPr>
          <p:cNvCxnSpPr>
            <a:cxnSpLocks/>
          </p:cNvCxnSpPr>
          <p:nvPr/>
        </p:nvCxnSpPr>
        <p:spPr>
          <a:xfrm>
            <a:off x="9463005" y="2399307"/>
            <a:ext cx="1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FEB456-6BAC-C34B-AB09-D2641C28674A}"/>
              </a:ext>
            </a:extLst>
          </p:cNvPr>
          <p:cNvSpPr/>
          <p:nvPr/>
        </p:nvSpPr>
        <p:spPr>
          <a:xfrm>
            <a:off x="9615566" y="2237781"/>
            <a:ext cx="325885" cy="316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7562E-6271-F248-99E0-A96270A18011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778509" y="2554614"/>
            <a:ext cx="0" cy="1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782C1C-145D-4F4C-B4A9-F582650C40FC}"/>
              </a:ext>
            </a:extLst>
          </p:cNvPr>
          <p:cNvCxnSpPr>
            <a:stCxn id="33" idx="1"/>
            <a:endCxn id="33" idx="5"/>
          </p:cNvCxnSpPr>
          <p:nvPr/>
        </p:nvCxnSpPr>
        <p:spPr>
          <a:xfrm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A3DB3-7D63-234A-8779-85F5860B6E14}"/>
              </a:ext>
            </a:extLst>
          </p:cNvPr>
          <p:cNvCxnSpPr>
            <a:stCxn id="33" idx="7"/>
            <a:endCxn id="33" idx="3"/>
          </p:cNvCxnSpPr>
          <p:nvPr/>
        </p:nvCxnSpPr>
        <p:spPr>
          <a:xfrm flipH="1"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9497B-E39D-D047-ACF1-06FAA6730D1C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9941451" y="2396197"/>
            <a:ext cx="24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8556-0721-9A4C-88C9-7990C30CB642}"/>
              </a:ext>
            </a:extLst>
          </p:cNvPr>
          <p:cNvSpPr txBox="1"/>
          <p:nvPr/>
        </p:nvSpPr>
        <p:spPr>
          <a:xfrm>
            <a:off x="10063658" y="2008561"/>
            <a:ext cx="789153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415D1-EDC0-5A4C-BD47-E1AC83A431C5}"/>
              </a:ext>
            </a:extLst>
          </p:cNvPr>
          <p:cNvSpPr txBox="1"/>
          <p:nvPr/>
        </p:nvSpPr>
        <p:spPr>
          <a:xfrm>
            <a:off x="8411600" y="1620926"/>
            <a:ext cx="17742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BD262-608D-BC45-9C9B-3BAED425E8F9}"/>
              </a:ext>
            </a:extLst>
          </p:cNvPr>
          <p:cNvSpPr/>
          <p:nvPr/>
        </p:nvSpPr>
        <p:spPr>
          <a:xfrm>
            <a:off x="7117112" y="3429000"/>
            <a:ext cx="4236509" cy="24375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2CABE3-AECF-464F-9DDA-5565219DA3F4}"/>
              </a:ext>
            </a:extLst>
          </p:cNvPr>
          <p:cNvCxnSpPr>
            <a:cxnSpLocks/>
          </p:cNvCxnSpPr>
          <p:nvPr/>
        </p:nvCxnSpPr>
        <p:spPr>
          <a:xfrm>
            <a:off x="3020077" y="2506984"/>
            <a:ext cx="563376" cy="0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D20CAC-A686-464F-9626-B8153BD23498}"/>
              </a:ext>
            </a:extLst>
          </p:cNvPr>
          <p:cNvCxnSpPr>
            <a:cxnSpLocks/>
          </p:cNvCxnSpPr>
          <p:nvPr/>
        </p:nvCxnSpPr>
        <p:spPr>
          <a:xfrm>
            <a:off x="3020077" y="2205583"/>
            <a:ext cx="56337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1FBB83-C0D2-AC43-BB81-A67379E4450D}"/>
              </a:ext>
            </a:extLst>
          </p:cNvPr>
          <p:cNvSpPr txBox="1"/>
          <p:nvPr/>
        </p:nvSpPr>
        <p:spPr>
          <a:xfrm>
            <a:off x="3553673" y="20373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EFEFB-B3D9-494D-A6CA-A5323A1D81F4}"/>
              </a:ext>
            </a:extLst>
          </p:cNvPr>
          <p:cNvSpPr txBox="1"/>
          <p:nvPr/>
        </p:nvSpPr>
        <p:spPr>
          <a:xfrm>
            <a:off x="3553672" y="23419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68A5CAB6-61C7-0442-8709-D5715605D879}"/>
              </a:ext>
            </a:extLst>
          </p:cNvPr>
          <p:cNvSpPr/>
          <p:nvPr/>
        </p:nvSpPr>
        <p:spPr>
          <a:xfrm rot="5400000" flipH="1">
            <a:off x="4774935" y="4191526"/>
            <a:ext cx="251887" cy="3992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EA72B67-306F-E842-BD98-CAEF450C50EE}"/>
              </a:ext>
            </a:extLst>
          </p:cNvPr>
          <p:cNvSpPr/>
          <p:nvPr/>
        </p:nvSpPr>
        <p:spPr>
          <a:xfrm rot="5400000" flipH="1">
            <a:off x="9073748" y="4191526"/>
            <a:ext cx="251886" cy="399262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CF7967-60D4-7B48-BCA7-34D22BD07C74}"/>
              </a:ext>
            </a:extLst>
          </p:cNvPr>
          <p:cNvSpPr txBox="1"/>
          <p:nvPr/>
        </p:nvSpPr>
        <p:spPr>
          <a:xfrm>
            <a:off x="4273406" y="6316236"/>
            <a:ext cx="1254945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EC267-EA44-5C4B-ACE5-5FDACAB915D2}"/>
              </a:ext>
            </a:extLst>
          </p:cNvPr>
          <p:cNvSpPr txBox="1"/>
          <p:nvPr/>
        </p:nvSpPr>
        <p:spPr>
          <a:xfrm>
            <a:off x="8406335" y="6313782"/>
            <a:ext cx="158671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780156-936B-7A4C-A3DC-5D1E6FF0671C}"/>
              </a:ext>
            </a:extLst>
          </p:cNvPr>
          <p:cNvSpPr/>
          <p:nvPr/>
        </p:nvSpPr>
        <p:spPr>
          <a:xfrm>
            <a:off x="7117112" y="1542650"/>
            <a:ext cx="4236509" cy="14644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B8D0-7589-294E-B90B-59B155FC3A34}"/>
              </a:ext>
            </a:extLst>
          </p:cNvPr>
          <p:cNvSpPr txBox="1"/>
          <p:nvPr/>
        </p:nvSpPr>
        <p:spPr>
          <a:xfrm>
            <a:off x="10653169" y="544281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FPGA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36A245-4916-FE4B-A407-1293F2B440F5}"/>
              </a:ext>
            </a:extLst>
          </p:cNvPr>
          <p:cNvSpPr txBox="1"/>
          <p:nvPr/>
        </p:nvSpPr>
        <p:spPr>
          <a:xfrm>
            <a:off x="9895023" y="2611658"/>
            <a:ext cx="14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MMA/SoC/FPGA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D8FF7-B598-6542-B6EC-4500CA1CFE48}"/>
              </a:ext>
            </a:extLst>
          </p:cNvPr>
          <p:cNvSpPr/>
          <p:nvPr/>
        </p:nvSpPr>
        <p:spPr>
          <a:xfrm>
            <a:off x="8296704" y="3005346"/>
            <a:ext cx="1588830" cy="421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8326B-18C1-B942-BB06-BC673E6AB769}"/>
              </a:ext>
            </a:extLst>
          </p:cNvPr>
          <p:cNvSpPr/>
          <p:nvPr/>
        </p:nvSpPr>
        <p:spPr>
          <a:xfrm>
            <a:off x="3936583" y="2510047"/>
            <a:ext cx="1341120" cy="2773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 Hardware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3 Implementations:</a:t>
            </a:r>
          </a:p>
          <a:p>
            <a:pPr lvl="1"/>
            <a:r>
              <a:rPr lang="en-US" dirty="0"/>
              <a:t>MMA (</a:t>
            </a:r>
            <a:r>
              <a:rPr lang="en-US" dirty="0" err="1"/>
              <a:t>HSpice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 (Zynq-7000)</a:t>
            </a:r>
          </a:p>
          <a:p>
            <a:r>
              <a:rPr lang="en-US" dirty="0"/>
              <a:t>Feed inputs through each implementation and compare throughput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96480" y="2078130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CED-98F1-3C4B-849D-4890F894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8BDE-62CB-C747-BA29-15BA30EC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previously simulated in Python</a:t>
            </a:r>
          </a:p>
          <a:p>
            <a:r>
              <a:rPr lang="en-US" dirty="0"/>
              <a:t>Implementing the conv layer requires the weights of the Python model and the ability to verify output to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941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932-6AE2-714E-89EB-FD2E9151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C337-6ADE-5440-9E44-93196D73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3599" cy="4351338"/>
          </a:xfrm>
        </p:spPr>
        <p:txBody>
          <a:bodyPr/>
          <a:lstStyle/>
          <a:p>
            <a:r>
              <a:rPr lang="en-US" dirty="0"/>
              <a:t>Outputs the weights of a given model</a:t>
            </a:r>
          </a:p>
          <a:p>
            <a:r>
              <a:rPr lang="en-US" dirty="0"/>
              <a:t>Creates a set of input and output data to verify implementations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A67C24-6CD2-E042-9225-5B1A3483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03" y="1865376"/>
            <a:ext cx="4738254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105" cy="4351338"/>
          </a:xfrm>
        </p:spPr>
        <p:txBody>
          <a:bodyPr/>
          <a:lstStyle/>
          <a:p>
            <a:r>
              <a:rPr lang="en-US" dirty="0"/>
              <a:t>Nvidia’s low power ARM computer built specifically for inferencing</a:t>
            </a:r>
          </a:p>
          <a:p>
            <a:r>
              <a:rPr lang="en-US" dirty="0"/>
              <a:t>Runs on Linux (easy to port TensorFlow model)</a:t>
            </a:r>
          </a:p>
          <a:p>
            <a:r>
              <a:rPr lang="en-US" dirty="0"/>
              <a:t>Supports PCIe</a:t>
            </a:r>
          </a:p>
        </p:txBody>
      </p:sp>
      <p:pic>
        <p:nvPicPr>
          <p:cNvPr id="1026" name="Picture 2" descr="Jetson Nano Developer Kit">
            <a:extLst>
              <a:ext uri="{FF2B5EF4-FFF2-40B4-BE49-F238E27FC236}">
                <a16:creationId xmlns:a16="http://schemas.microsoft.com/office/drawing/2014/main" id="{C1F31C25-D273-4843-B402-C905C81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74" y="1797870"/>
            <a:ext cx="3998534" cy="32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33241</TotalTime>
  <Words>325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FPGA Hardware Acceleration of CNN based SDR Analysis </vt:lpstr>
      <vt:lpstr>Project Timeline</vt:lpstr>
      <vt:lpstr>SDR Implementation Block Diagram</vt:lpstr>
      <vt:lpstr>Model Architecture</vt:lpstr>
      <vt:lpstr>Model Architecture</vt:lpstr>
      <vt:lpstr>Conv Layer Hardware Implementations</vt:lpstr>
      <vt:lpstr>Implementing Conv Layer</vt:lpstr>
      <vt:lpstr>Python Script</vt:lpstr>
      <vt:lpstr>Jetson Nano</vt:lpstr>
      <vt:lpstr>Implementation Progress</vt:lpstr>
      <vt:lpstr>TensorRT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227</cp:revision>
  <dcterms:created xsi:type="dcterms:W3CDTF">2020-09-03T01:22:04Z</dcterms:created>
  <dcterms:modified xsi:type="dcterms:W3CDTF">2021-04-01T04:34:28Z</dcterms:modified>
</cp:coreProperties>
</file>