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63" r:id="rId5"/>
    <p:sldId id="266" r:id="rId6"/>
    <p:sldId id="267" r:id="rId7"/>
    <p:sldId id="286" r:id="rId8"/>
    <p:sldId id="278" r:id="rId9"/>
    <p:sldId id="280" r:id="rId10"/>
    <p:sldId id="279" r:id="rId11"/>
    <p:sldId id="284" r:id="rId12"/>
    <p:sldId id="281" r:id="rId13"/>
    <p:sldId id="330" r:id="rId14"/>
    <p:sldId id="289" r:id="rId15"/>
    <p:sldId id="309" r:id="rId16"/>
    <p:sldId id="310" r:id="rId17"/>
    <p:sldId id="311" r:id="rId18"/>
    <p:sldId id="287" r:id="rId19"/>
    <p:sldId id="312" r:id="rId20"/>
    <p:sldId id="322" r:id="rId21"/>
    <p:sldId id="331" r:id="rId22"/>
    <p:sldId id="325" r:id="rId23"/>
    <p:sldId id="326" r:id="rId24"/>
    <p:sldId id="327" r:id="rId25"/>
    <p:sldId id="328" r:id="rId26"/>
    <p:sldId id="332" r:id="rId27"/>
    <p:sldId id="329" r:id="rId28"/>
    <p:sldId id="333" r:id="rId29"/>
    <p:sldId id="33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Project Proposal: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02/01/2021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33D044-C401-2B4C-8D4B-B4CF3BAE9A0E}"/>
              </a:ext>
            </a:extLst>
          </p:cNvPr>
          <p:cNvCxnSpPr>
            <a:cxnSpLocks/>
            <a:stCxn id="24" idx="2"/>
          </p:cNvCxnSpPr>
          <p:nvPr/>
        </p:nvCxnSpPr>
        <p:spPr>
          <a:xfrm flipV="1">
            <a:off x="9238129" y="4128247"/>
            <a:ext cx="1" cy="739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D0DE35F-137A-B243-9E1B-3108B8404A39}"/>
              </a:ext>
            </a:extLst>
          </p:cNvPr>
          <p:cNvSpPr/>
          <p:nvPr/>
        </p:nvSpPr>
        <p:spPr>
          <a:xfrm>
            <a:off x="8774205" y="4592170"/>
            <a:ext cx="927847" cy="275664"/>
          </a:xfrm>
          <a:prstGeom prst="rect">
            <a:avLst/>
          </a:prstGeom>
          <a:solidFill>
            <a:srgbClr val="C00000"/>
          </a:solidFill>
          <a:ln>
            <a:solidFill>
              <a:srgbClr val="8F0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Trojan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A9D2AB-48C9-CC4E-8AF9-1C365E6C1CB8}"/>
              </a:ext>
            </a:extLst>
          </p:cNvPr>
          <p:cNvCxnSpPr>
            <a:cxnSpLocks/>
          </p:cNvCxnSpPr>
          <p:nvPr/>
        </p:nvCxnSpPr>
        <p:spPr>
          <a:xfrm>
            <a:off x="9702053" y="2312895"/>
            <a:ext cx="16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C02485F-8742-9241-A60D-080D92E94318}"/>
              </a:ext>
            </a:extLst>
          </p:cNvPr>
          <p:cNvSpPr/>
          <p:nvPr/>
        </p:nvSpPr>
        <p:spPr>
          <a:xfrm>
            <a:off x="9869557" y="2148272"/>
            <a:ext cx="357808" cy="34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631ECA-5467-9B41-8877-C35C96AF2B73}"/>
              </a:ext>
            </a:extLst>
          </p:cNvPr>
          <p:cNvCxnSpPr/>
          <p:nvPr/>
        </p:nvCxnSpPr>
        <p:spPr>
          <a:xfrm flipV="1">
            <a:off x="10048461" y="2514600"/>
            <a:ext cx="0" cy="11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F44B75-DC0A-DB46-91D9-1BBEA52F80DD}"/>
              </a:ext>
            </a:extLst>
          </p:cNvPr>
          <p:cNvCxnSpPr>
            <a:stCxn id="26" idx="1"/>
            <a:endCxn id="26" idx="5"/>
          </p:cNvCxnSpPr>
          <p:nvPr/>
        </p:nvCxnSpPr>
        <p:spPr>
          <a:xfrm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B71BF6-BFAE-3843-9A8A-0D11A4906F87}"/>
              </a:ext>
            </a:extLst>
          </p:cNvPr>
          <p:cNvCxnSpPr>
            <a:stCxn id="26" idx="7"/>
            <a:endCxn id="26" idx="3"/>
          </p:cNvCxnSpPr>
          <p:nvPr/>
        </p:nvCxnSpPr>
        <p:spPr>
          <a:xfrm flipH="1"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6739EF-64ED-AA45-90B4-BF4D237B566B}"/>
              </a:ext>
            </a:extLst>
          </p:cNvPr>
          <p:cNvCxnSpPr>
            <a:stCxn id="26" idx="6"/>
          </p:cNvCxnSpPr>
          <p:nvPr/>
        </p:nvCxnSpPr>
        <p:spPr>
          <a:xfrm flipV="1">
            <a:off x="10227365" y="2312895"/>
            <a:ext cx="268357" cy="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DD790-9C3F-DD48-883D-784D1F113A76}"/>
              </a:ext>
            </a:extLst>
          </p:cNvPr>
          <p:cNvSpPr txBox="1"/>
          <p:nvPr/>
        </p:nvSpPr>
        <p:spPr>
          <a:xfrm>
            <a:off x="10227365" y="1848971"/>
            <a:ext cx="86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40A6A-8C0E-F240-A67E-A70B12629DE0}"/>
              </a:ext>
            </a:extLst>
          </p:cNvPr>
          <p:cNvSpPr txBox="1"/>
          <p:nvPr/>
        </p:nvSpPr>
        <p:spPr>
          <a:xfrm>
            <a:off x="8547652" y="1470991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Network</a:t>
            </a:r>
          </a:p>
        </p:txBody>
      </p:sp>
    </p:spTree>
    <p:extLst>
      <p:ext uri="{BB962C8B-B14F-4D97-AF65-F5344CB8AC3E}">
        <p14:creationId xmlns:p14="http://schemas.microsoft.com/office/powerpoint/2010/main" val="347266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BD55DA-BC95-8D43-A2A4-A344F083A9BC}"/>
              </a:ext>
            </a:extLst>
          </p:cNvPr>
          <p:cNvCxnSpPr>
            <a:stCxn id="23" idx="3"/>
            <a:endCxn id="44" idx="1"/>
          </p:cNvCxnSpPr>
          <p:nvPr/>
        </p:nvCxnSpPr>
        <p:spPr>
          <a:xfrm>
            <a:off x="9702053" y="2312895"/>
            <a:ext cx="463923" cy="1351429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08F85-73DB-464B-AFCC-DDBC8ABFA058}"/>
              </a:ext>
            </a:extLst>
          </p:cNvPr>
          <p:cNvSpPr/>
          <p:nvPr/>
        </p:nvSpPr>
        <p:spPr>
          <a:xfrm>
            <a:off x="7126357" y="1391478"/>
            <a:ext cx="4651513" cy="42837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D71FC5-8D45-014A-B155-82B856135372}"/>
              </a:ext>
            </a:extLst>
          </p:cNvPr>
          <p:cNvSpPr txBox="1"/>
          <p:nvPr/>
        </p:nvSpPr>
        <p:spPr>
          <a:xfrm>
            <a:off x="9392478" y="5335352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</p:spTree>
    <p:extLst>
      <p:ext uri="{BB962C8B-B14F-4D97-AF65-F5344CB8AC3E}">
        <p14:creationId xmlns:p14="http://schemas.microsoft.com/office/powerpoint/2010/main" val="246620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5" y="3200399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3664323"/>
            <a:ext cx="46392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8EF268A-3C8D-9C47-ABA8-7BC8813D052C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9702052" y="3664323"/>
            <a:ext cx="4639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26004-E91C-5249-9ED8-BEF622FBC125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24DFE-56E3-C14D-9BD8-BCB5E184A784}"/>
              </a:ext>
            </a:extLst>
          </p:cNvPr>
          <p:cNvSpPr txBox="1"/>
          <p:nvPr/>
        </p:nvSpPr>
        <p:spPr>
          <a:xfrm>
            <a:off x="9483684" y="5319223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</p:spTree>
    <p:extLst>
      <p:ext uri="{BB962C8B-B14F-4D97-AF65-F5344CB8AC3E}">
        <p14:creationId xmlns:p14="http://schemas.microsoft.com/office/powerpoint/2010/main" val="37262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ACD-28AE-D945-A694-FB736B34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Idea/Simulation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D197-7190-C644-BD9D-9F26B2068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we verify that our model works?</a:t>
            </a:r>
          </a:p>
        </p:txBody>
      </p:sp>
    </p:spTree>
    <p:extLst>
      <p:ext uri="{BB962C8B-B14F-4D97-AF65-F5344CB8AC3E}">
        <p14:creationId xmlns:p14="http://schemas.microsoft.com/office/powerpoint/2010/main" val="97743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4E35-3BE4-E947-BDAB-4ACF953C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8DDE-2009-9A45-9D27-4235CD2B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Python using TensorFlow</a:t>
            </a:r>
          </a:p>
          <a:p>
            <a:r>
              <a:rPr lang="en-US" dirty="0"/>
              <a:t>Simulate Digital Down Converter (mixer + low pass) portion of SDR circuit</a:t>
            </a:r>
          </a:p>
          <a:p>
            <a:r>
              <a:rPr lang="en-US" dirty="0"/>
              <a:t>Train network on the low pass filter component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7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2923-9F18-4F45-AB0E-B39ED368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DDC Does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DF55-4FE9-0647-8A4A-4928EE68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ADCs typically sample at a very high frequency</a:t>
            </a:r>
          </a:p>
          <a:p>
            <a:pPr lvl="1"/>
            <a:r>
              <a:rPr lang="en-US" dirty="0"/>
              <a:t>Requires an unnecessarily fast DSP since the data we are concerned about is usually much lower frequency</a:t>
            </a:r>
          </a:p>
          <a:p>
            <a:r>
              <a:rPr lang="en-US" dirty="0"/>
              <a:t>DDC lowers the frequency the digitized signal</a:t>
            </a:r>
          </a:p>
          <a:p>
            <a:pPr lvl="1"/>
            <a:r>
              <a:rPr lang="en-US" dirty="0"/>
              <a:t>Still preserves the original signal </a:t>
            </a:r>
          </a:p>
          <a:p>
            <a:pPr lvl="1"/>
            <a:r>
              <a:rPr lang="en-US" dirty="0"/>
              <a:t>Reduces DSP speed requirements</a:t>
            </a:r>
          </a:p>
          <a:p>
            <a:r>
              <a:rPr lang="en-US" dirty="0"/>
              <a:t>Down conversion is used to demodulate AM signals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4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144A70E-158A-524F-AE22-6BF08B62DAA3}"/>
              </a:ext>
            </a:extLst>
          </p:cNvPr>
          <p:cNvGrpSpPr/>
          <p:nvPr/>
        </p:nvGrpSpPr>
        <p:grpSpPr>
          <a:xfrm>
            <a:off x="2731008" y="2155269"/>
            <a:ext cx="8729472" cy="4196953"/>
            <a:chOff x="3285644" y="3427236"/>
            <a:chExt cx="7098192" cy="3412667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64F5A7A9-EE67-0C45-98D4-8075B270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5644" y="3427236"/>
              <a:ext cx="1767840" cy="1325880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B7A49348-983D-0B42-8740-6C08C8479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96" y="3427236"/>
              <a:ext cx="1767840" cy="1325880"/>
            </a:xfrm>
            <a:prstGeom prst="rect">
              <a:avLst/>
            </a:prstGeom>
          </p:spPr>
        </p:pic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96B33482-14AA-234B-95CD-EEB13E6A5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8616" y="3428999"/>
              <a:ext cx="1767840" cy="132588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93CC175-7C08-D740-9ACB-C874E2DE28EC}"/>
                </a:ext>
              </a:extLst>
            </p:cNvPr>
            <p:cNvGrpSpPr/>
            <p:nvPr/>
          </p:nvGrpSpPr>
          <p:grpSpPr>
            <a:xfrm>
              <a:off x="4823448" y="4753116"/>
              <a:ext cx="4463987" cy="1926357"/>
              <a:chOff x="4823448" y="4753116"/>
              <a:chExt cx="4463987" cy="1926357"/>
            </a:xfrm>
          </p:grpSpPr>
          <p:pic>
            <p:nvPicPr>
              <p:cNvPr id="10" name="Picture 9" descr="Diagram&#10;&#10;Description automatically generated">
                <a:extLst>
                  <a:ext uri="{FF2B5EF4-FFF2-40B4-BE49-F238E27FC236}">
                    <a16:creationId xmlns:a16="http://schemas.microsoft.com/office/drawing/2014/main" id="{B08E84FC-E1BD-D646-8309-A88AA6357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3448" y="5048793"/>
                <a:ext cx="4463987" cy="163068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4B108B-BE1E-284E-AB62-D12D846021D0}"/>
                  </a:ext>
                </a:extLst>
              </p:cNvPr>
              <p:cNvSpPr txBox="1"/>
              <p:nvPr/>
            </p:nvSpPr>
            <p:spPr>
              <a:xfrm>
                <a:off x="5808617" y="4753116"/>
                <a:ext cx="72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Mixer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E34906-3C62-D641-BA85-6C4627388CD5}"/>
                  </a:ext>
                </a:extLst>
              </p:cNvPr>
              <p:cNvSpPr txBox="1"/>
              <p:nvPr/>
            </p:nvSpPr>
            <p:spPr>
              <a:xfrm>
                <a:off x="6816621" y="4753116"/>
                <a:ext cx="1514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Lowpass Filter</a:t>
                </a:r>
              </a:p>
            </p:txBody>
          </p:sp>
        </p:grpSp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A67CAA2E-A3D4-0C48-8222-DA2C1BF5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5644" y="5514023"/>
              <a:ext cx="1767840" cy="132588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D9FFBA-6FA9-2A48-816B-CD783CAF5B8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169564" y="4753116"/>
              <a:ext cx="1412630" cy="69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D23323-F8F1-A44B-8E35-6DF67D15DF0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609806" y="4754879"/>
              <a:ext cx="82730" cy="6966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7F9C6B-82C3-5944-BE03-1F6ED0568B3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8331588" y="4753116"/>
              <a:ext cx="1168328" cy="69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FB6501-B535-B441-9FFF-5D1253C27E2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53484" y="6069875"/>
              <a:ext cx="1112185" cy="107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D5B2EB8-02B6-8548-BB76-9380400F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Down Conversion Example Using OOK Data</a:t>
            </a:r>
          </a:p>
        </p:txBody>
      </p:sp>
    </p:spTree>
    <p:extLst>
      <p:ext uri="{BB962C8B-B14F-4D97-AF65-F5344CB8AC3E}">
        <p14:creationId xmlns:p14="http://schemas.microsoft.com/office/powerpoint/2010/main" val="168669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2EE9A34-EEA2-724A-9EEE-BAA035A8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66" y="3930441"/>
            <a:ext cx="2174118" cy="163058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BA4C33-A843-DA4E-805B-A70F58A23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2" r="2755" b="46102"/>
          <a:stretch/>
        </p:blipFill>
        <p:spPr>
          <a:xfrm>
            <a:off x="5510784" y="4368943"/>
            <a:ext cx="3243072" cy="1080881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70B8037-C7AE-7047-BA3E-EEC14A765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856" y="3930441"/>
            <a:ext cx="2174118" cy="16305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704322-FF91-6648-BDFA-C3384DBA82B5}"/>
              </a:ext>
            </a:extLst>
          </p:cNvPr>
          <p:cNvSpPr/>
          <p:nvPr/>
        </p:nvSpPr>
        <p:spPr>
          <a:xfrm>
            <a:off x="5976876" y="640213"/>
            <a:ext cx="1569611" cy="1569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16C0B45-B174-4C40-B8DA-4CA0BE34A5CB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rot="5400000" flipH="1" flipV="1">
            <a:off x="3947589" y="1901155"/>
            <a:ext cx="2505423" cy="1553151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579EDD-192B-9945-88FE-B6B68911D76D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7546487" y="1425018"/>
            <a:ext cx="1991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B96984-D5E8-B949-9695-358BEE8CFDDD}"/>
              </a:ext>
            </a:extLst>
          </p:cNvPr>
          <p:cNvCxnSpPr>
            <a:cxnSpLocks/>
            <a:stCxn id="6" idx="0"/>
            <a:endCxn id="13" idx="4"/>
          </p:cNvCxnSpPr>
          <p:nvPr/>
        </p:nvCxnSpPr>
        <p:spPr>
          <a:xfrm flipV="1">
            <a:off x="9840915" y="1719258"/>
            <a:ext cx="0" cy="221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3BAF84-EEC9-F349-A9F5-762BB0742D8B}"/>
              </a:ext>
            </a:extLst>
          </p:cNvPr>
          <p:cNvGrpSpPr/>
          <p:nvPr/>
        </p:nvGrpSpPr>
        <p:grpSpPr>
          <a:xfrm>
            <a:off x="9538268" y="1130777"/>
            <a:ext cx="605293" cy="588481"/>
            <a:chOff x="7829848" y="1146531"/>
            <a:chExt cx="605293" cy="58848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97D14E-59E4-0046-BA4C-E924F23BDB1D}"/>
                </a:ext>
              </a:extLst>
            </p:cNvPr>
            <p:cNvSpPr/>
            <p:nvPr/>
          </p:nvSpPr>
          <p:spPr>
            <a:xfrm>
              <a:off x="7829848" y="1146531"/>
              <a:ext cx="605293" cy="5884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3805E8-B860-884F-9877-2EE41FCE42AA}"/>
                </a:ext>
              </a:extLst>
            </p:cNvPr>
            <p:cNvCxnSpPr>
              <a:stCxn id="13" idx="1"/>
              <a:endCxn id="13" idx="5"/>
            </p:cNvCxnSpPr>
            <p:nvPr/>
          </p:nvCxnSpPr>
          <p:spPr>
            <a:xfrm>
              <a:off x="7918491" y="1232712"/>
              <a:ext cx="428007" cy="41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A28E75-2301-1344-B730-757C27A1D422}"/>
                </a:ext>
              </a:extLst>
            </p:cNvPr>
            <p:cNvCxnSpPr>
              <a:stCxn id="13" idx="7"/>
              <a:endCxn id="13" idx="3"/>
            </p:cNvCxnSpPr>
            <p:nvPr/>
          </p:nvCxnSpPr>
          <p:spPr>
            <a:xfrm flipH="1">
              <a:off x="7918491" y="1232712"/>
              <a:ext cx="428007" cy="41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976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84C1-C7AA-074C-BA73-64C641A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EDA0E199-609B-C948-9FC3-9B2374F775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16" y="1690688"/>
            <a:ext cx="8882154" cy="36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89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23AB-063F-184D-9CA2-52F64483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OOK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BD45-BD93-2F42-90D8-C6A8D693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BRNN performs very well against this dataset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523FEC1-33FE-C749-8754-3E37B411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08" y="2804160"/>
            <a:ext cx="4085428" cy="306407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3F5642-3E99-7D48-88EC-47DC2F8AD604}"/>
              </a:ext>
            </a:extLst>
          </p:cNvPr>
          <p:cNvCxnSpPr>
            <a:cxnSpLocks/>
          </p:cNvCxnSpPr>
          <p:nvPr/>
        </p:nvCxnSpPr>
        <p:spPr>
          <a:xfrm flipV="1">
            <a:off x="6240178" y="4336195"/>
            <a:ext cx="1213764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2275C28-20EE-E64D-BDE2-44B1F41B6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942" y="2820283"/>
            <a:ext cx="4085428" cy="306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8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ACD-28AE-D945-A694-FB736B34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D197-7190-C644-BD9D-9F26B2068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our project about?</a:t>
            </a:r>
          </a:p>
        </p:txBody>
      </p:sp>
    </p:spTree>
    <p:extLst>
      <p:ext uri="{BB962C8B-B14F-4D97-AF65-F5344CB8AC3E}">
        <p14:creationId xmlns:p14="http://schemas.microsoft.com/office/powerpoint/2010/main" val="344061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30DF-6AFA-1647-9D0C-C1F79466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Training Data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9DEBAE3-42C4-084C-91D9-148DEE63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08" y="2197227"/>
            <a:ext cx="3877056" cy="2907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FA76B-90DE-3E42-9DC9-42B0B88DDD09}"/>
              </a:ext>
            </a:extLst>
          </p:cNvPr>
          <p:cNvSpPr txBox="1"/>
          <p:nvPr/>
        </p:nvSpPr>
        <p:spPr>
          <a:xfrm>
            <a:off x="3551736" y="2287096"/>
            <a:ext cx="96051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Lowpass Input</a:t>
            </a:r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92197877-36CF-F440-9A4A-0A52D9D8B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325" y="766953"/>
            <a:ext cx="3871976" cy="29039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4CF0F1-ECC5-D545-9F4B-A0833E4B8F3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5871464" y="2218944"/>
            <a:ext cx="2097861" cy="143217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3B3602-96BB-0143-8D80-E3D73592B5E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71464" y="3651123"/>
            <a:ext cx="2092781" cy="161353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0C22FB3-49DC-BF43-9184-BEAFBEEF2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785" y="3810762"/>
            <a:ext cx="3877056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7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ACD-28AE-D945-A694-FB736B34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Processor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D197-7190-C644-BD9D-9F26B2068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we going to implement our model?</a:t>
            </a:r>
          </a:p>
        </p:txBody>
      </p:sp>
    </p:spTree>
    <p:extLst>
      <p:ext uri="{BB962C8B-B14F-4D97-AF65-F5344CB8AC3E}">
        <p14:creationId xmlns:p14="http://schemas.microsoft.com/office/powerpoint/2010/main" val="3860897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FB5D-27E1-3E42-AA64-3A1D4F72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59EB-C9FD-AD41-840F-83411BBE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CNN is effectively a regularized version of a multilayer perception (MLP) with each layer performing a distinct function.</a:t>
            </a:r>
          </a:p>
          <a:p>
            <a:pPr lvl="1"/>
            <a:r>
              <a:rPr lang="en-US" dirty="0"/>
              <a:t>Convolutional Layer</a:t>
            </a:r>
          </a:p>
          <a:p>
            <a:pPr lvl="2"/>
            <a:r>
              <a:rPr lang="en-US" dirty="0"/>
              <a:t>Applies filter </a:t>
            </a:r>
            <a:r>
              <a:rPr lang="en-US" dirty="0" err="1"/>
              <a:t>kernal</a:t>
            </a:r>
            <a:r>
              <a:rPr lang="en-US" dirty="0"/>
              <a:t>(s) to detect features</a:t>
            </a:r>
          </a:p>
          <a:p>
            <a:pPr lvl="2"/>
            <a:r>
              <a:rPr lang="en-US" dirty="0"/>
              <a:t>Multiplication and addition of values in the input layer and the filter</a:t>
            </a:r>
          </a:p>
          <a:p>
            <a:pPr lvl="3"/>
            <a:r>
              <a:rPr lang="en-US" dirty="0"/>
              <a:t>These filter values must be learned</a:t>
            </a:r>
          </a:p>
          <a:p>
            <a:pPr lvl="1"/>
            <a:r>
              <a:rPr lang="en-US" dirty="0"/>
              <a:t>Pooling Layer/Down-sampling</a:t>
            </a:r>
          </a:p>
          <a:p>
            <a:pPr lvl="2"/>
            <a:r>
              <a:rPr lang="en-US" dirty="0"/>
              <a:t>Used for dimensionality reduction</a:t>
            </a:r>
          </a:p>
          <a:p>
            <a:pPr lvl="2"/>
            <a:r>
              <a:rPr lang="en-US" dirty="0"/>
              <a:t>Typically, a MAX or AVG of the prior convolutional layer is used</a:t>
            </a:r>
          </a:p>
          <a:p>
            <a:pPr lvl="1"/>
            <a:r>
              <a:rPr lang="en-US" dirty="0"/>
              <a:t>Fully-connected Layer</a:t>
            </a:r>
          </a:p>
          <a:p>
            <a:pPr lvl="2"/>
            <a:r>
              <a:rPr lang="en-US" dirty="0"/>
              <a:t>Same thing as a traditional MLP: summation of weights and an activation function</a:t>
            </a:r>
          </a:p>
          <a:p>
            <a:pPr lvl="2"/>
            <a:r>
              <a:rPr lang="en-US" dirty="0"/>
              <a:t>Weights must be learned</a:t>
            </a:r>
          </a:p>
          <a:p>
            <a:r>
              <a:rPr lang="en-US" dirty="0"/>
              <a:t>We will be using two different approaches:</a:t>
            </a:r>
          </a:p>
          <a:p>
            <a:pPr lvl="1"/>
            <a:r>
              <a:rPr lang="en-US" dirty="0"/>
              <a:t>FPGA implementation</a:t>
            </a:r>
          </a:p>
          <a:p>
            <a:pPr lvl="1"/>
            <a:r>
              <a:rPr lang="en-US" dirty="0"/>
              <a:t>Custom hardware implementation</a:t>
            </a:r>
          </a:p>
          <a:p>
            <a:r>
              <a:rPr lang="en-US" dirty="0"/>
              <a:t>We will be providing input signals generated via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93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C0EE-D836-4549-B74B-D1F4EE1A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Processor 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36DB65-8F22-1C43-BD1D-C8E47BD69F3B}"/>
              </a:ext>
            </a:extLst>
          </p:cNvPr>
          <p:cNvGrpSpPr/>
          <p:nvPr/>
        </p:nvGrpSpPr>
        <p:grpSpPr>
          <a:xfrm>
            <a:off x="2230453" y="2669059"/>
            <a:ext cx="9961547" cy="3574437"/>
            <a:chOff x="1100680" y="2363678"/>
            <a:chExt cx="10055000" cy="36079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20CE2C-16A0-A144-AEE9-CF38E312513B}"/>
                </a:ext>
              </a:extLst>
            </p:cNvPr>
            <p:cNvSpPr/>
            <p:nvPr/>
          </p:nvSpPr>
          <p:spPr>
            <a:xfrm>
              <a:off x="7776211" y="2704360"/>
              <a:ext cx="1046467" cy="10187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591E84-67DE-3E4D-8C50-E4B87362C425}"/>
                </a:ext>
              </a:extLst>
            </p:cNvPr>
            <p:cNvSpPr/>
            <p:nvPr/>
          </p:nvSpPr>
          <p:spPr>
            <a:xfrm>
              <a:off x="4718247" y="2630234"/>
              <a:ext cx="2104007" cy="21306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C19C7C-11EC-4A4A-BB05-B7152115DA44}"/>
                </a:ext>
              </a:extLst>
            </p:cNvPr>
            <p:cNvSpPr/>
            <p:nvPr/>
          </p:nvSpPr>
          <p:spPr>
            <a:xfrm>
              <a:off x="1100680" y="2363680"/>
              <a:ext cx="2104007" cy="21306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F50BDB-C88A-5B46-9A85-BCFE88C9F25A}"/>
                </a:ext>
              </a:extLst>
            </p:cNvPr>
            <p:cNvSpPr/>
            <p:nvPr/>
          </p:nvSpPr>
          <p:spPr>
            <a:xfrm>
              <a:off x="1100680" y="2363679"/>
              <a:ext cx="845010" cy="8500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69FCE6-0403-CE40-90A7-AD024858B6E2}"/>
                </a:ext>
              </a:extLst>
            </p:cNvPr>
            <p:cNvSpPr/>
            <p:nvPr/>
          </p:nvSpPr>
          <p:spPr>
            <a:xfrm>
              <a:off x="4470059" y="2363680"/>
              <a:ext cx="2104007" cy="21306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Feature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Maps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B0FF57-DB3B-EB4F-931E-F55ADD2AB3A6}"/>
                </a:ext>
              </a:extLst>
            </p:cNvPr>
            <p:cNvSpPr/>
            <p:nvPr/>
          </p:nvSpPr>
          <p:spPr>
            <a:xfrm>
              <a:off x="4470059" y="2363680"/>
              <a:ext cx="424648" cy="4305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9C1272-E016-9E4D-BECA-9238884DC0B1}"/>
                </a:ext>
              </a:extLst>
            </p:cNvPr>
            <p:cNvSpPr/>
            <p:nvPr/>
          </p:nvSpPr>
          <p:spPr>
            <a:xfrm>
              <a:off x="3411680" y="3003981"/>
              <a:ext cx="845010" cy="8500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Kernal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8402C9-4AEA-2549-975B-332FCBD1C872}"/>
                </a:ext>
              </a:extLst>
            </p:cNvPr>
            <p:cNvCxnSpPr>
              <a:cxnSpLocks/>
            </p:cNvCxnSpPr>
            <p:nvPr/>
          </p:nvCxnSpPr>
          <p:spPr>
            <a:xfrm>
              <a:off x="1942502" y="2363678"/>
              <a:ext cx="1475554" cy="640303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F806BE-AB81-DD4F-97CA-64B8CB69D0F4}"/>
                </a:ext>
              </a:extLst>
            </p:cNvPr>
            <p:cNvCxnSpPr>
              <a:cxnSpLocks/>
            </p:cNvCxnSpPr>
            <p:nvPr/>
          </p:nvCxnSpPr>
          <p:spPr>
            <a:xfrm>
              <a:off x="1942502" y="3213716"/>
              <a:ext cx="1462802" cy="640302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31EA33-3C33-794E-9DD9-C2F2D65B8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3066" y="2777679"/>
              <a:ext cx="631641" cy="1076339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37828C-25F9-4D44-A12A-AF1D48860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3066" y="2363679"/>
              <a:ext cx="206993" cy="622391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405447-D60B-6B45-994A-98A740453C18}"/>
                </a:ext>
              </a:extLst>
            </p:cNvPr>
            <p:cNvCxnSpPr>
              <a:cxnSpLocks/>
            </p:cNvCxnSpPr>
            <p:nvPr/>
          </p:nvCxnSpPr>
          <p:spPr>
            <a:xfrm>
              <a:off x="6574066" y="2363678"/>
              <a:ext cx="956881" cy="46245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0FA4A3-522B-8B4B-ABCB-FE813E79CC4F}"/>
                </a:ext>
              </a:extLst>
            </p:cNvPr>
            <p:cNvSpPr/>
            <p:nvPr/>
          </p:nvSpPr>
          <p:spPr>
            <a:xfrm>
              <a:off x="7530947" y="2409923"/>
              <a:ext cx="1046467" cy="10187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Max Pooling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6030D4-7F89-4B4D-BCED-4DCE04434B31}"/>
                </a:ext>
              </a:extLst>
            </p:cNvPr>
            <p:cNvSpPr txBox="1"/>
            <p:nvPr/>
          </p:nvSpPr>
          <p:spPr>
            <a:xfrm>
              <a:off x="5655808" y="4494320"/>
              <a:ext cx="2840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.</a:t>
              </a:r>
            </a:p>
            <a:p>
              <a:r>
                <a:rPr lang="en-US" sz="3000" dirty="0"/>
                <a:t>.</a:t>
              </a:r>
            </a:p>
            <a:p>
              <a:r>
                <a:rPr lang="en-US" sz="3000" dirty="0"/>
                <a:t>.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FFD8D6-69B3-0D48-B754-CE3426169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65" y="3428635"/>
              <a:ext cx="953958" cy="1065686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84C548-9458-C349-81C6-6ED701B880B6}"/>
                </a:ext>
              </a:extLst>
            </p:cNvPr>
            <p:cNvSpPr txBox="1"/>
            <p:nvPr/>
          </p:nvSpPr>
          <p:spPr>
            <a:xfrm>
              <a:off x="8121881" y="3667126"/>
              <a:ext cx="2840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.</a:t>
              </a:r>
            </a:p>
            <a:p>
              <a:r>
                <a:rPr lang="en-US" sz="3000" dirty="0"/>
                <a:t>.</a:t>
              </a:r>
            </a:p>
            <a:p>
              <a:r>
                <a:rPr lang="en-US" sz="3000" dirty="0"/>
                <a:t>.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F6CA78-F267-724B-939F-00E8E97E423A}"/>
                </a:ext>
              </a:extLst>
            </p:cNvPr>
            <p:cNvCxnSpPr>
              <a:cxnSpLocks/>
            </p:cNvCxnSpPr>
            <p:nvPr/>
          </p:nvCxnSpPr>
          <p:spPr>
            <a:xfrm>
              <a:off x="8577414" y="2437875"/>
              <a:ext cx="604768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D15CD5A-8E48-C448-9E77-3DF470343CB0}"/>
                </a:ext>
              </a:extLst>
            </p:cNvPr>
            <p:cNvCxnSpPr>
              <a:cxnSpLocks/>
            </p:cNvCxnSpPr>
            <p:nvPr/>
          </p:nvCxnSpPr>
          <p:spPr>
            <a:xfrm>
              <a:off x="8822678" y="3785061"/>
              <a:ext cx="359503" cy="897868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928514-DD96-974D-9040-4CE1C67E101D}"/>
                </a:ext>
              </a:extLst>
            </p:cNvPr>
            <p:cNvSpPr txBox="1"/>
            <p:nvPr/>
          </p:nvSpPr>
          <p:spPr>
            <a:xfrm>
              <a:off x="9761885" y="2966970"/>
              <a:ext cx="13937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Fully connected Output layer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DE3F534-57BE-9047-9758-E41A717E8D2E}"/>
                </a:ext>
              </a:extLst>
            </p:cNvPr>
            <p:cNvGrpSpPr/>
            <p:nvPr/>
          </p:nvGrpSpPr>
          <p:grpSpPr>
            <a:xfrm>
              <a:off x="9182181" y="2421066"/>
              <a:ext cx="284087" cy="2246644"/>
              <a:chOff x="9288865" y="3412191"/>
              <a:chExt cx="284087" cy="22466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CCAA728-D5BB-4B47-8FF3-2600668B4507}"/>
                  </a:ext>
                </a:extLst>
              </p:cNvPr>
              <p:cNvSpPr/>
              <p:nvPr/>
            </p:nvSpPr>
            <p:spPr>
              <a:xfrm>
                <a:off x="9288865" y="3412191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08B0064-4BD7-EB42-B6DF-61CEB20EA11A}"/>
                  </a:ext>
                </a:extLst>
              </p:cNvPr>
              <p:cNvSpPr/>
              <p:nvPr/>
            </p:nvSpPr>
            <p:spPr>
              <a:xfrm>
                <a:off x="9288865" y="3689478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67E0EE9-E49E-F541-BCF7-3BB9193AD7C5}"/>
                  </a:ext>
                </a:extLst>
              </p:cNvPr>
              <p:cNvSpPr/>
              <p:nvPr/>
            </p:nvSpPr>
            <p:spPr>
              <a:xfrm>
                <a:off x="9288865" y="3979030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2084C52-A84E-8047-BD40-1EC7A43BF725}"/>
                  </a:ext>
                </a:extLst>
              </p:cNvPr>
              <p:cNvSpPr/>
              <p:nvPr/>
            </p:nvSpPr>
            <p:spPr>
              <a:xfrm>
                <a:off x="9288865" y="4256317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BB6D90-92C0-BB48-A847-2A2EA94CA90B}"/>
                  </a:ext>
                </a:extLst>
              </p:cNvPr>
              <p:cNvSpPr/>
              <p:nvPr/>
            </p:nvSpPr>
            <p:spPr>
              <a:xfrm>
                <a:off x="9288865" y="4531415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595DB03-B92B-EC49-8EE9-549E8F90807A}"/>
                  </a:ext>
                </a:extLst>
              </p:cNvPr>
              <p:cNvSpPr/>
              <p:nvPr/>
            </p:nvSpPr>
            <p:spPr>
              <a:xfrm>
                <a:off x="9288865" y="4808702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C14A60-4E75-0144-975D-572B8234FBF0}"/>
                  </a:ext>
                </a:extLst>
              </p:cNvPr>
              <p:cNvSpPr/>
              <p:nvPr/>
            </p:nvSpPr>
            <p:spPr>
              <a:xfrm>
                <a:off x="9288865" y="5098254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6E0C923-4631-434C-8376-B801C4E38002}"/>
                  </a:ext>
                </a:extLst>
              </p:cNvPr>
              <p:cNvSpPr/>
              <p:nvPr/>
            </p:nvSpPr>
            <p:spPr>
              <a:xfrm>
                <a:off x="9288865" y="5375541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4813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9F1A-3811-AC44-AB4A-F5C1F717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Processor Design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E32FED-F5F8-6F4F-AAF1-2B7A927BED32}"/>
              </a:ext>
            </a:extLst>
          </p:cNvPr>
          <p:cNvGrpSpPr/>
          <p:nvPr/>
        </p:nvGrpSpPr>
        <p:grpSpPr>
          <a:xfrm>
            <a:off x="3146978" y="3429000"/>
            <a:ext cx="7865140" cy="1529622"/>
            <a:chOff x="1567797" y="3681570"/>
            <a:chExt cx="7842544" cy="22686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4CD548-C2BE-D345-85ED-FA883C404DC1}"/>
                </a:ext>
              </a:extLst>
            </p:cNvPr>
            <p:cNvSpPr/>
            <p:nvPr/>
          </p:nvSpPr>
          <p:spPr>
            <a:xfrm>
              <a:off x="1567797" y="4495430"/>
              <a:ext cx="845010" cy="8500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Kernal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743067-3FF7-9440-A6D8-DF51B7298EA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183" y="5345468"/>
              <a:ext cx="2434831" cy="602128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57FD53-5C06-3E42-BDC5-6245920BE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9183" y="3684233"/>
              <a:ext cx="2434831" cy="793288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158248-3CF5-6B47-A6C3-F681E4711514}"/>
                </a:ext>
              </a:extLst>
            </p:cNvPr>
            <p:cNvSpPr/>
            <p:nvPr/>
          </p:nvSpPr>
          <p:spPr>
            <a:xfrm>
              <a:off x="4864953" y="3684233"/>
              <a:ext cx="2272694" cy="22633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Weights, i.e. Synapses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(RRAM, </a:t>
              </a:r>
              <a:r>
                <a:rPr lang="en-US" dirty="0" err="1">
                  <a:solidFill>
                    <a:schemeClr val="tx1"/>
                  </a:solidFill>
                </a:rPr>
                <a:t>FeFET</a:t>
              </a:r>
              <a:r>
                <a:rPr lang="en-US" dirty="0">
                  <a:solidFill>
                    <a:schemeClr val="tx1"/>
                  </a:solidFill>
                </a:rPr>
                <a:t>, PCM, etc.)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4881E7-7050-2B46-B11A-FECC91F3C7CA}"/>
                </a:ext>
              </a:extLst>
            </p:cNvPr>
            <p:cNvSpPr/>
            <p:nvPr/>
          </p:nvSpPr>
          <p:spPr>
            <a:xfrm>
              <a:off x="7137647" y="4917786"/>
              <a:ext cx="1055385" cy="10298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14DA2C-E67E-8544-939C-81E57821934A}"/>
                </a:ext>
              </a:extLst>
            </p:cNvPr>
            <p:cNvSpPr/>
            <p:nvPr/>
          </p:nvSpPr>
          <p:spPr>
            <a:xfrm>
              <a:off x="8193032" y="4920449"/>
              <a:ext cx="1217309" cy="10298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Multipliers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A8B958-AA2F-034E-848E-FB92481A5DED}"/>
                </a:ext>
              </a:extLst>
            </p:cNvPr>
            <p:cNvSpPr/>
            <p:nvPr/>
          </p:nvSpPr>
          <p:spPr>
            <a:xfrm>
              <a:off x="7137647" y="3681570"/>
              <a:ext cx="2272694" cy="1238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Weight update circuity/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Controller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3F023D-2C2A-DF46-B1C8-3B00A32844AD}"/>
              </a:ext>
            </a:extLst>
          </p:cNvPr>
          <p:cNvGrpSpPr/>
          <p:nvPr/>
        </p:nvGrpSpPr>
        <p:grpSpPr>
          <a:xfrm>
            <a:off x="3146978" y="5153911"/>
            <a:ext cx="5078842" cy="1125642"/>
            <a:chOff x="1361777" y="3666034"/>
            <a:chExt cx="5367497" cy="228156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2C7E94-6646-274D-9CF6-00A61E9CB8DD}"/>
                </a:ext>
              </a:extLst>
            </p:cNvPr>
            <p:cNvCxnSpPr>
              <a:cxnSpLocks/>
            </p:cNvCxnSpPr>
            <p:nvPr/>
          </p:nvCxnSpPr>
          <p:spPr>
            <a:xfrm>
              <a:off x="2419183" y="5345468"/>
              <a:ext cx="2434831" cy="602128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876554-E14C-5F40-8F0E-6806B73E9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9183" y="3684233"/>
              <a:ext cx="2434831" cy="616777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EE5AE6-0D25-224C-8FE4-078544BB0095}"/>
                </a:ext>
              </a:extLst>
            </p:cNvPr>
            <p:cNvSpPr/>
            <p:nvPr/>
          </p:nvSpPr>
          <p:spPr>
            <a:xfrm>
              <a:off x="4854014" y="3666034"/>
              <a:ext cx="1875260" cy="22815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MAX Function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6A9700-D386-164C-A027-650C0C2673B6}"/>
                </a:ext>
              </a:extLst>
            </p:cNvPr>
            <p:cNvSpPr/>
            <p:nvPr/>
          </p:nvSpPr>
          <p:spPr>
            <a:xfrm>
              <a:off x="1361777" y="4312107"/>
              <a:ext cx="1046467" cy="10187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Max Pooling</a:t>
              </a: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C8EB821-772A-894B-AD2E-7FB09A67A44D}"/>
              </a:ext>
            </a:extLst>
          </p:cNvPr>
          <p:cNvSpPr txBox="1">
            <a:spLocks/>
          </p:cNvSpPr>
          <p:nvPr/>
        </p:nvSpPr>
        <p:spPr>
          <a:xfrm>
            <a:off x="2904565" y="1858091"/>
            <a:ext cx="10058400" cy="172308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HSPICE</a:t>
            </a:r>
          </a:p>
          <a:p>
            <a:pPr lvl="1"/>
            <a:r>
              <a:rPr lang="en-US" sz="1500" dirty="0"/>
              <a:t>Weight update circuitry</a:t>
            </a:r>
          </a:p>
          <a:p>
            <a:pPr lvl="1"/>
            <a:r>
              <a:rPr lang="en-US" sz="1500" dirty="0"/>
              <a:t>Adders</a:t>
            </a:r>
          </a:p>
          <a:p>
            <a:pPr lvl="1"/>
            <a:r>
              <a:rPr lang="en-US" sz="1500" dirty="0"/>
              <a:t>Multipliers</a:t>
            </a:r>
          </a:p>
          <a:p>
            <a:pPr lvl="1"/>
            <a:r>
              <a:rPr lang="en-US" sz="1500" dirty="0"/>
              <a:t>MAX</a:t>
            </a:r>
          </a:p>
          <a:p>
            <a:r>
              <a:rPr lang="en-US" sz="1700" dirty="0"/>
              <a:t>Python</a:t>
            </a:r>
          </a:p>
          <a:p>
            <a:pPr lvl="1"/>
            <a:r>
              <a:rPr lang="en-US" sz="1500" dirty="0"/>
              <a:t>Synaptic weights</a:t>
            </a:r>
          </a:p>
        </p:txBody>
      </p:sp>
    </p:spTree>
    <p:extLst>
      <p:ext uri="{BB962C8B-B14F-4D97-AF65-F5344CB8AC3E}">
        <p14:creationId xmlns:p14="http://schemas.microsoft.com/office/powerpoint/2010/main" val="402197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DD91-A46D-0D46-8381-9439E78A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Processor Design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7F8C22-1D77-F64F-9BD0-844457B68E85}"/>
              </a:ext>
            </a:extLst>
          </p:cNvPr>
          <p:cNvGrpSpPr/>
          <p:nvPr/>
        </p:nvGrpSpPr>
        <p:grpSpPr>
          <a:xfrm>
            <a:off x="2262868" y="3895065"/>
            <a:ext cx="9090753" cy="2246645"/>
            <a:chOff x="2262868" y="3895065"/>
            <a:chExt cx="9955384" cy="224664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9F858E7-367E-804F-8C4B-FDAC1E60D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750" y="5648479"/>
              <a:ext cx="2720549" cy="493231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2EC2E02-6987-844F-B585-D68B97734F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0750" y="3895065"/>
              <a:ext cx="2720549" cy="221125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8FE3DE-DC98-9747-86FE-B876A6C624BD}"/>
                </a:ext>
              </a:extLst>
            </p:cNvPr>
            <p:cNvSpPr txBox="1"/>
            <p:nvPr/>
          </p:nvSpPr>
          <p:spPr>
            <a:xfrm>
              <a:off x="2262868" y="4317821"/>
              <a:ext cx="13937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Fully connected</a:t>
              </a:r>
            </a:p>
            <a:p>
              <a:r>
                <a:rPr lang="en-US" dirty="0"/>
                <a:t>Output layer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0D849A-2319-6F4F-8AEF-B945F41C66C8}"/>
                </a:ext>
              </a:extLst>
            </p:cNvPr>
            <p:cNvGrpSpPr/>
            <p:nvPr/>
          </p:nvGrpSpPr>
          <p:grpSpPr>
            <a:xfrm>
              <a:off x="3656663" y="3895065"/>
              <a:ext cx="284087" cy="2246644"/>
              <a:chOff x="9288865" y="3412191"/>
              <a:chExt cx="284087" cy="224664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30FB14-B4C8-724C-AD7D-5A1FD1521048}"/>
                  </a:ext>
                </a:extLst>
              </p:cNvPr>
              <p:cNvSpPr/>
              <p:nvPr/>
            </p:nvSpPr>
            <p:spPr>
              <a:xfrm>
                <a:off x="9288865" y="3412191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28AC27-2C1F-7E4C-93E2-D3869D84ABF9}"/>
                  </a:ext>
                </a:extLst>
              </p:cNvPr>
              <p:cNvSpPr/>
              <p:nvPr/>
            </p:nvSpPr>
            <p:spPr>
              <a:xfrm>
                <a:off x="9288865" y="3689478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D63805-BC0D-6B49-A4FD-EFC8141AC3B3}"/>
                  </a:ext>
                </a:extLst>
              </p:cNvPr>
              <p:cNvSpPr/>
              <p:nvPr/>
            </p:nvSpPr>
            <p:spPr>
              <a:xfrm>
                <a:off x="9288865" y="3979030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588A7EE-D0EE-6F4E-AB78-3DEE9FBD60BD}"/>
                  </a:ext>
                </a:extLst>
              </p:cNvPr>
              <p:cNvSpPr/>
              <p:nvPr/>
            </p:nvSpPr>
            <p:spPr>
              <a:xfrm>
                <a:off x="9288865" y="4256317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859ACB-2344-8B49-9365-6A2BEF77BEBD}"/>
                  </a:ext>
                </a:extLst>
              </p:cNvPr>
              <p:cNvSpPr/>
              <p:nvPr/>
            </p:nvSpPr>
            <p:spPr>
              <a:xfrm>
                <a:off x="9288865" y="4531415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9D06DB-3959-254B-BCA8-01CC472EE2BD}"/>
                  </a:ext>
                </a:extLst>
              </p:cNvPr>
              <p:cNvSpPr/>
              <p:nvPr/>
            </p:nvSpPr>
            <p:spPr>
              <a:xfrm>
                <a:off x="9288865" y="4808702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70EBAD-6595-6D4C-8DD7-13EE35293F4C}"/>
                  </a:ext>
                </a:extLst>
              </p:cNvPr>
              <p:cNvSpPr/>
              <p:nvPr/>
            </p:nvSpPr>
            <p:spPr>
              <a:xfrm>
                <a:off x="9288865" y="5098254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C4558DD-BB1A-1143-9F88-D974B4238A1A}"/>
                  </a:ext>
                </a:extLst>
              </p:cNvPr>
              <p:cNvSpPr/>
              <p:nvPr/>
            </p:nvSpPr>
            <p:spPr>
              <a:xfrm>
                <a:off x="9288865" y="5375541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127D88-3064-1E4D-9F4F-E2251135357A}"/>
                </a:ext>
              </a:extLst>
            </p:cNvPr>
            <p:cNvSpPr/>
            <p:nvPr/>
          </p:nvSpPr>
          <p:spPr>
            <a:xfrm>
              <a:off x="6661299" y="4122448"/>
              <a:ext cx="2778476" cy="15260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Weights, i.e. Synapses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(RRAM, </a:t>
              </a:r>
              <a:r>
                <a:rPr lang="en-US" dirty="0" err="1">
                  <a:solidFill>
                    <a:schemeClr val="tx1"/>
                  </a:solidFill>
                </a:rPr>
                <a:t>FeFET</a:t>
              </a:r>
              <a:r>
                <a:rPr lang="en-US" dirty="0">
                  <a:solidFill>
                    <a:schemeClr val="tx1"/>
                  </a:solidFill>
                </a:rPr>
                <a:t>, PCM, etc.)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7BDD6D-FCD6-E64A-9C61-794B2A39493A}"/>
                </a:ext>
              </a:extLst>
            </p:cNvPr>
            <p:cNvSpPr/>
            <p:nvPr/>
          </p:nvSpPr>
          <p:spPr>
            <a:xfrm>
              <a:off x="9439776" y="4954149"/>
              <a:ext cx="1290258" cy="694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Adders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0C8179-04A1-154D-8184-51AF622BC31C}"/>
                </a:ext>
              </a:extLst>
            </p:cNvPr>
            <p:cNvSpPr/>
            <p:nvPr/>
          </p:nvSpPr>
          <p:spPr>
            <a:xfrm>
              <a:off x="10730034" y="4955944"/>
              <a:ext cx="1488218" cy="694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Multipliers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9EACA8-47AE-A045-BC88-F3D560E48138}"/>
                </a:ext>
              </a:extLst>
            </p:cNvPr>
            <p:cNvSpPr/>
            <p:nvPr/>
          </p:nvSpPr>
          <p:spPr>
            <a:xfrm>
              <a:off x="9439776" y="4120653"/>
              <a:ext cx="2778476" cy="8352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Weight update circuity/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Controller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B03DEBA-2565-5547-A5EA-134C85A3D1CA}"/>
              </a:ext>
            </a:extLst>
          </p:cNvPr>
          <p:cNvSpPr txBox="1">
            <a:spLocks/>
          </p:cNvSpPr>
          <p:nvPr/>
        </p:nvSpPr>
        <p:spPr>
          <a:xfrm>
            <a:off x="2904565" y="1858091"/>
            <a:ext cx="10058400" cy="172308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HSPICE</a:t>
            </a:r>
          </a:p>
          <a:p>
            <a:pPr lvl="1"/>
            <a:r>
              <a:rPr lang="en-US" sz="1500" dirty="0"/>
              <a:t>Weight update circuitry</a:t>
            </a:r>
          </a:p>
          <a:p>
            <a:pPr lvl="1"/>
            <a:r>
              <a:rPr lang="en-US" sz="1500" dirty="0"/>
              <a:t>Adders</a:t>
            </a:r>
          </a:p>
          <a:p>
            <a:pPr lvl="1"/>
            <a:r>
              <a:rPr lang="en-US" sz="1500" dirty="0"/>
              <a:t>Multipliers</a:t>
            </a:r>
          </a:p>
          <a:p>
            <a:r>
              <a:rPr lang="en-US" sz="1700" dirty="0"/>
              <a:t>Python</a:t>
            </a:r>
          </a:p>
          <a:p>
            <a:pPr lvl="1"/>
            <a:r>
              <a:rPr lang="en-US" sz="1500" dirty="0"/>
              <a:t>Synaptic weights</a:t>
            </a:r>
          </a:p>
        </p:txBody>
      </p:sp>
    </p:spTree>
    <p:extLst>
      <p:ext uri="{BB962C8B-B14F-4D97-AF65-F5344CB8AC3E}">
        <p14:creationId xmlns:p14="http://schemas.microsoft.com/office/powerpoint/2010/main" val="3540696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ACD-28AE-D945-A694-FB736B34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Characterization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D197-7190-C644-BD9D-9F26B2068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metrics?</a:t>
            </a:r>
          </a:p>
        </p:txBody>
      </p:sp>
    </p:spTree>
    <p:extLst>
      <p:ext uri="{BB962C8B-B14F-4D97-AF65-F5344CB8AC3E}">
        <p14:creationId xmlns:p14="http://schemas.microsoft.com/office/powerpoint/2010/main" val="3763092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of layout</a:t>
            </a:r>
          </a:p>
          <a:p>
            <a:r>
              <a:rPr lang="en-US" dirty="0"/>
              <a:t>Power consumption</a:t>
            </a:r>
          </a:p>
          <a:p>
            <a:r>
              <a:rPr lang="en-US" dirty="0"/>
              <a:t>Speed of operation</a:t>
            </a:r>
          </a:p>
          <a:p>
            <a:r>
              <a:rPr lang="en-US" dirty="0"/>
              <a:t>Ability to detect anomalous signals</a:t>
            </a:r>
          </a:p>
          <a:p>
            <a:pPr lvl="1"/>
            <a:r>
              <a:rPr lang="en-US" dirty="0"/>
              <a:t>Accuracy</a:t>
            </a:r>
          </a:p>
          <a:p>
            <a:r>
              <a:rPr lang="en-US" dirty="0"/>
              <a:t>Ability to reconstruct data of components</a:t>
            </a:r>
          </a:p>
          <a:p>
            <a:pPr lvl="1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37372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81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simulations of a pre-trained CNN for SDR analysis</a:t>
            </a:r>
          </a:p>
          <a:p>
            <a:r>
              <a:rPr lang="en-US" dirty="0"/>
              <a:t>FPGA implementation of CNN</a:t>
            </a:r>
          </a:p>
          <a:p>
            <a:r>
              <a:rPr lang="en-US" dirty="0" err="1"/>
              <a:t>Hspice</a:t>
            </a:r>
            <a:r>
              <a:rPr lang="en-US" dirty="0"/>
              <a:t> simulations of hardware acceleration via matrix multiplication in CNN using </a:t>
            </a:r>
            <a:r>
              <a:rPr lang="en-US" dirty="0" err="1"/>
              <a:t>FeFETs</a:t>
            </a:r>
            <a:endParaRPr lang="en-US" dirty="0"/>
          </a:p>
          <a:p>
            <a:r>
              <a:rPr lang="en-US" dirty="0"/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69D1-B208-3546-8203-52ED5565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Defined Radio?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35FFBA-2D36-6347-B632-C82BEAEA9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65" y="3671934"/>
            <a:ext cx="8449236" cy="318606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C93C42-1607-AC49-B191-10D8EAD238B1}"/>
              </a:ext>
            </a:extLst>
          </p:cNvPr>
          <p:cNvSpPr txBox="1">
            <a:spLocks/>
          </p:cNvSpPr>
          <p:nvPr/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Defined Radio (SDR)</a:t>
            </a:r>
          </a:p>
          <a:p>
            <a:pPr lvl="1"/>
            <a:r>
              <a:rPr lang="en-US" dirty="0"/>
              <a:t>Radio systems where components typically implemented in ASIC hardware are implemented in software on SoC/FPGA</a:t>
            </a:r>
          </a:p>
          <a:p>
            <a:pPr lvl="1"/>
            <a:r>
              <a:rPr lang="en-US" dirty="0"/>
              <a:t>It is widely used in military applications and gaining significant interests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9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Brace 46">
            <a:extLst>
              <a:ext uri="{FF2B5EF4-FFF2-40B4-BE49-F238E27FC236}">
                <a16:creationId xmlns:a16="http://schemas.microsoft.com/office/drawing/2014/main" id="{539D68CA-0D71-1C4E-84AC-1BF68C677F72}"/>
              </a:ext>
            </a:extLst>
          </p:cNvPr>
          <p:cNvSpPr/>
          <p:nvPr/>
        </p:nvSpPr>
        <p:spPr>
          <a:xfrm rot="5400000">
            <a:off x="4563456" y="4904"/>
            <a:ext cx="259135" cy="438374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7F9CC9E2-55C4-6946-BEF7-4C61A7D7724B}"/>
              </a:ext>
            </a:extLst>
          </p:cNvPr>
          <p:cNvSpPr/>
          <p:nvPr/>
        </p:nvSpPr>
        <p:spPr>
          <a:xfrm rot="5400000">
            <a:off x="9283376" y="4904"/>
            <a:ext cx="259135" cy="4383740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7C54C6-631A-3F4A-B714-B91BACCC7399}"/>
              </a:ext>
            </a:extLst>
          </p:cNvPr>
          <p:cNvSpPr txBox="1"/>
          <p:nvPr/>
        </p:nvSpPr>
        <p:spPr>
          <a:xfrm>
            <a:off x="4047565" y="1694233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RF Front End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59536D-9EB1-A645-87B3-5BD626712099}"/>
              </a:ext>
            </a:extLst>
          </p:cNvPr>
          <p:cNvSpPr txBox="1"/>
          <p:nvPr/>
        </p:nvSpPr>
        <p:spPr>
          <a:xfrm>
            <a:off x="8541871" y="1690688"/>
            <a:ext cx="174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Digital Front End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6B2299-DD2C-7D41-A447-A2D50136DB24}"/>
              </a:ext>
            </a:extLst>
          </p:cNvPr>
          <p:cNvCxnSpPr/>
          <p:nvPr/>
        </p:nvCxnSpPr>
        <p:spPr>
          <a:xfrm>
            <a:off x="2985247" y="4840941"/>
            <a:ext cx="658906" cy="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C046F9-6E26-004E-886A-419280A08C73}"/>
              </a:ext>
            </a:extLst>
          </p:cNvPr>
          <p:cNvCxnSpPr/>
          <p:nvPr/>
        </p:nvCxnSpPr>
        <p:spPr>
          <a:xfrm>
            <a:off x="2985247" y="5230906"/>
            <a:ext cx="65890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E96011E-3BD9-9A4C-B67C-1E9652067430}"/>
              </a:ext>
            </a:extLst>
          </p:cNvPr>
          <p:cNvSpPr txBox="1"/>
          <p:nvPr/>
        </p:nvSpPr>
        <p:spPr>
          <a:xfrm>
            <a:off x="3644153" y="465627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Analog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B37DD0-A4F3-C543-A2BB-558DBF866737}"/>
              </a:ext>
            </a:extLst>
          </p:cNvPr>
          <p:cNvSpPr txBox="1"/>
          <p:nvPr/>
        </p:nvSpPr>
        <p:spPr>
          <a:xfrm>
            <a:off x="3644153" y="5046240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Digital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3A2DA-A745-684F-A39A-B50D6F9A85E6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2E751-33A8-404C-BD45-06C8AC3CF4E7}"/>
              </a:ext>
            </a:extLst>
          </p:cNvPr>
          <p:cNvSpPr txBox="1"/>
          <p:nvPr/>
        </p:nvSpPr>
        <p:spPr>
          <a:xfrm>
            <a:off x="8865704" y="5128591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</p:spTree>
    <p:extLst>
      <p:ext uri="{BB962C8B-B14F-4D97-AF65-F5344CB8AC3E}">
        <p14:creationId xmlns:p14="http://schemas.microsoft.com/office/powerpoint/2010/main" val="281246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0EF88-6532-7E42-B81F-1FCDFB1B8EF2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FA580C-EA21-634F-9E66-801DCBAB8E7A}"/>
              </a:ext>
            </a:extLst>
          </p:cNvPr>
          <p:cNvSpPr txBox="1"/>
          <p:nvPr/>
        </p:nvSpPr>
        <p:spPr>
          <a:xfrm>
            <a:off x="8865704" y="5128591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</p:spTree>
    <p:extLst>
      <p:ext uri="{BB962C8B-B14F-4D97-AF65-F5344CB8AC3E}">
        <p14:creationId xmlns:p14="http://schemas.microsoft.com/office/powerpoint/2010/main" val="383794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A8B7ED-F6E9-B943-8B7F-2FBAA9CBAD28}"/>
              </a:ext>
            </a:extLst>
          </p:cNvPr>
          <p:cNvCxnSpPr>
            <a:cxnSpLocks/>
            <a:stCxn id="7" idx="2"/>
            <a:endCxn id="37" idx="2"/>
          </p:cNvCxnSpPr>
          <p:nvPr/>
        </p:nvCxnSpPr>
        <p:spPr>
          <a:xfrm flipV="1">
            <a:off x="9238129" y="4128247"/>
            <a:ext cx="1" cy="739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E125FD5-5253-DC4D-8B2E-C036BD00B832}"/>
              </a:ext>
            </a:extLst>
          </p:cNvPr>
          <p:cNvSpPr/>
          <p:nvPr/>
        </p:nvSpPr>
        <p:spPr>
          <a:xfrm>
            <a:off x="8774205" y="4592170"/>
            <a:ext cx="927847" cy="275664"/>
          </a:xfrm>
          <a:prstGeom prst="rect">
            <a:avLst/>
          </a:prstGeom>
          <a:solidFill>
            <a:srgbClr val="C00000"/>
          </a:solidFill>
          <a:ln>
            <a:solidFill>
              <a:srgbClr val="8F0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Trojan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81449-6D46-E648-ABF9-32808983A204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D37D41-7E37-C147-826D-009F5A39AF64}"/>
              </a:ext>
            </a:extLst>
          </p:cNvPr>
          <p:cNvSpPr txBox="1"/>
          <p:nvPr/>
        </p:nvSpPr>
        <p:spPr>
          <a:xfrm>
            <a:off x="8865704" y="5128591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</p:spTree>
    <p:extLst>
      <p:ext uri="{BB962C8B-B14F-4D97-AF65-F5344CB8AC3E}">
        <p14:creationId xmlns:p14="http://schemas.microsoft.com/office/powerpoint/2010/main" val="327317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D5D3-6500-E344-954F-2264D65A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2D79-2F3B-1A4F-9446-2111492D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Denial of Service (DoS)</a:t>
            </a:r>
          </a:p>
          <a:p>
            <a:pPr lvl="1"/>
            <a:r>
              <a:rPr lang="en-US" dirty="0"/>
              <a:t>Disabling the output of a single component could disable the whole system</a:t>
            </a:r>
          </a:p>
          <a:p>
            <a:pPr lvl="1"/>
            <a:r>
              <a:rPr lang="en-US" dirty="0"/>
              <a:t>Bad in situations where communication is essential (planes, drones etc.)</a:t>
            </a:r>
          </a:p>
          <a:p>
            <a:r>
              <a:rPr lang="en-US" dirty="0"/>
              <a:t>Information leakage</a:t>
            </a:r>
          </a:p>
          <a:p>
            <a:pPr lvl="1"/>
            <a:r>
              <a:rPr lang="en-US" dirty="0"/>
              <a:t>Encryption circuits can be bypassed leaving data compromised</a:t>
            </a:r>
          </a:p>
        </p:txBody>
      </p:sp>
    </p:spTree>
    <p:extLst>
      <p:ext uri="{BB962C8B-B14F-4D97-AF65-F5344CB8AC3E}">
        <p14:creationId xmlns:p14="http://schemas.microsoft.com/office/powerpoint/2010/main" val="182411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3502BD-0CC1-064A-B6D3-D7995621E455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4139C4-E6DF-EE4B-910C-7C292296CC40}"/>
              </a:ext>
            </a:extLst>
          </p:cNvPr>
          <p:cNvSpPr txBox="1"/>
          <p:nvPr/>
        </p:nvSpPr>
        <p:spPr>
          <a:xfrm>
            <a:off x="8865704" y="5128591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</p:spTree>
    <p:extLst>
      <p:ext uri="{BB962C8B-B14F-4D97-AF65-F5344CB8AC3E}">
        <p14:creationId xmlns:p14="http://schemas.microsoft.com/office/powerpoint/2010/main" val="415307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9E8E92-42F7-B946-A0E2-5279605456AA}"/>
              </a:ext>
            </a:extLst>
          </p:cNvPr>
          <p:cNvSpPr/>
          <p:nvPr/>
        </p:nvSpPr>
        <p:spPr>
          <a:xfrm>
            <a:off x="7126357" y="1391478"/>
            <a:ext cx="4651513" cy="42837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1C4D0-EE5B-0943-A77A-7D0872293699}"/>
              </a:ext>
            </a:extLst>
          </p:cNvPr>
          <p:cNvSpPr txBox="1"/>
          <p:nvPr/>
        </p:nvSpPr>
        <p:spPr>
          <a:xfrm>
            <a:off x="9392478" y="5335352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D45116-923C-FE41-99E9-F0984534DEF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702053" y="2312895"/>
            <a:ext cx="16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7B07B6F-5901-8B4F-AA9A-C252C1F1CFA0}"/>
              </a:ext>
            </a:extLst>
          </p:cNvPr>
          <p:cNvSpPr/>
          <p:nvPr/>
        </p:nvSpPr>
        <p:spPr>
          <a:xfrm>
            <a:off x="9869557" y="2148272"/>
            <a:ext cx="357808" cy="34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2D59DE-79DA-B14D-A179-A22937DADBF2}"/>
              </a:ext>
            </a:extLst>
          </p:cNvPr>
          <p:cNvCxnSpPr/>
          <p:nvPr/>
        </p:nvCxnSpPr>
        <p:spPr>
          <a:xfrm flipV="1">
            <a:off x="10048461" y="2514600"/>
            <a:ext cx="0" cy="11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BCFC29-BEDB-B843-95D2-9D401841F896}"/>
              </a:ext>
            </a:extLst>
          </p:cNvPr>
          <p:cNvCxnSpPr>
            <a:stCxn id="5" idx="1"/>
            <a:endCxn id="5" idx="5"/>
          </p:cNvCxnSpPr>
          <p:nvPr/>
        </p:nvCxnSpPr>
        <p:spPr>
          <a:xfrm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F619F-1451-934C-AD6C-B3E51871332E}"/>
              </a:ext>
            </a:extLst>
          </p:cNvPr>
          <p:cNvCxnSpPr>
            <a:stCxn id="5" idx="7"/>
            <a:endCxn id="5" idx="3"/>
          </p:cNvCxnSpPr>
          <p:nvPr/>
        </p:nvCxnSpPr>
        <p:spPr>
          <a:xfrm flipH="1"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E835AA-849D-4E46-8BA6-BD108CC47079}"/>
              </a:ext>
            </a:extLst>
          </p:cNvPr>
          <p:cNvSpPr txBox="1"/>
          <p:nvPr/>
        </p:nvSpPr>
        <p:spPr>
          <a:xfrm>
            <a:off x="7382435" y="1694645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4A3A104-818C-E244-80C2-FAE53DAFE8EB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9385463" y="1485273"/>
            <a:ext cx="12700" cy="1325997"/>
          </a:xfrm>
          <a:prstGeom prst="bentConnector4">
            <a:avLst>
              <a:gd name="adj1" fmla="val 3925299"/>
              <a:gd name="adj2" fmla="val 123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92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32618</TotalTime>
  <Words>703</Words>
  <Application>Microsoft Office PowerPoint</Application>
  <PresentationFormat>Widescreen</PresentationFormat>
  <Paragraphs>208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Neuromorphic Computing Project Proposal: FPGA Hardware Acceleration of CNN based SDR Analysis  </vt:lpstr>
      <vt:lpstr>Application and Motivation</vt:lpstr>
      <vt:lpstr>What is Software Defined Radio?</vt:lpstr>
      <vt:lpstr>PowerPoint Presentation</vt:lpstr>
      <vt:lpstr>PowerPoint Presentation</vt:lpstr>
      <vt:lpstr>PowerPoint Presentation</vt:lpstr>
      <vt:lpstr>Potential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 Level Idea/Simulation</vt:lpstr>
      <vt:lpstr>High Level Simulation</vt:lpstr>
      <vt:lpstr>What A DDC Does </vt:lpstr>
      <vt:lpstr>Down Conversion Example Using OOK Data</vt:lpstr>
      <vt:lpstr>PowerPoint Presentation</vt:lpstr>
      <vt:lpstr>Model Architecture</vt:lpstr>
      <vt:lpstr>OOK Training Data</vt:lpstr>
      <vt:lpstr>Audio Training Data</vt:lpstr>
      <vt:lpstr>Neuromorphic Processor Design</vt:lpstr>
      <vt:lpstr>Approach</vt:lpstr>
      <vt:lpstr>Neuromorphic Processor Design</vt:lpstr>
      <vt:lpstr>Neuromorphic Processor Design</vt:lpstr>
      <vt:lpstr>Neuromorphic Processor Design</vt:lpstr>
      <vt:lpstr>Performance Characterization</vt:lpstr>
      <vt:lpstr>Performance Characterization</vt:lpstr>
      <vt:lpstr>Project Timeline</vt:lpstr>
      <vt:lpstr>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204</cp:revision>
  <dcterms:created xsi:type="dcterms:W3CDTF">2020-09-03T01:22:04Z</dcterms:created>
  <dcterms:modified xsi:type="dcterms:W3CDTF">2021-02-11T16:16:26Z</dcterms:modified>
</cp:coreProperties>
</file>