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257" r:id="rId5"/>
    <p:sldId id="341" r:id="rId6"/>
    <p:sldId id="346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04/15/2021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F6F6-08CE-5C43-929D-AAA9345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5458-6B3A-1249-89F0-707526E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FPGA implementation to allow for 32 input samples</a:t>
            </a:r>
          </a:p>
          <a:p>
            <a:r>
              <a:rPr lang="en-US" dirty="0"/>
              <a:t>Develop a python script that can convert the filter and input values to </a:t>
            </a:r>
            <a:r>
              <a:rPr lang="en-US" dirty="0" err="1"/>
              <a:t>std_logic_vectors</a:t>
            </a:r>
            <a:r>
              <a:rPr lang="en-US" dirty="0"/>
              <a:t> for test bench</a:t>
            </a:r>
          </a:p>
          <a:p>
            <a:r>
              <a:rPr lang="en-US" dirty="0"/>
              <a:t>Benchmark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84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023291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 Layer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Convolution is just a series of multiplications and summations</a:t>
            </a:r>
          </a:p>
          <a:p>
            <a:r>
              <a:rPr lang="en-US" dirty="0"/>
              <a:t>On traditional processors those operations are performed serially</a:t>
            </a:r>
          </a:p>
          <a:p>
            <a:r>
              <a:rPr lang="en-US" dirty="0"/>
              <a:t>FPGA can be used to accelerate the execution of math operations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135AC5-54F5-E140-8C87-D39D271B523B}"/>
              </a:ext>
            </a:extLst>
          </p:cNvPr>
          <p:cNvGrpSpPr/>
          <p:nvPr/>
        </p:nvGrpSpPr>
        <p:grpSpPr>
          <a:xfrm>
            <a:off x="7313287" y="1505836"/>
            <a:ext cx="4190821" cy="4183168"/>
            <a:chOff x="7313287" y="1505836"/>
            <a:chExt cx="4190821" cy="41831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1E07CD-51EF-7D47-8C86-49A47213435D}"/>
                </a:ext>
              </a:extLst>
            </p:cNvPr>
            <p:cNvGrpSpPr/>
            <p:nvPr/>
          </p:nvGrpSpPr>
          <p:grpSpPr>
            <a:xfrm>
              <a:off x="7313287" y="1505836"/>
              <a:ext cx="4190821" cy="3847428"/>
              <a:chOff x="5252499" y="4155971"/>
              <a:chExt cx="2240280" cy="2056713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8176F729-834A-0B49-AF9B-87578B3D8990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499" y="4286776"/>
                <a:ext cx="2240280" cy="192590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E2996-2F54-FF47-8219-3F7267B2C23E}"/>
                  </a:ext>
                </a:extLst>
              </p:cNvPr>
              <p:cNvSpPr txBox="1"/>
              <p:nvPr/>
            </p:nvSpPr>
            <p:spPr>
              <a:xfrm>
                <a:off x="6151264" y="4155971"/>
                <a:ext cx="4427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CNN</a:t>
                </a:r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0239FF-BCFB-7842-A608-9AD69996455A}"/>
                    </a:ext>
                  </a:extLst>
                </p:cNvPr>
                <p:cNvSpPr txBox="1"/>
                <p:nvPr/>
              </p:nvSpPr>
              <p:spPr>
                <a:xfrm>
                  <a:off x="7785304" y="5412005"/>
                  <a:ext cx="32467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0239FF-BCFB-7842-A608-9AD699964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304" y="5412005"/>
                  <a:ext cx="324678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78" t="-4545" r="-2335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6254-23F0-A943-BA0E-FCCC3119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with 8 integer input samples</a:t>
            </a:r>
          </a:p>
          <a:p>
            <a:pPr lvl="1"/>
            <a:r>
              <a:rPr lang="en-US" dirty="0"/>
              <a:t>Model is effective with &gt;= 32 input samples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halfs</a:t>
            </a:r>
            <a:r>
              <a:rPr lang="en-US" dirty="0"/>
              <a:t> instead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Input = [0, 1, 2, 3, 4, 5, 6, 7, 8]</a:t>
            </a:r>
          </a:p>
          <a:p>
            <a:r>
              <a:rPr lang="en-US" dirty="0"/>
              <a:t>Filters: F0 = [1, 1], F1 = [2, 2], F2 = [3, 3], F3 = [4, 4]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O0 = [0*1 + 1*1, 1*1 + 2*1,…, 7*1 + 8*1]</a:t>
            </a:r>
            <a:br>
              <a:rPr lang="en-US" dirty="0"/>
            </a:br>
            <a:r>
              <a:rPr lang="en-US" dirty="0"/>
              <a:t>      = [        1        ,         3       ,…,        15      ]</a:t>
            </a:r>
          </a:p>
          <a:p>
            <a:pPr lvl="1"/>
            <a:r>
              <a:rPr lang="en-US" dirty="0"/>
              <a:t>O1 = [0*2 + 1*2, 1*2 + 2*2,…, 7*2 + 8*2]</a:t>
            </a:r>
          </a:p>
          <a:p>
            <a:pPr lvl="1"/>
            <a:r>
              <a:rPr lang="en-US" dirty="0"/>
              <a:t>O2 = [0*3 + 1*3, 1*3 + 2*3,…, 7*3 + 8*3]</a:t>
            </a:r>
          </a:p>
          <a:p>
            <a:pPr lvl="1"/>
            <a:r>
              <a:rPr lang="en-US" dirty="0"/>
              <a:t>O3 = [0*4 + 1*4, 1*4 + 2*4,…, 7*4 + 8*4]</a:t>
            </a:r>
          </a:p>
        </p:txBody>
      </p:sp>
    </p:spTree>
    <p:extLst>
      <p:ext uri="{BB962C8B-B14F-4D97-AF65-F5344CB8AC3E}">
        <p14:creationId xmlns:p14="http://schemas.microsoft.com/office/powerpoint/2010/main" val="6136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 Results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8F5E43F-A6C3-5C44-9204-3AE315FB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51" y="2196231"/>
            <a:ext cx="10205849" cy="3028371"/>
          </a:xfrm>
        </p:spPr>
      </p:pic>
    </p:spTree>
    <p:extLst>
      <p:ext uri="{BB962C8B-B14F-4D97-AF65-F5344CB8AC3E}">
        <p14:creationId xmlns:p14="http://schemas.microsoft.com/office/powerpoint/2010/main" val="65833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9D24-72B2-AA4A-8FBA-582F83B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and Timing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8C48D7-0FFA-7142-BA3D-89D26BCF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56" y="1916851"/>
            <a:ext cx="6460474" cy="77927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06580C3-49C1-BE41-B8D1-67DD9864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85"/>
          <a:stretch/>
        </p:blipFill>
        <p:spPr>
          <a:xfrm>
            <a:off x="1992923" y="2922293"/>
            <a:ext cx="10199077" cy="3570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AB440-227F-834E-B2D4-4A0743259E2E}"/>
              </a:ext>
            </a:extLst>
          </p:cNvPr>
          <p:cNvSpPr/>
          <p:nvPr/>
        </p:nvSpPr>
        <p:spPr>
          <a:xfrm>
            <a:off x="9038492" y="3751385"/>
            <a:ext cx="1125416" cy="2741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590-D85A-284B-8A99-5DD00EB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A0EE-89D1-824F-AFAC-5030333C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much faster than Jetson Nano implementation (~15ns  &lt;&lt; ~23µs)</a:t>
            </a:r>
          </a:p>
          <a:p>
            <a:r>
              <a:rPr lang="en-US" dirty="0"/>
              <a:t>Comes at the sacrifice of package size</a:t>
            </a:r>
          </a:p>
          <a:p>
            <a:pPr lvl="1"/>
            <a:r>
              <a:rPr lang="en-US" dirty="0"/>
              <a:t>Needs a lot more IO </a:t>
            </a:r>
          </a:p>
          <a:p>
            <a:pPr lvl="2"/>
            <a:r>
              <a:rPr lang="en-US" dirty="0"/>
              <a:t>Higher end FPGAs support much more IO (Virtex-6 goes up to 1200) </a:t>
            </a:r>
          </a:p>
          <a:p>
            <a:pPr lvl="1"/>
            <a:r>
              <a:rPr lang="en-US" dirty="0"/>
              <a:t>Network parameters can be reduced to help shrink size (less filters, smaller input size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34354</TotalTime>
  <Words>407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 FPGA Hardware Acceleration of CNN based SDR Analysis </vt:lpstr>
      <vt:lpstr>Project Timeline</vt:lpstr>
      <vt:lpstr>FPGA Conv Layer Acceleration</vt:lpstr>
      <vt:lpstr>FPGA Implementation</vt:lpstr>
      <vt:lpstr>FPGA Implementation</vt:lpstr>
      <vt:lpstr>FPGA Simulation</vt:lpstr>
      <vt:lpstr>FPGA Simulation Results</vt:lpstr>
      <vt:lpstr>Utilization and Timing</vt:lpstr>
      <vt:lpstr>Conclusion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252</cp:revision>
  <dcterms:created xsi:type="dcterms:W3CDTF">2020-09-03T01:22:04Z</dcterms:created>
  <dcterms:modified xsi:type="dcterms:W3CDTF">2021-04-21T20:53:30Z</dcterms:modified>
</cp:coreProperties>
</file>