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51" r:id="rId4"/>
    <p:sldId id="341" r:id="rId5"/>
    <p:sldId id="348" r:id="rId6"/>
    <p:sldId id="350" r:id="rId7"/>
    <p:sldId id="334" r:id="rId8"/>
    <p:sldId id="335" r:id="rId9"/>
    <p:sldId id="257" r:id="rId10"/>
    <p:sldId id="336" r:id="rId11"/>
    <p:sldId id="337" r:id="rId12"/>
    <p:sldId id="340" r:id="rId13"/>
    <p:sldId id="339" r:id="rId14"/>
    <p:sldId id="344" r:id="rId15"/>
    <p:sldId id="345" r:id="rId16"/>
    <p:sldId id="346" r:id="rId17"/>
    <p:sldId id="338" r:id="rId18"/>
    <p:sldId id="342" r:id="rId19"/>
    <p:sldId id="343" r:id="rId20"/>
    <p:sldId id="347" r:id="rId21"/>
    <p:sldId id="3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82"/>
    <a:srgbClr val="94CFCA"/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>
        <p:scale>
          <a:sx n="102" d="100"/>
          <a:sy n="102" d="100"/>
        </p:scale>
        <p:origin x="-1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04/15/2021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6E13-72FA-974C-AF27-92950B0B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0169-4D28-DD41-89B5-D33D4634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easily test functionality, the model was scaled down</a:t>
            </a:r>
          </a:p>
          <a:p>
            <a:pPr lvl="1"/>
            <a:r>
              <a:rPr lang="en-US" dirty="0"/>
              <a:t>Input size: 32 samples </a:t>
            </a:r>
            <a:r>
              <a:rPr lang="en-US" dirty="0">
                <a:sym typeface="Wingdings" pitchFamily="2" charset="2"/>
              </a:rPr>
              <a:t> 8 samples</a:t>
            </a:r>
          </a:p>
          <a:p>
            <a:pPr lvl="1"/>
            <a:r>
              <a:rPr lang="en-US" dirty="0">
                <a:sym typeface="Wingdings" pitchFamily="2" charset="2"/>
              </a:rPr>
              <a:t>Sample data type: 16-bit float  8-bit integer</a:t>
            </a:r>
          </a:p>
          <a:p>
            <a:r>
              <a:rPr lang="en-US" dirty="0"/>
              <a:t>Problem: scaling up requires the implementation of 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270562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Representation</a:t>
            </a:r>
          </a:p>
        </p:txBody>
      </p:sp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32898DE-6952-2A4C-88C7-A8CB3B66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293" y="4655344"/>
            <a:ext cx="7975600" cy="158750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D5CFB-E69C-B144-B6FE-6864E62ABE9D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8449235" cy="28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Floats are represented in binary in 3 sections:</a:t>
            </a:r>
          </a:p>
          <a:p>
            <a:pPr lvl="1"/>
            <a:r>
              <a:rPr lang="en-US" dirty="0"/>
              <a:t>Sign: Indicates the sign (-/+)</a:t>
            </a:r>
          </a:p>
          <a:p>
            <a:pPr lvl="1"/>
            <a:r>
              <a:rPr lang="en-US" dirty="0"/>
              <a:t>Exponent: Used to compute the exponent portion of the number</a:t>
            </a:r>
          </a:p>
          <a:p>
            <a:pPr lvl="1"/>
            <a:r>
              <a:rPr lang="en-US" dirty="0"/>
              <a:t>Fraction: Used to compute the fractional portion of the number</a:t>
            </a:r>
          </a:p>
        </p:txBody>
      </p:sp>
    </p:spTree>
    <p:extLst>
      <p:ext uri="{BB962C8B-B14F-4D97-AF65-F5344CB8AC3E}">
        <p14:creationId xmlns:p14="http://schemas.microsoft.com/office/powerpoint/2010/main" val="426002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81C5-C894-4146-AC13-A9F31D90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3" y="1690688"/>
            <a:ext cx="7759700" cy="863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66130-AED9-E544-AE98-5EF90EC5FF0F}"/>
              </a:ext>
            </a:extLst>
          </p:cNvPr>
          <p:cNvSpPr txBox="1">
            <a:spLocks/>
          </p:cNvSpPr>
          <p:nvPr/>
        </p:nvSpPr>
        <p:spPr>
          <a:xfrm>
            <a:off x="2904565" y="2554288"/>
            <a:ext cx="8449235" cy="393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A3D16-F8E4-504F-A414-3A0264DA2374}"/>
              </a:ext>
            </a:extLst>
          </p:cNvPr>
          <p:cNvSpPr txBox="1">
            <a:spLocks/>
          </p:cNvSpPr>
          <p:nvPr/>
        </p:nvSpPr>
        <p:spPr>
          <a:xfrm>
            <a:off x="2904565" y="3176338"/>
            <a:ext cx="8449235" cy="33165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sign = 1</a:t>
            </a:r>
          </a:p>
          <a:p>
            <a:r>
              <a:rPr lang="en-US" b="1" dirty="0">
                <a:solidFill>
                  <a:srgbClr val="94CFCA"/>
                </a:solidFill>
              </a:rPr>
              <a:t>exponent = 2</a:t>
            </a:r>
            <a:r>
              <a:rPr lang="en-US" b="1" baseline="30000" dirty="0">
                <a:solidFill>
                  <a:srgbClr val="94CFCA"/>
                </a:solidFill>
              </a:rPr>
              <a:t>7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1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0</a:t>
            </a:r>
            <a:r>
              <a:rPr lang="en-US" b="1" dirty="0">
                <a:solidFill>
                  <a:srgbClr val="94CFCA"/>
                </a:solidFill>
              </a:rPr>
              <a:t> = 128 + 2 + 1 = 131</a:t>
            </a:r>
          </a:p>
          <a:p>
            <a:r>
              <a:rPr lang="en-US" b="1" dirty="0">
                <a:solidFill>
                  <a:srgbClr val="FF8882"/>
                </a:solidFill>
              </a:rPr>
              <a:t>fraction =  2</a:t>
            </a:r>
            <a:r>
              <a:rPr lang="en-US" b="1" baseline="30000" dirty="0">
                <a:solidFill>
                  <a:srgbClr val="FF8882"/>
                </a:solidFill>
              </a:rPr>
              <a:t>-1</a:t>
            </a:r>
            <a:r>
              <a:rPr lang="en-US" b="1" dirty="0">
                <a:solidFill>
                  <a:srgbClr val="FF8882"/>
                </a:solidFill>
              </a:rPr>
              <a:t> = 0.5</a:t>
            </a:r>
          </a:p>
          <a:p>
            <a:r>
              <a:rPr lang="en-US" dirty="0"/>
              <a:t>Number = (-1)</a:t>
            </a:r>
            <a:r>
              <a:rPr lang="en-US" baseline="30000" dirty="0"/>
              <a:t>1</a:t>
            </a:r>
            <a:r>
              <a:rPr lang="en-US" dirty="0"/>
              <a:t> x (1 + 0.5) x 2</a:t>
            </a:r>
            <a:r>
              <a:rPr lang="en-US" baseline="30000" dirty="0"/>
              <a:t>131– 127</a:t>
            </a:r>
            <a:r>
              <a:rPr lang="en-US" dirty="0"/>
              <a:t> = -24.0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/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𝒔𝒊𝒈𝒏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×(1+</m:t>
                      </m:r>
                      <m:r>
                        <a:rPr lang="en-US" b="1" i="1" smtClean="0">
                          <a:solidFill>
                            <a:srgbClr val="FF88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𝒇𝒓𝒂𝒄𝒕𝒊𝒐𝒏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94CF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𝒆𝒙𝒑𝒐𝒏𝒆𝒏𝒕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blipFill>
                <a:blip r:embed="rId3"/>
                <a:stretch>
                  <a:fillRect l="-71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1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758F-8442-E144-8AB5-8C875C46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284" cy="4351338"/>
          </a:xfrm>
        </p:spPr>
        <p:txBody>
          <a:bodyPr/>
          <a:lstStyle/>
          <a:p>
            <a:r>
              <a:rPr lang="en-US" dirty="0"/>
              <a:t>Can’t be done in the way integer arithmetic can</a:t>
            </a:r>
          </a:p>
          <a:p>
            <a:r>
              <a:rPr lang="en-US" dirty="0"/>
              <a:t>Requires more complex hardware </a:t>
            </a:r>
          </a:p>
          <a:p>
            <a:pPr lvl="1"/>
            <a:r>
              <a:rPr lang="en-US" dirty="0"/>
              <a:t>Higher utilization</a:t>
            </a:r>
          </a:p>
          <a:p>
            <a:pPr lvl="1"/>
            <a:r>
              <a:rPr lang="en-US" dirty="0"/>
              <a:t>Increased circuit delay</a:t>
            </a:r>
          </a:p>
          <a:p>
            <a:pPr lvl="1"/>
            <a:r>
              <a:rPr lang="en-US" dirty="0"/>
              <a:t>Not enough time to implement :(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5EBF-02A7-124B-B49C-85C758EE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7" r="5980"/>
          <a:stretch/>
        </p:blipFill>
        <p:spPr>
          <a:xfrm>
            <a:off x="7419791" y="1825625"/>
            <a:ext cx="4556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C4B9-1134-9A48-8536-15CEB3C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VHDL ”real”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5652-AA69-1E46-A2A9-329B4C19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logic vectors to represent floats use “real” type</a:t>
            </a:r>
          </a:p>
          <a:p>
            <a:pPr lvl="1"/>
            <a:r>
              <a:rPr lang="en-US" dirty="0"/>
              <a:t>VHDL’s float type</a:t>
            </a:r>
          </a:p>
          <a:p>
            <a:pPr lvl="1"/>
            <a:r>
              <a:rPr lang="en-US" dirty="0"/>
              <a:t>Can just do normal arithmetic without complex hardware implementation (e.g. y &lt;= a*b)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6C77-4C2F-0543-A63E-34CCD37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A95A99C-E22D-E94D-B8AF-A2604931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6" y="1326875"/>
            <a:ext cx="3980069" cy="5531125"/>
          </a:xfrm>
          <a:prstGeom prst="rect">
            <a:avLst/>
          </a:prstGeom>
        </p:spPr>
      </p:pic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5856BEC-3A47-8749-AC5F-6026B34B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765" y="1594046"/>
            <a:ext cx="1156497" cy="51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D96B-B881-7E47-A21F-7299D9E0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AB22-969A-584B-9CD2-1B17ABE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to the python simulations</a:t>
            </a:r>
          </a:p>
          <a:p>
            <a:pPr lvl="1"/>
            <a:r>
              <a:rPr lang="en-US" dirty="0"/>
              <a:t>Average mean squared error = 0</a:t>
            </a:r>
          </a:p>
          <a:p>
            <a:r>
              <a:rPr lang="en-US" dirty="0"/>
              <a:t>VHDL real types cannot be synthesized!</a:t>
            </a:r>
          </a:p>
          <a:p>
            <a:pPr lvl="1"/>
            <a:r>
              <a:rPr lang="en-US" dirty="0"/>
              <a:t>Only for simulation purposes</a:t>
            </a:r>
          </a:p>
          <a:p>
            <a:pPr lvl="1"/>
            <a:r>
              <a:rPr lang="en-US" dirty="0"/>
              <a:t>Even though this design is simple to implement and accurate it cannot be used on a real FPGA </a:t>
            </a:r>
          </a:p>
        </p:txBody>
      </p:sp>
    </p:spTree>
    <p:extLst>
      <p:ext uri="{BB962C8B-B14F-4D97-AF65-F5344CB8AC3E}">
        <p14:creationId xmlns:p14="http://schemas.microsoft.com/office/powerpoint/2010/main" val="303582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A164-70BC-574C-AF99-8AFCA2E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F44F-0515-D844-86A6-198E66FA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Decimal number is represented by 2 integers</a:t>
            </a:r>
          </a:p>
          <a:p>
            <a:pPr lvl="1"/>
            <a:r>
              <a:rPr lang="en-US" dirty="0"/>
              <a:t>Integer part</a:t>
            </a:r>
          </a:p>
          <a:p>
            <a:pPr lvl="1"/>
            <a:r>
              <a:rPr lang="en-US" dirty="0"/>
              <a:t>Fractional part</a:t>
            </a:r>
          </a:p>
          <a:p>
            <a:r>
              <a:rPr lang="en-US" dirty="0"/>
              <a:t>Allows for the use of integer arithmetic</a:t>
            </a:r>
          </a:p>
          <a:p>
            <a:pPr lvl="1"/>
            <a:r>
              <a:rPr lang="en-US" dirty="0"/>
              <a:t>Simpler hardware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Less space required to store values</a:t>
            </a:r>
          </a:p>
          <a:p>
            <a:r>
              <a:rPr lang="en-US" dirty="0"/>
              <a:t>Comes at the loss of precision </a:t>
            </a:r>
          </a:p>
          <a:p>
            <a:pPr lvl="1"/>
            <a:r>
              <a:rPr lang="en-US" dirty="0"/>
              <a:t>Might not be entirely needed given our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3AD23-7FBC-A34B-889E-20A07E1F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88" y="2470953"/>
            <a:ext cx="5022112" cy="29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BF04-921A-8546-A873-53167B9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Fixed Point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48FB-A8C3-CD41-9EEF-968B47DE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input is now a 16-bit signed fixed point value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2-bit integer part</a:t>
            </a:r>
          </a:p>
          <a:p>
            <a:pPr lvl="2"/>
            <a:r>
              <a:rPr lang="en-US" dirty="0"/>
              <a:t>Doesn’t need to be as big considering most values range from -1 to 1</a:t>
            </a:r>
          </a:p>
          <a:p>
            <a:pPr lvl="1"/>
            <a:r>
              <a:rPr lang="en-US" dirty="0"/>
              <a:t>13-bit fractional part</a:t>
            </a:r>
          </a:p>
          <a:p>
            <a:r>
              <a:rPr lang="en-US" dirty="0"/>
              <a:t>Output is still 32 bits but is divided similarly to the input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4-bit integer part</a:t>
            </a:r>
          </a:p>
          <a:p>
            <a:pPr lvl="1"/>
            <a:r>
              <a:rPr lang="en-US" dirty="0"/>
              <a:t>27-bit fractional part</a:t>
            </a:r>
          </a:p>
        </p:txBody>
      </p:sp>
    </p:spTree>
    <p:extLst>
      <p:ext uri="{BB962C8B-B14F-4D97-AF65-F5344CB8AC3E}">
        <p14:creationId xmlns:p14="http://schemas.microsoft.com/office/powerpoint/2010/main" val="152658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5E72-C15C-0049-9BD6-833BD7C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Utilization and Timing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494F2-7EFA-3842-A298-97A77C1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30" y="1690688"/>
            <a:ext cx="5303726" cy="474317"/>
          </a:xfrm>
          <a:prstGeom prst="rect">
            <a:avLst/>
          </a:prstGeom>
        </p:spPr>
      </p:pic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C0A7063-CF4F-2A45-9BCF-BEF79EFE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39"/>
          <a:stretch/>
        </p:blipFill>
        <p:spPr>
          <a:xfrm>
            <a:off x="2138721" y="2506351"/>
            <a:ext cx="9806552" cy="33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1504135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A413-A5E0-6E48-ADFB-ABD26080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ECC6-2F58-724D-8AAF-E910D793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FeatureMap</a:t>
            </a:r>
            <a:r>
              <a:rPr lang="en-US" dirty="0"/>
              <a:t>[0] = -0.13936129</a:t>
            </a:r>
          </a:p>
          <a:p>
            <a:r>
              <a:rPr lang="en-US" dirty="0"/>
              <a:t>Binary value outputted = 0 0000 00010001001101010001111011</a:t>
            </a:r>
            <a:r>
              <a:rPr lang="en-US" baseline="-25000" dirty="0"/>
              <a:t>(2)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0.03361</a:t>
            </a:r>
            <a:r>
              <a:rPr lang="en-US" baseline="-25000" dirty="0">
                <a:sym typeface="Wingdings" pitchFamily="2" charset="2"/>
              </a:rPr>
              <a:t>(10)</a:t>
            </a:r>
          </a:p>
          <a:p>
            <a:r>
              <a:rPr lang="en-US" dirty="0"/>
              <a:t>Inaccuracy could potentially be due to the following:</a:t>
            </a:r>
          </a:p>
          <a:p>
            <a:pPr lvl="1"/>
            <a:r>
              <a:rPr lang="en-US" dirty="0"/>
              <a:t>Issues in converting from float to fixed point</a:t>
            </a:r>
          </a:p>
          <a:p>
            <a:pPr lvl="1"/>
            <a:r>
              <a:rPr lang="en-US" dirty="0"/>
              <a:t>Misuse of the ”signed” VHDL data type</a:t>
            </a:r>
          </a:p>
          <a:p>
            <a:pPr lvl="1"/>
            <a:r>
              <a:rPr lang="en-US" dirty="0"/>
              <a:t>Overflow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071-9BE3-F84D-9203-D46C544C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3119-BC84-3240-9218-1A776F06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Implement floating point arithmetic</a:t>
            </a:r>
          </a:p>
          <a:p>
            <a:pPr lvl="1"/>
            <a:r>
              <a:rPr lang="en-US" dirty="0"/>
              <a:t>Fix issues with fixed point arithmetic and compare to float implementation</a:t>
            </a:r>
          </a:p>
          <a:p>
            <a:r>
              <a:rPr lang="en-US" dirty="0"/>
              <a:t>FPGA acceleration of CNN shows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358475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88E6-071B-5A43-BEE4-B7C49A4B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D2AE-61D5-4747-A157-43C3D121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  <a:p>
            <a:pPr lvl="1"/>
            <a:r>
              <a:rPr lang="en-US" dirty="0"/>
              <a:t>Learn SDR component functionality by training on input/output signal data</a:t>
            </a:r>
          </a:p>
          <a:p>
            <a:pPr lvl="1"/>
            <a:r>
              <a:rPr lang="en-US" dirty="0"/>
              <a:t>Implemented using a one-dimensional convolutional neural network (1DCNN)</a:t>
            </a:r>
          </a:p>
          <a:p>
            <a:r>
              <a:rPr lang="en-US" dirty="0"/>
              <a:t>Goal: compare 3 implementations of the convolutional layer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MMA </a:t>
            </a:r>
            <a:r>
              <a:rPr lang="en-US"/>
              <a:t>(Neuromorphic Hardware)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0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F3-0BE7-6945-82E7-B793193E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CNN Acceleration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9FA6-2F6D-8045-8039-DFB4116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allows you to program hardware circuits for specified functionality</a:t>
            </a:r>
          </a:p>
          <a:p>
            <a:pPr lvl="1"/>
            <a:r>
              <a:rPr lang="en-US" dirty="0"/>
              <a:t>Allows for the implementation of parallelism</a:t>
            </a:r>
          </a:p>
          <a:p>
            <a:r>
              <a:rPr lang="en-US" dirty="0"/>
              <a:t>CNNs utilize the convolution operation (multiplication and addition)</a:t>
            </a:r>
          </a:p>
          <a:p>
            <a:r>
              <a:rPr lang="en-US" dirty="0"/>
              <a:t>These operations can be implemented as circuits allowing for each operation to be done in parallel</a:t>
            </a:r>
          </a:p>
        </p:txBody>
      </p:sp>
    </p:spTree>
    <p:extLst>
      <p:ext uri="{BB962C8B-B14F-4D97-AF65-F5344CB8AC3E}">
        <p14:creationId xmlns:p14="http://schemas.microsoft.com/office/powerpoint/2010/main" val="31127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Conv2 Block Diagram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90688"/>
            <a:ext cx="6384527" cy="3541854"/>
            <a:chOff x="2199293" y="1835873"/>
            <a:chExt cx="6384527" cy="35418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2144179"/>
              <a:ext cx="2391998" cy="599893"/>
              <a:chOff x="3557389" y="2142080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849276"/>
              <a:ext cx="2391998" cy="599893"/>
              <a:chOff x="3557389" y="2142080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554373"/>
              <a:ext cx="2391998" cy="599893"/>
              <a:chOff x="3557389" y="2142080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4223651"/>
              <a:ext cx="2391998" cy="599893"/>
              <a:chOff x="3557389" y="2142080"/>
              <a:chExt cx="2391998" cy="59989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4201176" y="5644354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</a:t>
            </a:r>
          </a:p>
        </p:txBody>
      </p:sp>
    </p:spTree>
    <p:extLst>
      <p:ext uri="{BB962C8B-B14F-4D97-AF65-F5344CB8AC3E}">
        <p14:creationId xmlns:p14="http://schemas.microsoft.com/office/powerpoint/2010/main" val="148112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DBD-E625-5040-A585-AC7459E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E756-7637-4C43-8BB4-11B8E9B1297E}"/>
              </a:ext>
            </a:extLst>
          </p:cNvPr>
          <p:cNvSpPr/>
          <p:nvPr/>
        </p:nvSpPr>
        <p:spPr>
          <a:xfrm>
            <a:off x="8090837" y="21928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79DAA-0958-5E4F-8560-FD6E3155A1F2}"/>
              </a:ext>
            </a:extLst>
          </p:cNvPr>
          <p:cNvSpPr/>
          <p:nvPr/>
        </p:nvSpPr>
        <p:spPr>
          <a:xfrm>
            <a:off x="8090837" y="31251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08B8-5807-3D42-AA9A-FF342BF850AC}"/>
              </a:ext>
            </a:extLst>
          </p:cNvPr>
          <p:cNvSpPr/>
          <p:nvPr/>
        </p:nvSpPr>
        <p:spPr>
          <a:xfrm>
            <a:off x="8090837" y="49091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50FE-F0FC-D447-B16A-335CD9EF62C6}"/>
              </a:ext>
            </a:extLst>
          </p:cNvPr>
          <p:cNvSpPr txBox="1"/>
          <p:nvPr/>
        </p:nvSpPr>
        <p:spPr>
          <a:xfrm rot="5400000">
            <a:off x="8789979" y="4350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24FE3-53BC-A047-9BE2-CED472ADBFBF}"/>
              </a:ext>
            </a:extLst>
          </p:cNvPr>
          <p:cNvCxnSpPr>
            <a:cxnSpLocks/>
          </p:cNvCxnSpPr>
          <p:nvPr/>
        </p:nvCxnSpPr>
        <p:spPr>
          <a:xfrm flipV="1">
            <a:off x="9305082" y="3057232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1CE4B-2108-D544-849C-4E73A0ECF50E}"/>
              </a:ext>
            </a:extLst>
          </p:cNvPr>
          <p:cNvCxnSpPr>
            <a:cxnSpLocks/>
          </p:cNvCxnSpPr>
          <p:nvPr/>
        </p:nvCxnSpPr>
        <p:spPr>
          <a:xfrm flipV="1">
            <a:off x="9326970" y="396145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16663-DD2A-AE49-87FD-DF19FDFA0B40}"/>
              </a:ext>
            </a:extLst>
          </p:cNvPr>
          <p:cNvCxnSpPr>
            <a:cxnSpLocks/>
          </p:cNvCxnSpPr>
          <p:nvPr/>
        </p:nvCxnSpPr>
        <p:spPr>
          <a:xfrm flipV="1">
            <a:off x="9326970" y="575583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B392E2-87DC-DC4E-9CB8-AECA14534821}"/>
              </a:ext>
            </a:extLst>
          </p:cNvPr>
          <p:cNvSpPr txBox="1"/>
          <p:nvPr/>
        </p:nvSpPr>
        <p:spPr>
          <a:xfrm>
            <a:off x="10263258" y="2872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632FA-3AEF-4042-9858-BD12D2624FDA}"/>
              </a:ext>
            </a:extLst>
          </p:cNvPr>
          <p:cNvSpPr/>
          <p:nvPr/>
        </p:nvSpPr>
        <p:spPr>
          <a:xfrm>
            <a:off x="8243237" y="23452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C2DCD-8DCA-D841-9763-DC02568A2A92}"/>
              </a:ext>
            </a:extLst>
          </p:cNvPr>
          <p:cNvSpPr/>
          <p:nvPr/>
        </p:nvSpPr>
        <p:spPr>
          <a:xfrm>
            <a:off x="8243237" y="32775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22C93-B04C-874A-98A7-1ABFAD6EC7BB}"/>
              </a:ext>
            </a:extLst>
          </p:cNvPr>
          <p:cNvSpPr/>
          <p:nvPr/>
        </p:nvSpPr>
        <p:spPr>
          <a:xfrm>
            <a:off x="8243237" y="50615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B2BED-48AA-C545-8622-9C9AED050964}"/>
              </a:ext>
            </a:extLst>
          </p:cNvPr>
          <p:cNvSpPr/>
          <p:nvPr/>
        </p:nvSpPr>
        <p:spPr>
          <a:xfrm>
            <a:off x="8395637" y="24976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8B827-1BE9-AA4A-9BA0-38AE60364760}"/>
              </a:ext>
            </a:extLst>
          </p:cNvPr>
          <p:cNvSpPr/>
          <p:nvPr/>
        </p:nvSpPr>
        <p:spPr>
          <a:xfrm>
            <a:off x="8395637" y="34299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9FB79-D47C-F647-BDF4-8B89849745D2}"/>
              </a:ext>
            </a:extLst>
          </p:cNvPr>
          <p:cNvSpPr/>
          <p:nvPr/>
        </p:nvSpPr>
        <p:spPr>
          <a:xfrm>
            <a:off x="8395637" y="52139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8F8DA-4C10-CE45-8989-D3E85D49C60C}"/>
              </a:ext>
            </a:extLst>
          </p:cNvPr>
          <p:cNvSpPr/>
          <p:nvPr/>
        </p:nvSpPr>
        <p:spPr>
          <a:xfrm>
            <a:off x="8548037" y="26500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FC22C-D8D1-C041-B234-13873EEECA8C}"/>
              </a:ext>
            </a:extLst>
          </p:cNvPr>
          <p:cNvSpPr/>
          <p:nvPr/>
        </p:nvSpPr>
        <p:spPr>
          <a:xfrm>
            <a:off x="8548037" y="35823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B2428-2048-0D4F-B9BE-8C03F5AACDDF}"/>
              </a:ext>
            </a:extLst>
          </p:cNvPr>
          <p:cNvSpPr/>
          <p:nvPr/>
        </p:nvSpPr>
        <p:spPr>
          <a:xfrm>
            <a:off x="8548037" y="53663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D0D69-34F3-0342-9E27-F5A610572033}"/>
              </a:ext>
            </a:extLst>
          </p:cNvPr>
          <p:cNvSpPr txBox="1"/>
          <p:nvPr/>
        </p:nvSpPr>
        <p:spPr>
          <a:xfrm>
            <a:off x="10263258" y="37871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8C09A-7D18-AD44-ADEF-F8BFF561B0E0}"/>
              </a:ext>
            </a:extLst>
          </p:cNvPr>
          <p:cNvSpPr txBox="1"/>
          <p:nvPr/>
        </p:nvSpPr>
        <p:spPr>
          <a:xfrm>
            <a:off x="10263258" y="55711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Output31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CCCE4B4-D5A5-AC40-94C8-B851184BF8FB}"/>
              </a:ext>
            </a:extLst>
          </p:cNvPr>
          <p:cNvSpPr/>
          <p:nvPr/>
        </p:nvSpPr>
        <p:spPr>
          <a:xfrm>
            <a:off x="7307168" y="2192867"/>
            <a:ext cx="481913" cy="3495238"/>
          </a:xfrm>
          <a:prstGeom prst="leftBrace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85039 h 3495238"/>
                      <a:gd name="connsiteX6" fmla="*/ 240957 w 481913"/>
                      <a:gd name="connsiteY6" fmla="*/ 595926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  <a:gd name="connsiteX9" fmla="*/ 481913 w 481913"/>
                      <a:gd name="connsiteY9" fmla="*/ 3495238 h 3495238"/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51693 h 3495238"/>
                      <a:gd name="connsiteX6" fmla="*/ 240957 w 481913"/>
                      <a:gd name="connsiteY6" fmla="*/ 612599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1913" h="3495238" stroke="0" extrusionOk="0">
                        <a:moveTo>
                          <a:pt x="481913" y="3495238"/>
                        </a:moveTo>
                        <a:cubicBezTo>
                          <a:pt x="347881" y="3494649"/>
                          <a:pt x="239276" y="3477889"/>
                          <a:pt x="240956" y="3455080"/>
                        </a:cubicBezTo>
                        <a:cubicBezTo>
                          <a:pt x="402047" y="2933226"/>
                          <a:pt x="112738" y="2347622"/>
                          <a:pt x="240957" y="1787777"/>
                        </a:cubicBezTo>
                        <a:cubicBezTo>
                          <a:pt x="225207" y="1780978"/>
                          <a:pt x="132621" y="1750142"/>
                          <a:pt x="0" y="1747619"/>
                        </a:cubicBezTo>
                        <a:cubicBezTo>
                          <a:pt x="131717" y="1746875"/>
                          <a:pt x="245939" y="1732021"/>
                          <a:pt x="240957" y="1707461"/>
                        </a:cubicBezTo>
                        <a:cubicBezTo>
                          <a:pt x="200275" y="1448799"/>
                          <a:pt x="259977" y="1405899"/>
                          <a:pt x="240957" y="1185039"/>
                        </a:cubicBezTo>
                        <a:cubicBezTo>
                          <a:pt x="221937" y="964179"/>
                          <a:pt x="274619" y="793532"/>
                          <a:pt x="240957" y="595926"/>
                        </a:cubicBezTo>
                        <a:cubicBezTo>
                          <a:pt x="207295" y="398320"/>
                          <a:pt x="285846" y="220913"/>
                          <a:pt x="240957" y="40158"/>
                        </a:cubicBezTo>
                        <a:cubicBezTo>
                          <a:pt x="239171" y="20933"/>
                          <a:pt x="329848" y="-22024"/>
                          <a:pt x="481914" y="0"/>
                        </a:cubicBezTo>
                        <a:cubicBezTo>
                          <a:pt x="522280" y="1444420"/>
                          <a:pt x="372850" y="2323921"/>
                          <a:pt x="481913" y="3495238"/>
                        </a:cubicBezTo>
                        <a:close/>
                      </a:path>
                      <a:path w="481913" h="3495238" fill="none" extrusionOk="0">
                        <a:moveTo>
                          <a:pt x="481913" y="3495238"/>
                        </a:moveTo>
                        <a:cubicBezTo>
                          <a:pt x="349682" y="3492919"/>
                          <a:pt x="242561" y="3482245"/>
                          <a:pt x="240956" y="3455080"/>
                        </a:cubicBezTo>
                        <a:cubicBezTo>
                          <a:pt x="267972" y="2872615"/>
                          <a:pt x="280258" y="2318203"/>
                          <a:pt x="240957" y="1787777"/>
                        </a:cubicBezTo>
                        <a:cubicBezTo>
                          <a:pt x="210821" y="1757887"/>
                          <a:pt x="150245" y="1726306"/>
                          <a:pt x="0" y="1747619"/>
                        </a:cubicBezTo>
                        <a:cubicBezTo>
                          <a:pt x="128448" y="1745830"/>
                          <a:pt x="240632" y="1728830"/>
                          <a:pt x="240957" y="1707461"/>
                        </a:cubicBezTo>
                        <a:cubicBezTo>
                          <a:pt x="206847" y="1534587"/>
                          <a:pt x="291084" y="1352028"/>
                          <a:pt x="240957" y="1151693"/>
                        </a:cubicBezTo>
                        <a:cubicBezTo>
                          <a:pt x="190830" y="951358"/>
                          <a:pt x="272241" y="744726"/>
                          <a:pt x="240957" y="612599"/>
                        </a:cubicBezTo>
                        <a:cubicBezTo>
                          <a:pt x="209673" y="480472"/>
                          <a:pt x="302810" y="235385"/>
                          <a:pt x="240957" y="40158"/>
                        </a:cubicBezTo>
                        <a:cubicBezTo>
                          <a:pt x="263125" y="34452"/>
                          <a:pt x="348622" y="5104"/>
                          <a:pt x="48191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E49B1-D438-7C4D-9DDC-9DD987D8DFDF}"/>
              </a:ext>
            </a:extLst>
          </p:cNvPr>
          <p:cNvSpPr txBox="1"/>
          <p:nvPr/>
        </p:nvSpPr>
        <p:spPr>
          <a:xfrm>
            <a:off x="6355713" y="3755820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Filters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A3C222-73D0-8B4F-9B7B-9CE57A4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945403" cy="4351338"/>
          </a:xfrm>
        </p:spPr>
        <p:txBody>
          <a:bodyPr/>
          <a:lstStyle/>
          <a:p>
            <a:r>
              <a:rPr lang="en-US" dirty="0"/>
              <a:t>Each Conv2 block implements a hardware circuit used to multiply and add the 4 16-bit numbers</a:t>
            </a:r>
          </a:p>
          <a:p>
            <a:r>
              <a:rPr lang="en-US" dirty="0"/>
              <a:t>Each number in the feature maps can now be computed in parallel as opposed to serially</a:t>
            </a:r>
          </a:p>
        </p:txBody>
      </p:sp>
    </p:spTree>
    <p:extLst>
      <p:ext uri="{BB962C8B-B14F-4D97-AF65-F5344CB8AC3E}">
        <p14:creationId xmlns:p14="http://schemas.microsoft.com/office/powerpoint/2010/main" val="28693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106-903F-554F-90C6-EC46AA7A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E70-5D15-8C43-BFF7-9B83C11B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Concluded FPGA development</a:t>
            </a:r>
          </a:p>
          <a:p>
            <a:pPr lvl="1"/>
            <a:r>
              <a:rPr lang="en-US" dirty="0"/>
              <a:t>Implemented bias in Conv layer filters</a:t>
            </a:r>
          </a:p>
          <a:p>
            <a:pPr lvl="1"/>
            <a:r>
              <a:rPr lang="en-US" dirty="0"/>
              <a:t>Expanded model from 8 input samples to 32 input samples</a:t>
            </a:r>
          </a:p>
          <a:p>
            <a:pPr lvl="2"/>
            <a:r>
              <a:rPr lang="en-US" dirty="0"/>
              <a:t>Explored pros and cons of using floating vs fixed point precision</a:t>
            </a:r>
          </a:p>
          <a:p>
            <a:pPr lvl="1"/>
            <a:r>
              <a:rPr lang="en-US" dirty="0"/>
              <a:t>Benchmarked FPGA Conv layer using sample input data from Python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32E9-CA9D-C545-B82C-18F96A8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688A-844E-1943-9F0D-0DED9548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440" cy="4351338"/>
          </a:xfrm>
        </p:spPr>
        <p:txBody>
          <a:bodyPr/>
          <a:lstStyle/>
          <a:p>
            <a:r>
              <a:rPr lang="en-US" dirty="0"/>
              <a:t>CNN filters also have an additional parameter, called a bias, that is added to the resulting convolution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BFDC27-F517-9243-8E3E-7354D3B38240}"/>
              </a:ext>
            </a:extLst>
          </p:cNvPr>
          <p:cNvGrpSpPr/>
          <p:nvPr/>
        </p:nvGrpSpPr>
        <p:grpSpPr>
          <a:xfrm>
            <a:off x="7660528" y="1690688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A260B0F9-D17F-4A4E-8F1C-282948A4AC3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F1D13-4D66-AB43-9283-5BB52AD7EB57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/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blipFill>
                <a:blip r:embed="rId3"/>
                <a:stretch>
                  <a:fillRect l="-1038" r="-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 With Bias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86575"/>
            <a:ext cx="6384527" cy="3545967"/>
            <a:chOff x="2199293" y="1831760"/>
            <a:chExt cx="6384527" cy="35459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1831760"/>
              <a:ext cx="2391998" cy="599893"/>
              <a:chOff x="3557389" y="1829661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536857"/>
              <a:ext cx="2391998" cy="599893"/>
              <a:chOff x="3557389" y="1829661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241954"/>
              <a:ext cx="2391998" cy="599893"/>
              <a:chOff x="3557389" y="1829661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3911232"/>
              <a:ext cx="2391998" cy="1234575"/>
              <a:chOff x="3557389" y="1829661"/>
              <a:chExt cx="2391998" cy="1234575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1A85957-1F03-1440-96BC-EE79DDCD2F29}"/>
                  </a:ext>
                </a:extLst>
              </p:cNvPr>
              <p:cNvCxnSpPr/>
              <p:nvPr/>
            </p:nvCxnSpPr>
            <p:spPr>
              <a:xfrm>
                <a:off x="4352081" y="2879570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088AF70-37F8-784E-9FAB-004ECA1851E2}"/>
                  </a:ext>
                </a:extLst>
              </p:cNvPr>
              <p:cNvCxnSpPr/>
              <p:nvPr/>
            </p:nvCxnSpPr>
            <p:spPr>
              <a:xfrm flipV="1">
                <a:off x="5057547" y="2786383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E15A1-0F94-4B4C-98E4-12609A31C84A}"/>
                  </a:ext>
                </a:extLst>
              </p:cNvPr>
              <p:cNvSpPr txBox="1"/>
              <p:nvPr/>
            </p:nvSpPr>
            <p:spPr>
              <a:xfrm>
                <a:off x="4941382" y="2463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A69BF0-1A35-2B41-8833-BE1EE6DAE163}"/>
                  </a:ext>
                </a:extLst>
              </p:cNvPr>
              <p:cNvSpPr txBox="1"/>
              <p:nvPr/>
            </p:nvSpPr>
            <p:spPr>
              <a:xfrm>
                <a:off x="3761060" y="2694904"/>
                <a:ext cx="580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Bias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3802829" y="564435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 </a:t>
            </a:r>
            <a:r>
              <a:rPr lang="en-US" sz="2400" dirty="0">
                <a:solidFill>
                  <a:srgbClr val="C00000"/>
                </a:solidFill>
              </a:rPr>
              <a:t>+ Bias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34317</TotalTime>
  <Words>754</Words>
  <Application>Microsoft Macintosh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FPGA Hardware Acceleration of CNN based SDR Analysis </vt:lpstr>
      <vt:lpstr>Project Timeline</vt:lpstr>
      <vt:lpstr>Project Summary</vt:lpstr>
      <vt:lpstr>FPGA CNN Acceleration Summary</vt:lpstr>
      <vt:lpstr>FPGA Conv2 Block Diagram</vt:lpstr>
      <vt:lpstr>FPGA Implementation</vt:lpstr>
      <vt:lpstr>Final Project Contributions</vt:lpstr>
      <vt:lpstr>Implementing Bias</vt:lpstr>
      <vt:lpstr>FPGA Implementation With Bias</vt:lpstr>
      <vt:lpstr>Scaling the Model</vt:lpstr>
      <vt:lpstr>Floating Point Binary Representation</vt:lpstr>
      <vt:lpstr>Floating Point Binary Example</vt:lpstr>
      <vt:lpstr>Floating Point Arithmetic</vt:lpstr>
      <vt:lpstr>Solution: Use VHDL ”real” type</vt:lpstr>
      <vt:lpstr>Results</vt:lpstr>
      <vt:lpstr>Conclusion</vt:lpstr>
      <vt:lpstr>Fixed Point Arithmetic</vt:lpstr>
      <vt:lpstr>FPGA Fixed Point Implementation</vt:lpstr>
      <vt:lpstr>Results: Utilization and Timing</vt:lpstr>
      <vt:lpstr>Results: Accuracy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277</cp:revision>
  <dcterms:created xsi:type="dcterms:W3CDTF">2020-09-03T01:22:04Z</dcterms:created>
  <dcterms:modified xsi:type="dcterms:W3CDTF">2021-04-27T09:01:47Z</dcterms:modified>
</cp:coreProperties>
</file>