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333" r:id="rId3"/>
    <p:sldId id="257" r:id="rId4"/>
    <p:sldId id="278" r:id="rId5"/>
    <p:sldId id="280" r:id="rId6"/>
    <p:sldId id="279" r:id="rId7"/>
    <p:sldId id="284" r:id="rId8"/>
    <p:sldId id="281" r:id="rId9"/>
    <p:sldId id="335" r:id="rId10"/>
    <p:sldId id="309" r:id="rId11"/>
    <p:sldId id="262" r:id="rId12"/>
    <p:sldId id="310" r:id="rId13"/>
    <p:sldId id="314" r:id="rId14"/>
    <p:sldId id="349" r:id="rId15"/>
    <p:sldId id="320" r:id="rId16"/>
    <p:sldId id="311" r:id="rId17"/>
    <p:sldId id="298" r:id="rId18"/>
    <p:sldId id="313" r:id="rId19"/>
    <p:sldId id="334" r:id="rId20"/>
    <p:sldId id="337" r:id="rId21"/>
    <p:sldId id="336" r:id="rId22"/>
    <p:sldId id="338" r:id="rId23"/>
    <p:sldId id="342" r:id="rId24"/>
    <p:sldId id="340" r:id="rId25"/>
    <p:sldId id="343" r:id="rId26"/>
    <p:sldId id="344" r:id="rId27"/>
    <p:sldId id="345" r:id="rId28"/>
    <p:sldId id="346" r:id="rId29"/>
    <p:sldId id="347" r:id="rId30"/>
    <p:sldId id="350" r:id="rId31"/>
    <p:sldId id="34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2"/>
    <p:restoredTop sz="96296"/>
  </p:normalViewPr>
  <p:slideViewPr>
    <p:cSldViewPr snapToGrid="0" snapToObjects="1">
      <p:cViewPr>
        <p:scale>
          <a:sx n="110" d="100"/>
          <a:sy n="110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orey/Documents/MIND/Projec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Response of Different Model Variations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Low Pass Filter</c:v>
                </c:pt>
              </c:strCache>
            </c:strRef>
          </c:tx>
          <c:spPr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Sheet2!$B$3:$B$28</c:f>
              <c:numCache>
                <c:formatCode>General</c:formatCode>
                <c:ptCount val="26"/>
                <c:pt idx="0">
                  <c:v>-9.6743597177691902E-4</c:v>
                </c:pt>
                <c:pt idx="1">
                  <c:v>-2.1733161248712299E-3</c:v>
                </c:pt>
                <c:pt idx="2">
                  <c:v>-3.86980464865742E-3</c:v>
                </c:pt>
                <c:pt idx="3">
                  <c:v>-6.0466409724789999E-3</c:v>
                </c:pt>
                <c:pt idx="4">
                  <c:v>-8.6935721186910501E-3</c:v>
                </c:pt>
                <c:pt idx="5">
                  <c:v>-1.18312141968382E-2</c:v>
                </c:pt>
                <c:pt idx="6">
                  <c:v>-1.5425326049599E-2</c:v>
                </c:pt>
                <c:pt idx="7">
                  <c:v>-1.95582620095353E-2</c:v>
                </c:pt>
                <c:pt idx="8">
                  <c:v>-2.4188938056555899E-2</c:v>
                </c:pt>
                <c:pt idx="9">
                  <c:v>-9.6793777148732801E-2</c:v>
                </c:pt>
                <c:pt idx="10">
                  <c:v>-0.21758598818729499</c:v>
                </c:pt>
                <c:pt idx="11">
                  <c:v>-0.38641431210704003</c:v>
                </c:pt>
                <c:pt idx="12">
                  <c:v>-0.60663550010562906</c:v>
                </c:pt>
                <c:pt idx="13">
                  <c:v>-0.87345737504690601</c:v>
                </c:pt>
                <c:pt idx="14">
                  <c:v>-1.19074474438233</c:v>
                </c:pt>
                <c:pt idx="15">
                  <c:v>-1.55833510402826</c:v>
                </c:pt>
                <c:pt idx="16">
                  <c:v>-1.97684410227652</c:v>
                </c:pt>
                <c:pt idx="17">
                  <c:v>-2.45110076590356</c:v>
                </c:pt>
                <c:pt idx="18">
                  <c:v>-10.2093460125145</c:v>
                </c:pt>
                <c:pt idx="19">
                  <c:v>-25.208603323499901</c:v>
                </c:pt>
                <c:pt idx="20">
                  <c:v>-56.194837189189698</c:v>
                </c:pt>
                <c:pt idx="21">
                  <c:v>-87.2828632782103</c:v>
                </c:pt>
                <c:pt idx="22">
                  <c:v>-87.266560570065394</c:v>
                </c:pt>
                <c:pt idx="23">
                  <c:v>-88.420280162351403</c:v>
                </c:pt>
                <c:pt idx="24">
                  <c:v>-88.527813533196905</c:v>
                </c:pt>
                <c:pt idx="25">
                  <c:v>-88.826578250663303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34-5642-8351-CC6C4897DD3C}"/>
            </c:ext>
          </c:extLst>
        </c:ser>
        <c:ser>
          <c:idx val="2"/>
          <c:order val="1"/>
          <c:tx>
            <c:strRef>
              <c:f>Sheet2!$D$1</c:f>
              <c:strCache>
                <c:ptCount val="1"/>
                <c:pt idx="0">
                  <c:v>CNN32128</c:v>
                </c:pt>
              </c:strCache>
            </c:strRef>
          </c:tx>
          <c:spPr>
            <a:ln w="1905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Sheet2!$D$3:$D$28</c:f>
              <c:numCache>
                <c:formatCode>General</c:formatCode>
                <c:ptCount val="26"/>
                <c:pt idx="0">
                  <c:v>-1.0558321611591901</c:v>
                </c:pt>
                <c:pt idx="1">
                  <c:v>-1.0561847041989001</c:v>
                </c:pt>
                <c:pt idx="2">
                  <c:v>-1.0566816797183001</c:v>
                </c:pt>
                <c:pt idx="3">
                  <c:v>-1.05731726514193</c:v>
                </c:pt>
                <c:pt idx="4">
                  <c:v>-1.05808505822457</c:v>
                </c:pt>
                <c:pt idx="5">
                  <c:v>-1.0590394851413301</c:v>
                </c:pt>
                <c:pt idx="6">
                  <c:v>-1.06015487055991</c:v>
                </c:pt>
                <c:pt idx="7">
                  <c:v>-1.0614868529535799</c:v>
                </c:pt>
                <c:pt idx="8">
                  <c:v>-1.06287052921508</c:v>
                </c:pt>
                <c:pt idx="9">
                  <c:v>-1.0880368657812001</c:v>
                </c:pt>
                <c:pt idx="10">
                  <c:v>-1.13269255856479</c:v>
                </c:pt>
                <c:pt idx="11">
                  <c:v>-1.19543561353438</c:v>
                </c:pt>
                <c:pt idx="12">
                  <c:v>-1.2765862173968601</c:v>
                </c:pt>
                <c:pt idx="13">
                  <c:v>-1.3767483305099399</c:v>
                </c:pt>
                <c:pt idx="14">
                  <c:v>-1.49926967713838</c:v>
                </c:pt>
                <c:pt idx="15">
                  <c:v>-1.6596791752154201</c:v>
                </c:pt>
                <c:pt idx="16">
                  <c:v>-1.8337702882387401</c:v>
                </c:pt>
                <c:pt idx="17">
                  <c:v>-2.0219417441962499</c:v>
                </c:pt>
                <c:pt idx="18">
                  <c:v>-4.9760647030720904</c:v>
                </c:pt>
                <c:pt idx="19">
                  <c:v>-10.3243967127205</c:v>
                </c:pt>
                <c:pt idx="20">
                  <c:v>-14.2543778098985</c:v>
                </c:pt>
                <c:pt idx="21">
                  <c:v>-34.207986216020302</c:v>
                </c:pt>
                <c:pt idx="22">
                  <c:v>-13.9138760126941</c:v>
                </c:pt>
                <c:pt idx="23">
                  <c:v>-9.7093158939884301</c:v>
                </c:pt>
                <c:pt idx="24">
                  <c:v>-10.792478902110201</c:v>
                </c:pt>
                <c:pt idx="25">
                  <c:v>-17.258045670684801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B34-5642-8351-CC6C4897DD3C}"/>
            </c:ext>
          </c:extLst>
        </c:ser>
        <c:ser>
          <c:idx val="4"/>
          <c:order val="2"/>
          <c:tx>
            <c:strRef>
              <c:f>Sheet2!$F$1</c:f>
              <c:strCache>
                <c:ptCount val="1"/>
                <c:pt idx="0">
                  <c:v>CNN64128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Sheet2!$F$3:$F$28</c:f>
              <c:numCache>
                <c:formatCode>General</c:formatCode>
                <c:ptCount val="26"/>
                <c:pt idx="0">
                  <c:v>-1.47530827690762</c:v>
                </c:pt>
                <c:pt idx="1">
                  <c:v>-1.47663367612735</c:v>
                </c:pt>
                <c:pt idx="2">
                  <c:v>-1.4785227195264099</c:v>
                </c:pt>
                <c:pt idx="3">
                  <c:v>-1.48096472354599</c:v>
                </c:pt>
                <c:pt idx="4">
                  <c:v>-1.48411554235933</c:v>
                </c:pt>
                <c:pt idx="5">
                  <c:v>-1.48787210435204</c:v>
                </c:pt>
                <c:pt idx="6">
                  <c:v>-1.4922739253094901</c:v>
                </c:pt>
                <c:pt idx="7">
                  <c:v>-1.49697875519084</c:v>
                </c:pt>
                <c:pt idx="8">
                  <c:v>-1.5013488857528301</c:v>
                </c:pt>
                <c:pt idx="9">
                  <c:v>-1.56289596287017</c:v>
                </c:pt>
                <c:pt idx="10">
                  <c:v>-1.6778933961820099</c:v>
                </c:pt>
                <c:pt idx="11">
                  <c:v>-1.85672426420132</c:v>
                </c:pt>
                <c:pt idx="12">
                  <c:v>-2.0839044093030998</c:v>
                </c:pt>
                <c:pt idx="13">
                  <c:v>-2.3684791536692398</c:v>
                </c:pt>
                <c:pt idx="14">
                  <c:v>-2.7502575747406799</c:v>
                </c:pt>
                <c:pt idx="15">
                  <c:v>-3.2122405850510201</c:v>
                </c:pt>
                <c:pt idx="16">
                  <c:v>-3.7393265222896601</c:v>
                </c:pt>
                <c:pt idx="17">
                  <c:v>-4.33966249503451</c:v>
                </c:pt>
                <c:pt idx="18">
                  <c:v>-13.459200495032</c:v>
                </c:pt>
                <c:pt idx="19">
                  <c:v>-19.685242673668402</c:v>
                </c:pt>
                <c:pt idx="20">
                  <c:v>-24.240149922502901</c:v>
                </c:pt>
                <c:pt idx="21">
                  <c:v>-39.055359759281203</c:v>
                </c:pt>
                <c:pt idx="22">
                  <c:v>-24.7997347058947</c:v>
                </c:pt>
                <c:pt idx="23">
                  <c:v>-24.4718005964538</c:v>
                </c:pt>
                <c:pt idx="24">
                  <c:v>-23.477704005946201</c:v>
                </c:pt>
                <c:pt idx="25">
                  <c:v>-15.7059928274525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B34-5642-8351-CC6C4897DD3C}"/>
            </c:ext>
          </c:extLst>
        </c:ser>
        <c:ser>
          <c:idx val="6"/>
          <c:order val="3"/>
          <c:tx>
            <c:strRef>
              <c:f>Sheet2!$H$1</c:f>
              <c:strCache>
                <c:ptCount val="1"/>
                <c:pt idx="0">
                  <c:v>CNNAudio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Sheet2!$A$3:$A$28</c:f>
              <c:numCache>
                <c:formatCode>0.00E+00</c:formatCode>
                <c:ptCount val="26"/>
                <c:pt idx="0">
                  <c:v>2000</c:v>
                </c:pt>
                <c:pt idx="1">
                  <c:v>3000</c:v>
                </c:pt>
                <c:pt idx="2">
                  <c:v>4000</c:v>
                </c:pt>
                <c:pt idx="3">
                  <c:v>5000</c:v>
                </c:pt>
                <c:pt idx="4">
                  <c:v>6000</c:v>
                </c:pt>
                <c:pt idx="5">
                  <c:v>7000</c:v>
                </c:pt>
                <c:pt idx="6">
                  <c:v>8000</c:v>
                </c:pt>
                <c:pt idx="7">
                  <c:v>9000</c:v>
                </c:pt>
                <c:pt idx="8">
                  <c:v>10000</c:v>
                </c:pt>
                <c:pt idx="9">
                  <c:v>20000</c:v>
                </c:pt>
                <c:pt idx="10">
                  <c:v>30000</c:v>
                </c:pt>
                <c:pt idx="11">
                  <c:v>40000</c:v>
                </c:pt>
                <c:pt idx="12">
                  <c:v>50000</c:v>
                </c:pt>
                <c:pt idx="13">
                  <c:v>60000</c:v>
                </c:pt>
                <c:pt idx="14">
                  <c:v>70000</c:v>
                </c:pt>
                <c:pt idx="15">
                  <c:v>80000</c:v>
                </c:pt>
                <c:pt idx="16">
                  <c:v>90000</c:v>
                </c:pt>
                <c:pt idx="17">
                  <c:v>100000</c:v>
                </c:pt>
                <c:pt idx="18">
                  <c:v>200000</c:v>
                </c:pt>
                <c:pt idx="19">
                  <c:v>300000</c:v>
                </c:pt>
                <c:pt idx="20">
                  <c:v>400000</c:v>
                </c:pt>
                <c:pt idx="21">
                  <c:v>500000</c:v>
                </c:pt>
                <c:pt idx="22">
                  <c:v>600000</c:v>
                </c:pt>
                <c:pt idx="23">
                  <c:v>700000</c:v>
                </c:pt>
                <c:pt idx="24">
                  <c:v>800000</c:v>
                </c:pt>
                <c:pt idx="25">
                  <c:v>900000</c:v>
                </c:pt>
              </c:numCache>
            </c:numRef>
          </c:xVal>
          <c:yVal>
            <c:numRef>
              <c:f>Sheet2!$H$3:$H$28</c:f>
              <c:numCache>
                <c:formatCode>General</c:formatCode>
                <c:ptCount val="26"/>
                <c:pt idx="0">
                  <c:v>-0.95393603375526304</c:v>
                </c:pt>
                <c:pt idx="1">
                  <c:v>-0.95421916928510297</c:v>
                </c:pt>
                <c:pt idx="2">
                  <c:v>-0.95511775234547902</c:v>
                </c:pt>
                <c:pt idx="3">
                  <c:v>-0.95666491989698899</c:v>
                </c:pt>
                <c:pt idx="4">
                  <c:v>-0.95917264482064102</c:v>
                </c:pt>
                <c:pt idx="5">
                  <c:v>-0.96265043525719596</c:v>
                </c:pt>
                <c:pt idx="6">
                  <c:v>-0.96712607663294603</c:v>
                </c:pt>
                <c:pt idx="7">
                  <c:v>-0.97223515258044202</c:v>
                </c:pt>
                <c:pt idx="8">
                  <c:v>-0.97754017039189101</c:v>
                </c:pt>
                <c:pt idx="9">
                  <c:v>-1.0543712770919</c:v>
                </c:pt>
                <c:pt idx="10">
                  <c:v>-1.18858526732794</c:v>
                </c:pt>
                <c:pt idx="11">
                  <c:v>-1.3800539401326199</c:v>
                </c:pt>
                <c:pt idx="12">
                  <c:v>-1.6408076336941699</c:v>
                </c:pt>
                <c:pt idx="13">
                  <c:v>-1.95222546406672</c:v>
                </c:pt>
                <c:pt idx="14">
                  <c:v>-2.3358074847521602</c:v>
                </c:pt>
                <c:pt idx="15">
                  <c:v>-2.8052561238078302</c:v>
                </c:pt>
                <c:pt idx="16">
                  <c:v>-3.3374098302123798</c:v>
                </c:pt>
                <c:pt idx="17">
                  <c:v>-3.93335252139366</c:v>
                </c:pt>
                <c:pt idx="18">
                  <c:v>-12.9817667739754</c:v>
                </c:pt>
                <c:pt idx="19">
                  <c:v>-28.765488654348399</c:v>
                </c:pt>
                <c:pt idx="20">
                  <c:v>-27.435501069837301</c:v>
                </c:pt>
                <c:pt idx="21">
                  <c:v>-33.728844030368201</c:v>
                </c:pt>
                <c:pt idx="22">
                  <c:v>-35.982816926023297</c:v>
                </c:pt>
                <c:pt idx="23">
                  <c:v>-24.462778102951798</c:v>
                </c:pt>
                <c:pt idx="24">
                  <c:v>-28.120849041672699</c:v>
                </c:pt>
                <c:pt idx="25">
                  <c:v>-23.076293533425901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B34-5642-8351-CC6C4897D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3581247"/>
        <c:axId val="1402263071"/>
      </c:scatterChart>
      <c:valAx>
        <c:axId val="1423581247"/>
        <c:scaling>
          <c:orientation val="minMax"/>
          <c:max val="900000"/>
          <c:min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263071"/>
        <c:crosses val="autoZero"/>
        <c:crossBetween val="midCat"/>
      </c:valAx>
      <c:valAx>
        <c:axId val="140226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Magnitude</a:t>
                </a:r>
                <a:r>
                  <a:rPr lang="en-US" baseline="0"/>
                  <a:t> (dB)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812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02/18/2021</a:t>
            </a:r>
          </a:p>
        </p:txBody>
      </p:sp>
    </p:spTree>
    <p:extLst>
      <p:ext uri="{BB962C8B-B14F-4D97-AF65-F5344CB8AC3E}">
        <p14:creationId xmlns:p14="http://schemas.microsoft.com/office/powerpoint/2010/main" val="359975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2923-9F18-4F45-AB0E-B39ED368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DDC Does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DF55-4FE9-0647-8A4A-4928EE68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ADCs typically sample at a very high frequency</a:t>
            </a:r>
          </a:p>
          <a:p>
            <a:pPr lvl="1"/>
            <a:r>
              <a:rPr lang="en-US" dirty="0"/>
              <a:t>Requires an unnecessarily fast DSP since the data we are concerned about is usually much lower frequency</a:t>
            </a:r>
          </a:p>
          <a:p>
            <a:r>
              <a:rPr lang="en-US" dirty="0"/>
              <a:t>DDC lowers the frequency the digitized signal</a:t>
            </a:r>
          </a:p>
          <a:p>
            <a:pPr lvl="1"/>
            <a:r>
              <a:rPr lang="en-US" dirty="0"/>
              <a:t>Still preserves the original signal </a:t>
            </a:r>
          </a:p>
          <a:p>
            <a:pPr lvl="1"/>
            <a:r>
              <a:rPr lang="en-US" dirty="0"/>
              <a:t>Reduces DSP speed requirements</a:t>
            </a:r>
          </a:p>
          <a:p>
            <a:r>
              <a:rPr lang="en-US" dirty="0"/>
              <a:t>Down conversion is used to demodulate AM 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0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D47A-7331-BC4A-9689-F321D5C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Off Keying (OOK)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A0112C-C2E2-EB46-8E3C-A1139A03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3" y="1825625"/>
            <a:ext cx="8449055" cy="4351338"/>
          </a:xfrm>
        </p:spPr>
        <p:txBody>
          <a:bodyPr/>
          <a:lstStyle/>
          <a:p>
            <a:r>
              <a:rPr lang="en-US" dirty="0"/>
              <a:t>A type of Amplitude Modulation</a:t>
            </a:r>
          </a:p>
          <a:p>
            <a:r>
              <a:rPr lang="en-US" dirty="0"/>
              <a:t>Presence of the carrier wave denotes a ’1’</a:t>
            </a:r>
            <a:endParaRPr lang="en-US" baseline="-25000" dirty="0"/>
          </a:p>
          <a:p>
            <a:r>
              <a:rPr lang="en-US" dirty="0"/>
              <a:t>Absence of the carrier wave denotes a ‘0’</a:t>
            </a:r>
          </a:p>
        </p:txBody>
      </p:sp>
      <p:pic>
        <p:nvPicPr>
          <p:cNvPr id="5" name="Picture 2" descr="On-Off Keying receiver/demodulator | All About Circuits">
            <a:extLst>
              <a:ext uri="{FF2B5EF4-FFF2-40B4-BE49-F238E27FC236}">
                <a16:creationId xmlns:a16="http://schemas.microsoft.com/office/drawing/2014/main" id="{4865621E-0422-AC45-A629-8681F984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78" y="4001294"/>
            <a:ext cx="3476624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37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144A70E-158A-524F-AE22-6BF08B62DAA3}"/>
              </a:ext>
            </a:extLst>
          </p:cNvPr>
          <p:cNvGrpSpPr/>
          <p:nvPr/>
        </p:nvGrpSpPr>
        <p:grpSpPr>
          <a:xfrm>
            <a:off x="2731008" y="2155269"/>
            <a:ext cx="8729472" cy="4196953"/>
            <a:chOff x="3285644" y="3427236"/>
            <a:chExt cx="7098192" cy="3412667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64F5A7A9-EE67-0C45-98D4-8075B270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5644" y="3427236"/>
              <a:ext cx="1767840" cy="1325880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B7A49348-983D-0B42-8740-6C08C8479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96" y="3427236"/>
              <a:ext cx="1767840" cy="1325880"/>
            </a:xfrm>
            <a:prstGeom prst="rect">
              <a:avLst/>
            </a:prstGeom>
          </p:spPr>
        </p:pic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96B33482-14AA-234B-95CD-EEB13E6A5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8616" y="3428999"/>
              <a:ext cx="1767840" cy="132588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93CC175-7C08-D740-9ACB-C874E2DE28EC}"/>
                </a:ext>
              </a:extLst>
            </p:cNvPr>
            <p:cNvGrpSpPr/>
            <p:nvPr/>
          </p:nvGrpSpPr>
          <p:grpSpPr>
            <a:xfrm>
              <a:off x="4823448" y="4753116"/>
              <a:ext cx="4463987" cy="1926357"/>
              <a:chOff x="4823448" y="4753116"/>
              <a:chExt cx="4463987" cy="1926357"/>
            </a:xfrm>
          </p:grpSpPr>
          <p:pic>
            <p:nvPicPr>
              <p:cNvPr id="10" name="Picture 9" descr="Diagram&#10;&#10;Description automatically generated">
                <a:extLst>
                  <a:ext uri="{FF2B5EF4-FFF2-40B4-BE49-F238E27FC236}">
                    <a16:creationId xmlns:a16="http://schemas.microsoft.com/office/drawing/2014/main" id="{B08E84FC-E1BD-D646-8309-A88AA6357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3448" y="5048793"/>
                <a:ext cx="4463987" cy="163068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4B108B-BE1E-284E-AB62-D12D846021D0}"/>
                  </a:ext>
                </a:extLst>
              </p:cNvPr>
              <p:cNvSpPr txBox="1"/>
              <p:nvPr/>
            </p:nvSpPr>
            <p:spPr>
              <a:xfrm>
                <a:off x="5808617" y="4753116"/>
                <a:ext cx="72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Mixer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E34906-3C62-D641-BA85-6C4627388CD5}"/>
                  </a:ext>
                </a:extLst>
              </p:cNvPr>
              <p:cNvSpPr txBox="1"/>
              <p:nvPr/>
            </p:nvSpPr>
            <p:spPr>
              <a:xfrm>
                <a:off x="6816621" y="4753116"/>
                <a:ext cx="1514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Lowpass Filter</a:t>
                </a:r>
              </a:p>
            </p:txBody>
          </p:sp>
        </p:grpSp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A67CAA2E-A3D4-0C48-8222-DA2C1BF5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5644" y="5514023"/>
              <a:ext cx="1767840" cy="132588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D9FFBA-6FA9-2A48-816B-CD783CAF5B8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169564" y="4753116"/>
              <a:ext cx="1412630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D23323-F8F1-A44B-8E35-6DF67D15DF0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609806" y="4754879"/>
              <a:ext cx="82730" cy="6966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7F9C6B-82C3-5944-BE03-1F6ED0568B3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8331588" y="4753116"/>
              <a:ext cx="1168328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FB6501-B535-B441-9FFF-5D1253C27E2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53484" y="6069875"/>
              <a:ext cx="1112185" cy="107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D5B2EB8-02B6-8548-BB76-9380400F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Down Conversion Example Using OOK Data</a:t>
            </a:r>
          </a:p>
        </p:txBody>
      </p:sp>
    </p:spTree>
    <p:extLst>
      <p:ext uri="{BB962C8B-B14F-4D97-AF65-F5344CB8AC3E}">
        <p14:creationId xmlns:p14="http://schemas.microsoft.com/office/powerpoint/2010/main" val="328790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92D0-9CFF-744E-98EA-F374B4DA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5F3F73-9ABE-2146-8DC0-D4313123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225440" cy="4351338"/>
          </a:xfrm>
        </p:spPr>
        <p:txBody>
          <a:bodyPr>
            <a:normAutofit/>
          </a:bodyPr>
          <a:lstStyle/>
          <a:p>
            <a:r>
              <a:rPr lang="en-US" dirty="0"/>
              <a:t>Generate a binary signal modulated using OOK</a:t>
            </a:r>
          </a:p>
          <a:p>
            <a:pPr lvl="1"/>
            <a:r>
              <a:rPr lang="en-US" dirty="0"/>
              <a:t>Create a random bitstream array (e.g. [0 1 0 0 1 0 1 1 0 1 0 1 0 0 1 1])</a:t>
            </a:r>
          </a:p>
          <a:p>
            <a:pPr lvl="1"/>
            <a:r>
              <a:rPr lang="en-US" dirty="0"/>
              <a:t>Create an empty NumPy array</a:t>
            </a:r>
          </a:p>
          <a:p>
            <a:pPr lvl="1"/>
            <a:r>
              <a:rPr lang="en-US" dirty="0"/>
              <a:t>Loop through bitstream appending a linear signal for ‘0’ and a sine wave for ‘1’ to the array</a:t>
            </a:r>
          </a:p>
          <a:p>
            <a:pPr lvl="1"/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0C28CC4-038B-2344-B935-77920EB5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1825625"/>
            <a:ext cx="4978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9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57FC-8277-9249-A898-088ED60D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D2BC-3BE0-474A-9241-3CCCEAFC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1603375"/>
          </a:xfrm>
        </p:spPr>
        <p:txBody>
          <a:bodyPr/>
          <a:lstStyle/>
          <a:p>
            <a:r>
              <a:rPr lang="en-US" dirty="0"/>
              <a:t>Model a DDC using SciPy and NumPy</a:t>
            </a:r>
          </a:p>
          <a:p>
            <a:pPr lvl="1"/>
            <a:r>
              <a:rPr lang="en-US" dirty="0"/>
              <a:t>Mixer multiplies modulated signal with carrier sine wave</a:t>
            </a:r>
          </a:p>
          <a:p>
            <a:pPr lvl="1"/>
            <a:r>
              <a:rPr lang="en-US" dirty="0"/>
              <a:t>Low pass FIR filter removes high frequency component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8922454-3E28-5348-BC5E-EBB4D1E0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73" y="5394960"/>
            <a:ext cx="5915770" cy="146304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461A95D-9543-6943-B8EB-18F48264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43" y="3233515"/>
            <a:ext cx="5930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6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8CD3-2E05-CF45-A5CA-2B83585A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Lowpass FIR Filter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E5D1BCC-D6A5-6B4C-B737-F174142C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690688"/>
            <a:ext cx="5842000" cy="4381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F648F2-837A-6E49-B692-BC162249A151}"/>
              </a:ext>
            </a:extLst>
          </p:cNvPr>
          <p:cNvCxnSpPr>
            <a:cxnSpLocks/>
          </p:cNvCxnSpPr>
          <p:nvPr/>
        </p:nvCxnSpPr>
        <p:spPr>
          <a:xfrm flipV="1">
            <a:off x="5522976" y="4462272"/>
            <a:ext cx="0" cy="402336"/>
          </a:xfrm>
          <a:prstGeom prst="straightConnector1">
            <a:avLst/>
          </a:prstGeom>
          <a:ln w="19050">
            <a:solidFill>
              <a:srgbClr val="8F03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122357-F487-0E45-8115-3F91B99A1669}"/>
              </a:ext>
            </a:extLst>
          </p:cNvPr>
          <p:cNvSpPr txBox="1"/>
          <p:nvPr/>
        </p:nvSpPr>
        <p:spPr>
          <a:xfrm>
            <a:off x="5140339" y="4864608"/>
            <a:ext cx="83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8F0301"/>
                </a:solidFill>
              </a:rPr>
              <a:t>Carrier 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Frequency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(500kHz)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BFB19-AB06-634E-B00E-8A1AEB3B2F95}"/>
              </a:ext>
            </a:extLst>
          </p:cNvPr>
          <p:cNvCxnSpPr/>
          <p:nvPr/>
        </p:nvCxnSpPr>
        <p:spPr>
          <a:xfrm flipH="1">
            <a:off x="5364480" y="2767584"/>
            <a:ext cx="329184" cy="0"/>
          </a:xfrm>
          <a:prstGeom prst="straightConnector1">
            <a:avLst/>
          </a:prstGeom>
          <a:ln w="19050">
            <a:solidFill>
              <a:srgbClr val="8F03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8B872B-E133-E748-AA75-BF6DF8AE0C3A}"/>
              </a:ext>
            </a:extLst>
          </p:cNvPr>
          <p:cNvSpPr txBox="1"/>
          <p:nvPr/>
        </p:nvSpPr>
        <p:spPr>
          <a:xfrm>
            <a:off x="5737747" y="2511552"/>
            <a:ext cx="83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8F0301"/>
                </a:solidFill>
              </a:rPr>
              <a:t>Cutoff 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Frequency</a:t>
            </a:r>
          </a:p>
          <a:p>
            <a:pPr algn="ctr"/>
            <a:r>
              <a:rPr lang="en-US" sz="1200" dirty="0">
                <a:solidFill>
                  <a:srgbClr val="8F0301"/>
                </a:solidFill>
              </a:rPr>
              <a:t>(100kHz)</a:t>
            </a:r>
          </a:p>
        </p:txBody>
      </p:sp>
    </p:spTree>
    <p:extLst>
      <p:ext uri="{BB962C8B-B14F-4D97-AF65-F5344CB8AC3E}">
        <p14:creationId xmlns:p14="http://schemas.microsoft.com/office/powerpoint/2010/main" val="201556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2EE9A34-EEA2-724A-9EEE-BAA035A8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66" y="3930441"/>
            <a:ext cx="2174118" cy="163058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BA4C33-A843-DA4E-805B-A70F58A23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2" r="2755" b="46102"/>
          <a:stretch/>
        </p:blipFill>
        <p:spPr>
          <a:xfrm>
            <a:off x="5510784" y="4368943"/>
            <a:ext cx="3243072" cy="1080881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70B8037-C7AE-7047-BA3E-EEC14A765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856" y="3930441"/>
            <a:ext cx="2174118" cy="16305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704322-FF91-6648-BDFA-C3384DBA82B5}"/>
              </a:ext>
            </a:extLst>
          </p:cNvPr>
          <p:cNvSpPr/>
          <p:nvPr/>
        </p:nvSpPr>
        <p:spPr>
          <a:xfrm>
            <a:off x="5976876" y="640213"/>
            <a:ext cx="1569611" cy="1569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16C0B45-B174-4C40-B8DA-4CA0BE34A5CB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rot="5400000" flipH="1" flipV="1">
            <a:off x="3947589" y="1901155"/>
            <a:ext cx="2505423" cy="1553151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79EDD-192B-9945-88FE-B6B68911D76D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7546487" y="1425018"/>
            <a:ext cx="1991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B96984-D5E8-B949-9695-358BEE8CFDDD}"/>
              </a:ext>
            </a:extLst>
          </p:cNvPr>
          <p:cNvCxnSpPr>
            <a:cxnSpLocks/>
            <a:stCxn id="6" idx="0"/>
            <a:endCxn id="13" idx="4"/>
          </p:cNvCxnSpPr>
          <p:nvPr/>
        </p:nvCxnSpPr>
        <p:spPr>
          <a:xfrm flipV="1">
            <a:off x="9840915" y="1719258"/>
            <a:ext cx="0" cy="221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3BAF84-EEC9-F349-A9F5-762BB0742D8B}"/>
              </a:ext>
            </a:extLst>
          </p:cNvPr>
          <p:cNvGrpSpPr/>
          <p:nvPr/>
        </p:nvGrpSpPr>
        <p:grpSpPr>
          <a:xfrm>
            <a:off x="9538268" y="1130777"/>
            <a:ext cx="605293" cy="588481"/>
            <a:chOff x="7829848" y="1146531"/>
            <a:chExt cx="605293" cy="58848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97D14E-59E4-0046-BA4C-E924F23BDB1D}"/>
                </a:ext>
              </a:extLst>
            </p:cNvPr>
            <p:cNvSpPr/>
            <p:nvPr/>
          </p:nvSpPr>
          <p:spPr>
            <a:xfrm>
              <a:off x="7829848" y="1146531"/>
              <a:ext cx="605293" cy="5884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3805E8-B860-884F-9877-2EE41FCE42AA}"/>
                </a:ext>
              </a:extLst>
            </p:cNvPr>
            <p:cNvCxnSpPr>
              <a:stCxn id="13" idx="1"/>
              <a:endCxn id="13" idx="5"/>
            </p:cNvCxnSpPr>
            <p:nvPr/>
          </p:nvCxnSpPr>
          <p:spPr>
            <a:xfrm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A28E75-2301-1344-B730-757C27A1D422}"/>
                </a:ext>
              </a:extLst>
            </p:cNvPr>
            <p:cNvCxnSpPr>
              <a:stCxn id="13" idx="7"/>
              <a:endCxn id="13" idx="3"/>
            </p:cNvCxnSpPr>
            <p:nvPr/>
          </p:nvCxnSpPr>
          <p:spPr>
            <a:xfrm flipH="1"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654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37AF-BD39-7843-8198-6F24B915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Block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667C8F-10E2-0244-A166-DEB3553D88F0}"/>
              </a:ext>
            </a:extLst>
          </p:cNvPr>
          <p:cNvGrpSpPr/>
          <p:nvPr/>
        </p:nvGrpSpPr>
        <p:grpSpPr>
          <a:xfrm>
            <a:off x="2678229" y="2431612"/>
            <a:ext cx="8900257" cy="2515413"/>
            <a:chOff x="2273115" y="2431612"/>
            <a:chExt cx="8900257" cy="25154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326D15-83AA-2842-85F3-3B3AE13D0C5D}"/>
                </a:ext>
              </a:extLst>
            </p:cNvPr>
            <p:cNvCxnSpPr>
              <a:cxnSpLocks/>
            </p:cNvCxnSpPr>
            <p:nvPr/>
          </p:nvCxnSpPr>
          <p:spPr>
            <a:xfrm>
              <a:off x="3126062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02E456-26F2-CB4C-9923-412D370F9AB3}"/>
                </a:ext>
              </a:extLst>
            </p:cNvPr>
            <p:cNvSpPr/>
            <p:nvPr/>
          </p:nvSpPr>
          <p:spPr>
            <a:xfrm>
              <a:off x="3526019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1-D CNN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(64 Filters)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C7D393-DAF2-6A4D-9A19-228530D3AB3E}"/>
                </a:ext>
              </a:extLst>
            </p:cNvPr>
            <p:cNvSpPr txBox="1"/>
            <p:nvPr/>
          </p:nvSpPr>
          <p:spPr>
            <a:xfrm>
              <a:off x="2426888" y="3041765"/>
              <a:ext cx="505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1138D4-2170-4B4F-8807-EAE3A90BF076}"/>
                </a:ext>
              </a:extLst>
            </p:cNvPr>
            <p:cNvSpPr txBox="1"/>
            <p:nvPr/>
          </p:nvSpPr>
          <p:spPr>
            <a:xfrm>
              <a:off x="2291432" y="3877880"/>
              <a:ext cx="7761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x[n-64]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C44E53-88B6-C54F-914A-D892C5D4B745}"/>
                </a:ext>
              </a:extLst>
            </p:cNvPr>
            <p:cNvSpPr txBox="1"/>
            <p:nvPr/>
          </p:nvSpPr>
          <p:spPr>
            <a:xfrm>
              <a:off x="2343533" y="3389336"/>
              <a:ext cx="67197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x[n-1]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A7C7D-75A2-2E44-BF23-1554FB2DAE9D}"/>
                </a:ext>
              </a:extLst>
            </p:cNvPr>
            <p:cNvSpPr txBox="1"/>
            <p:nvPr/>
          </p:nvSpPr>
          <p:spPr>
            <a:xfrm rot="5400000">
              <a:off x="2592943" y="3650852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706292-D281-7F48-8E5F-BD4895DC0D34}"/>
                </a:ext>
              </a:extLst>
            </p:cNvPr>
            <p:cNvSpPr/>
            <p:nvPr/>
          </p:nvSpPr>
          <p:spPr>
            <a:xfrm>
              <a:off x="2273115" y="3007597"/>
              <a:ext cx="852947" cy="1325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7B4359-D46D-624D-8929-C5A617351093}"/>
                </a:ext>
              </a:extLst>
            </p:cNvPr>
            <p:cNvSpPr txBox="1"/>
            <p:nvPr/>
          </p:nvSpPr>
          <p:spPr>
            <a:xfrm>
              <a:off x="2365971" y="2681619"/>
              <a:ext cx="627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4C5BD5-DB81-964D-9AB0-066507866AF6}"/>
                </a:ext>
              </a:extLst>
            </p:cNvPr>
            <p:cNvSpPr/>
            <p:nvPr/>
          </p:nvSpPr>
          <p:spPr>
            <a:xfrm>
              <a:off x="7796843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Dense Layer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(50 Units)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C89B08-6511-3241-94A7-FFBB45BB8D13}"/>
                </a:ext>
              </a:extLst>
            </p:cNvPr>
            <p:cNvSpPr/>
            <p:nvPr/>
          </p:nvSpPr>
          <p:spPr>
            <a:xfrm>
              <a:off x="9305440" y="3214016"/>
              <a:ext cx="950602" cy="950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(1 Unit)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BC00E2-086C-AC41-98B7-6E399E86EA83}"/>
                </a:ext>
              </a:extLst>
            </p:cNvPr>
            <p:cNvSpPr txBox="1"/>
            <p:nvPr/>
          </p:nvSpPr>
          <p:spPr>
            <a:xfrm>
              <a:off x="10621618" y="348571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y[n]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F0C7E7-CC42-EF49-8156-0C38702BEE10}"/>
                </a:ext>
              </a:extLst>
            </p:cNvPr>
            <p:cNvSpPr/>
            <p:nvPr/>
          </p:nvSpPr>
          <p:spPr>
            <a:xfrm>
              <a:off x="5023412" y="2431612"/>
              <a:ext cx="1104381" cy="251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Max Pooling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(window size = 2)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EC1426F-5669-6343-8B07-04E200257F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9196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DBBCE52-69F5-9F49-A051-5AC9B825DAF4}"/>
                </a:ext>
              </a:extLst>
            </p:cNvPr>
            <p:cNvCxnSpPr>
              <a:cxnSpLocks/>
            </p:cNvCxnSpPr>
            <p:nvPr/>
          </p:nvCxnSpPr>
          <p:spPr>
            <a:xfrm>
              <a:off x="6127793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73F122-A822-F242-8940-263F53109DB9}"/>
                </a:ext>
              </a:extLst>
            </p:cNvPr>
            <p:cNvSpPr/>
            <p:nvPr/>
          </p:nvSpPr>
          <p:spPr>
            <a:xfrm>
              <a:off x="6528122" y="3380319"/>
              <a:ext cx="840522" cy="613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Flatten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CCEA03-D922-4B42-B741-86EA060442F9}"/>
                </a:ext>
              </a:extLst>
            </p:cNvPr>
            <p:cNvCxnSpPr>
              <a:cxnSpLocks/>
            </p:cNvCxnSpPr>
            <p:nvPr/>
          </p:nvCxnSpPr>
          <p:spPr>
            <a:xfrm>
              <a:off x="7368644" y="3689319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BEC115C-BF6B-354C-B655-93E883BF8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042" y="3687251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075A99-EF7B-DB49-87BA-799CEF9D61DF}"/>
                </a:ext>
              </a:extLst>
            </p:cNvPr>
            <p:cNvCxnSpPr>
              <a:cxnSpLocks/>
            </p:cNvCxnSpPr>
            <p:nvPr/>
          </p:nvCxnSpPr>
          <p:spPr>
            <a:xfrm>
              <a:off x="8901224" y="3687251"/>
              <a:ext cx="40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09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92D0-9CFF-744E-98EA-F374B4DA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B8EB-9FF9-CB4E-AD79-E68FDD39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41058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 OOK data</a:t>
            </a:r>
          </a:p>
          <a:p>
            <a:pPr lvl="1"/>
            <a:r>
              <a:rPr lang="en-US" dirty="0" err="1"/>
              <a:t>x_train</a:t>
            </a:r>
            <a:r>
              <a:rPr lang="en-US" dirty="0"/>
              <a:t> = mixer output</a:t>
            </a:r>
          </a:p>
          <a:p>
            <a:pPr lvl="1"/>
            <a:r>
              <a:rPr lang="en-US" dirty="0" err="1"/>
              <a:t>y_train</a:t>
            </a:r>
            <a:r>
              <a:rPr lang="en-US" dirty="0"/>
              <a:t> = lowpass output</a:t>
            </a:r>
          </a:p>
          <a:p>
            <a:r>
              <a:rPr lang="en-US" dirty="0"/>
              <a:t>Train for ~500 epochs with </a:t>
            </a:r>
            <a:r>
              <a:rPr lang="en-US" dirty="0" err="1"/>
              <a:t>Adadelta</a:t>
            </a:r>
            <a:r>
              <a:rPr lang="en-US" dirty="0"/>
              <a:t> optimizer</a:t>
            </a:r>
          </a:p>
          <a:p>
            <a:pPr lvl="1"/>
            <a:r>
              <a:rPr lang="en-US" dirty="0"/>
              <a:t>Finds local minimums fast</a:t>
            </a:r>
          </a:p>
          <a:p>
            <a:r>
              <a:rPr lang="en-US" dirty="0"/>
              <a:t>Train for ~250 epochs with Adam optimizer (learning rate = 1e-5)</a:t>
            </a:r>
          </a:p>
          <a:p>
            <a:pPr lvl="1"/>
            <a:r>
              <a:rPr lang="en-US" dirty="0"/>
              <a:t>Reduces loss even further without overfitting</a:t>
            </a:r>
          </a:p>
        </p:txBody>
      </p:sp>
      <p:pic>
        <p:nvPicPr>
          <p:cNvPr id="1026" name="Picture 2" descr="contours_evaluation_optimizers">
            <a:extLst>
              <a:ext uri="{FF2B5EF4-FFF2-40B4-BE49-F238E27FC236}">
                <a16:creationId xmlns:a16="http://schemas.microsoft.com/office/drawing/2014/main" id="{AF78291A-99F1-A44C-A2FA-DE35A5358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53" y="2179674"/>
            <a:ext cx="3934468" cy="30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89C10-0B54-ED4E-88F4-5C4CBA98B079}"/>
              </a:ext>
            </a:extLst>
          </p:cNvPr>
          <p:cNvSpPr txBox="1"/>
          <p:nvPr/>
        </p:nvSpPr>
        <p:spPr>
          <a:xfrm>
            <a:off x="7419154" y="5226332"/>
            <a:ext cx="3934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visualization of optimizer performance. Adapted from “LSTM Optimizer Choice?” by </a:t>
            </a:r>
            <a:r>
              <a:rPr lang="en-US" sz="1050" dirty="0" err="1"/>
              <a:t>Bikal</a:t>
            </a:r>
            <a:r>
              <a:rPr lang="en-US" sz="1050" dirty="0"/>
              <a:t> Basnet, 2016, retrieved from https://</a:t>
            </a:r>
            <a:r>
              <a:rPr lang="en-US" sz="1050" dirty="0" err="1"/>
              <a:t>deepdatascience.wordpress.com</a:t>
            </a:r>
            <a:r>
              <a:rPr lang="en-US" sz="1050" dirty="0"/>
              <a:t>/2016/11/18/which-</a:t>
            </a:r>
            <a:r>
              <a:rPr lang="en-US" sz="1050" dirty="0" err="1"/>
              <a:t>lstm</a:t>
            </a:r>
            <a:r>
              <a:rPr lang="en-US" sz="1050" dirty="0"/>
              <a:t>-optimizer-to-use/</a:t>
            </a:r>
            <a:r>
              <a:rPr lang="en-US" sz="1050" baseline="30000" dirty="0"/>
              <a:t>[5]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87481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797A-412E-0142-BC8D-4936540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OOK Low Pass Filter Dataset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C3C0F0F4-D25C-5147-9CA3-5D3F8BDCD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201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790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6534198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3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EB0D7F5-6BAA-6B49-85BA-305C98BB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690688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5797A-412E-0142-BC8D-4936540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Audio Low Pass Filter Dataset</a:t>
            </a:r>
          </a:p>
        </p:txBody>
      </p:sp>
    </p:spTree>
    <p:extLst>
      <p:ext uri="{BB962C8B-B14F-4D97-AF65-F5344CB8AC3E}">
        <p14:creationId xmlns:p14="http://schemas.microsoft.com/office/powerpoint/2010/main" val="189890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F259-A973-2A42-8AB0-7D0EF347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OOK Mixer Dataset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16715C5-9574-7341-90DD-B43B4AC2C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570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8926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5719-53EF-EB48-AE11-A7791AC0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C60B-B9FD-CE42-A3FB-6E7FEA0F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works but its effectiveness is dependent on the dataset</a:t>
            </a:r>
          </a:p>
          <a:p>
            <a:pPr lvl="1"/>
            <a:r>
              <a:rPr lang="en-US" dirty="0"/>
              <a:t>Has difficulty changing a constant signal to a sine wave</a:t>
            </a:r>
          </a:p>
          <a:p>
            <a:r>
              <a:rPr lang="en-US" dirty="0"/>
              <a:t>Does the model understand the component functionality?</a:t>
            </a:r>
          </a:p>
        </p:txBody>
      </p:sp>
    </p:spTree>
    <p:extLst>
      <p:ext uri="{BB962C8B-B14F-4D97-AF65-F5344CB8AC3E}">
        <p14:creationId xmlns:p14="http://schemas.microsoft.com/office/powerpoint/2010/main" val="74710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1849-6B8D-4344-8B2D-617ABAAA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8875-0DF1-0649-B20F-EE80CB1A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how well the CNN models the low pass filter’s functionality</a:t>
            </a:r>
          </a:p>
          <a:p>
            <a:r>
              <a:rPr lang="en-US" dirty="0"/>
              <a:t>Input a set of sine waves (1kHz – 1MHz) to each model variation</a:t>
            </a:r>
          </a:p>
          <a:p>
            <a:r>
              <a:rPr lang="en-US" dirty="0"/>
              <a:t>Get the magnitude using the following equation: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B2C035-CC3E-BB4D-959F-5B1546A1BC11}"/>
                  </a:ext>
                </a:extLst>
              </p:cNvPr>
              <p:cNvSpPr/>
              <p:nvPr/>
            </p:nvSpPr>
            <p:spPr>
              <a:xfrm>
                <a:off x="4489471" y="4564739"/>
                <a:ext cx="5274202" cy="971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𝑀𝑎𝑔𝑛𝑖𝑡𝑢𝑑𝑒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=20∗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B2C035-CC3E-BB4D-959F-5B1546A1B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1" y="4564739"/>
                <a:ext cx="5274202" cy="971741"/>
              </a:xfrm>
              <a:prstGeom prst="rect">
                <a:avLst/>
              </a:prstGeom>
              <a:blipFill>
                <a:blip r:embed="rId2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5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331672"/>
              </p:ext>
            </p:extLst>
          </p:nvPr>
        </p:nvGraphicFramePr>
        <p:xfrm>
          <a:off x="2379262" y="457199"/>
          <a:ext cx="9458951" cy="5976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5764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D898-E86F-7249-A925-F5CB1810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With Current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C5C6-E3C5-4645-948F-E3C8F59F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goal: implement matrix multiplication operations in convolutional layer using </a:t>
            </a:r>
            <a:r>
              <a:rPr lang="en-US" dirty="0" err="1"/>
              <a:t>FeFETs</a:t>
            </a:r>
            <a:endParaRPr lang="en-US" dirty="0"/>
          </a:p>
          <a:p>
            <a:r>
              <a:rPr lang="en-US" dirty="0"/>
              <a:t>2 Issues</a:t>
            </a:r>
          </a:p>
          <a:p>
            <a:pPr lvl="1"/>
            <a:r>
              <a:rPr lang="en-US" dirty="0"/>
              <a:t>64 filters in CNN layer</a:t>
            </a:r>
          </a:p>
          <a:p>
            <a:pPr lvl="2"/>
            <a:r>
              <a:rPr lang="en-US" dirty="0"/>
              <a:t>Weights &amp; biases = 99,493</a:t>
            </a:r>
          </a:p>
          <a:p>
            <a:pPr lvl="2"/>
            <a:r>
              <a:rPr lang="en-US" dirty="0"/>
              <a:t>More filters means more area taken by </a:t>
            </a:r>
            <a:r>
              <a:rPr lang="en-US" dirty="0" err="1"/>
              <a:t>FeFET</a:t>
            </a:r>
            <a:r>
              <a:rPr lang="en-US" dirty="0"/>
              <a:t> circuit</a:t>
            </a:r>
          </a:p>
          <a:p>
            <a:pPr lvl="1"/>
            <a:r>
              <a:rPr lang="en-US" dirty="0"/>
              <a:t>Data type = float (32b)</a:t>
            </a:r>
          </a:p>
          <a:p>
            <a:pPr lvl="2"/>
            <a:r>
              <a:rPr lang="en-US" dirty="0"/>
              <a:t>Input size (bitwise) exponentially increases area taken by </a:t>
            </a:r>
            <a:r>
              <a:rPr lang="en-US" dirty="0" err="1"/>
              <a:t>FeFET</a:t>
            </a:r>
            <a:r>
              <a:rPr lang="en-US" dirty="0"/>
              <a:t> circuit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3994-6196-B849-BB66-DE10B0BE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to Half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52F-2C12-414F-988E-C453B283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Half = 16b = float/2</a:t>
            </a:r>
          </a:p>
          <a:p>
            <a:r>
              <a:rPr lang="en-US" dirty="0"/>
              <a:t>Reducing the data type of the input, weights and biases would significantly reduce the circuit area</a:t>
            </a:r>
          </a:p>
          <a:p>
            <a:r>
              <a:rPr lang="en-US" dirty="0"/>
              <a:t>Accuracy of the network is not sacrificed</a:t>
            </a:r>
          </a:p>
          <a:p>
            <a:r>
              <a:rPr lang="en-US" dirty="0"/>
              <a:t>Evaluation speed slightly increased (191ms </a:t>
            </a:r>
            <a:r>
              <a:rPr lang="en-US" dirty="0">
                <a:sym typeface="Wingdings" pitchFamily="2" charset="2"/>
              </a:rPr>
              <a:t> 147ms)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88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A0C2-3E83-2A44-8763-87CA3097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Float to Half</a:t>
            </a:r>
          </a:p>
        </p:txBody>
      </p:sp>
      <p:pic>
        <p:nvPicPr>
          <p:cNvPr id="5" name="Content Placeholder 4" descr="Chart, timeline&#10;&#10;Description automatically generated with medium confidence">
            <a:extLst>
              <a:ext uri="{FF2B5EF4-FFF2-40B4-BE49-F238E27FC236}">
                <a16:creationId xmlns:a16="http://schemas.microsoft.com/office/drawing/2014/main" id="{7F4BCE7E-0CF4-9247-BA28-3AAFF7119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570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07955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D2C1-3CDE-7C40-8C4A-524B00FD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9762-D906-C84F-8870-1A4E4153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filters = less operations</a:t>
            </a:r>
          </a:p>
          <a:p>
            <a:pPr lvl="1"/>
            <a:r>
              <a:rPr lang="en-US" dirty="0"/>
              <a:t>More speed (which is great in an SDR application)</a:t>
            </a:r>
          </a:p>
          <a:p>
            <a:pPr lvl="1"/>
            <a:r>
              <a:rPr lang="en-US" dirty="0"/>
              <a:t>Reduces size of matrix multiplication circuit</a:t>
            </a:r>
          </a:p>
          <a:p>
            <a:pPr lvl="1"/>
            <a:r>
              <a:rPr lang="en-US" dirty="0"/>
              <a:t>Using 8 filters </a:t>
            </a:r>
            <a:r>
              <a:rPr lang="en-US" dirty="0">
                <a:sym typeface="Wingdings" pitchFamily="2" charset="2"/>
              </a:rPr>
              <a:t> weights &amp; biases = </a:t>
            </a:r>
            <a:r>
              <a:rPr lang="en-US" dirty="0"/>
              <a:t>5,737 &lt;&lt; 99,493</a:t>
            </a:r>
          </a:p>
          <a:p>
            <a:pPr lvl="1"/>
            <a:r>
              <a:rPr lang="en-US" dirty="0"/>
              <a:t>Evaluation speed further increased (147ms </a:t>
            </a:r>
            <a:r>
              <a:rPr lang="en-US" dirty="0">
                <a:sym typeface="Wingdings" pitchFamily="2" charset="2"/>
              </a:rPr>
              <a:t> 88ms)</a:t>
            </a:r>
            <a:endParaRPr lang="en-US" dirty="0"/>
          </a:p>
        </p:txBody>
      </p:sp>
      <p:pic>
        <p:nvPicPr>
          <p:cNvPr id="2050" name="Picture 2" descr="Types of Convolution Kernels : Simplified | by Prakhar Ganesh | Towards  Data Science">
            <a:extLst>
              <a:ext uri="{FF2B5EF4-FFF2-40B4-BE49-F238E27FC236}">
                <a16:creationId xmlns:a16="http://schemas.microsoft.com/office/drawing/2014/main" id="{E531FC8A-BF53-5F43-991C-7250D3BB5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83" y="4001294"/>
            <a:ext cx="7793620" cy="20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2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FEE3-9ECE-2447-A6B3-0FD6280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Reducing Filters OOK Dataset</a:t>
            </a:r>
          </a:p>
        </p:txBody>
      </p:sp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16F4D9B-C96E-DE40-91EA-FD895CD2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7832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Corey’s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0976-F53A-BC42-B694-AB1CF4D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Simulations</a:t>
            </a:r>
          </a:p>
          <a:p>
            <a:pPr lvl="1"/>
            <a:r>
              <a:rPr lang="en-US" dirty="0"/>
              <a:t>High level simulation of model</a:t>
            </a:r>
          </a:p>
          <a:p>
            <a:pPr lvl="2"/>
            <a:r>
              <a:rPr lang="en-US" dirty="0"/>
              <a:t>Tested model using different hyper parameters</a:t>
            </a:r>
          </a:p>
          <a:p>
            <a:pPr lvl="1"/>
            <a:r>
              <a:rPr lang="en-US" dirty="0"/>
              <a:t>Frequency analysis of models trained on low pass filter </a:t>
            </a:r>
          </a:p>
          <a:p>
            <a:pPr lvl="1"/>
            <a:r>
              <a:rPr lang="en-US" dirty="0"/>
              <a:t>Saved weights and biases of trained models</a:t>
            </a:r>
          </a:p>
          <a:p>
            <a:pPr lvl="1"/>
            <a:r>
              <a:rPr lang="en-US" dirty="0"/>
              <a:t>Optimized model for hardware implementation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89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2F7E638-0C58-B249-82CD-FB8D4CDA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3" y="1783288"/>
            <a:ext cx="5842000" cy="438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89FEE3-9ECE-2447-A6B3-0FD6280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Reducing Filters OOK Dataset</a:t>
            </a:r>
          </a:p>
        </p:txBody>
      </p:sp>
    </p:spTree>
    <p:extLst>
      <p:ext uri="{BB962C8B-B14F-4D97-AF65-F5344CB8AC3E}">
        <p14:creationId xmlns:p14="http://schemas.microsoft.com/office/powerpoint/2010/main" val="128983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E1C0-4532-6244-B52F-F7EFA19D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3198-43D0-3D4B-8060-0518D8EE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CNN in:</a:t>
            </a:r>
          </a:p>
          <a:p>
            <a:pPr lvl="1"/>
            <a:r>
              <a:rPr lang="en-US" dirty="0"/>
              <a:t>FPGA</a:t>
            </a:r>
          </a:p>
          <a:p>
            <a:pPr lvl="1"/>
            <a:r>
              <a:rPr lang="en-US" dirty="0"/>
              <a:t>Jetson Nano</a:t>
            </a:r>
          </a:p>
          <a:p>
            <a:r>
              <a:rPr lang="en-US" dirty="0"/>
              <a:t>Confirm </a:t>
            </a:r>
            <a:r>
              <a:rPr lang="en-US" dirty="0" err="1"/>
              <a:t>FeFET</a:t>
            </a:r>
            <a:r>
              <a:rPr lang="en-US" dirty="0"/>
              <a:t> output accuracy </a:t>
            </a:r>
          </a:p>
          <a:p>
            <a:r>
              <a:rPr lang="en-US" dirty="0"/>
              <a:t>Benchmark performance of FPGA and Jetson Nano Convolutional layer against </a:t>
            </a:r>
            <a:r>
              <a:rPr lang="en-US" dirty="0" err="1"/>
              <a:t>FeFET</a:t>
            </a:r>
            <a:r>
              <a:rPr lang="en-US" dirty="0"/>
              <a:t>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7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3502BD-0CC1-064A-B6D3-D7995621E455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4139C4-E6DF-EE4B-910C-7C292296CC40}"/>
              </a:ext>
            </a:extLst>
          </p:cNvPr>
          <p:cNvSpPr txBox="1"/>
          <p:nvPr/>
        </p:nvSpPr>
        <p:spPr>
          <a:xfrm>
            <a:off x="8865704" y="5128591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508626C-A380-0640-AB44-D79DA3D3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79525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9E8E92-42F7-B946-A0E2-5279605456AA}"/>
              </a:ext>
            </a:extLst>
          </p:cNvPr>
          <p:cNvSpPr/>
          <p:nvPr/>
        </p:nvSpPr>
        <p:spPr>
          <a:xfrm>
            <a:off x="7126357" y="1391478"/>
            <a:ext cx="4651513" cy="4283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1C4D0-EE5B-0943-A77A-7D0872293699}"/>
              </a:ext>
            </a:extLst>
          </p:cNvPr>
          <p:cNvSpPr txBox="1"/>
          <p:nvPr/>
        </p:nvSpPr>
        <p:spPr>
          <a:xfrm>
            <a:off x="9392478" y="5335352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D45116-923C-FE41-99E9-F0984534DEF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702053" y="2312895"/>
            <a:ext cx="16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7B07B6F-5901-8B4F-AA9A-C252C1F1CFA0}"/>
              </a:ext>
            </a:extLst>
          </p:cNvPr>
          <p:cNvSpPr/>
          <p:nvPr/>
        </p:nvSpPr>
        <p:spPr>
          <a:xfrm>
            <a:off x="9869557" y="2148272"/>
            <a:ext cx="357808" cy="34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2D59DE-79DA-B14D-A179-A22937DADBF2}"/>
              </a:ext>
            </a:extLst>
          </p:cNvPr>
          <p:cNvCxnSpPr/>
          <p:nvPr/>
        </p:nvCxnSpPr>
        <p:spPr>
          <a:xfrm flipV="1">
            <a:off x="10048461" y="2514600"/>
            <a:ext cx="0" cy="11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BCFC29-BEDB-B843-95D2-9D401841F896}"/>
              </a:ext>
            </a:extLst>
          </p:cNvPr>
          <p:cNvCxnSpPr>
            <a:stCxn id="5" idx="1"/>
            <a:endCxn id="5" idx="5"/>
          </p:cNvCxnSpPr>
          <p:nvPr/>
        </p:nvCxnSpPr>
        <p:spPr>
          <a:xfrm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F619F-1451-934C-AD6C-B3E51871332E}"/>
              </a:ext>
            </a:extLst>
          </p:cNvPr>
          <p:cNvCxnSpPr>
            <a:stCxn id="5" idx="7"/>
            <a:endCxn id="5" idx="3"/>
          </p:cNvCxnSpPr>
          <p:nvPr/>
        </p:nvCxnSpPr>
        <p:spPr>
          <a:xfrm flipH="1"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E835AA-849D-4E46-8BA6-BD108CC47079}"/>
              </a:ext>
            </a:extLst>
          </p:cNvPr>
          <p:cNvSpPr txBox="1"/>
          <p:nvPr/>
        </p:nvSpPr>
        <p:spPr>
          <a:xfrm>
            <a:off x="7382435" y="1694645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4A3A104-818C-E244-80C2-FAE53DAFE8EB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9385463" y="1485273"/>
            <a:ext cx="12700" cy="1325997"/>
          </a:xfrm>
          <a:prstGeom prst="bentConnector4">
            <a:avLst>
              <a:gd name="adj1" fmla="val 3925299"/>
              <a:gd name="adj2" fmla="val 123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E2000895-82A8-C246-B25C-970626BA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4665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33D044-C401-2B4C-8D4B-B4CF3BAE9A0E}"/>
              </a:ext>
            </a:extLst>
          </p:cNvPr>
          <p:cNvCxnSpPr>
            <a:cxnSpLocks/>
            <a:stCxn id="24" idx="2"/>
          </p:cNvCxnSpPr>
          <p:nvPr/>
        </p:nvCxnSpPr>
        <p:spPr>
          <a:xfrm flipV="1">
            <a:off x="9238129" y="4128247"/>
            <a:ext cx="1" cy="739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0DE35F-137A-B243-9E1B-3108B8404A39}"/>
              </a:ext>
            </a:extLst>
          </p:cNvPr>
          <p:cNvSpPr/>
          <p:nvPr/>
        </p:nvSpPr>
        <p:spPr>
          <a:xfrm>
            <a:off x="8774205" y="4592170"/>
            <a:ext cx="927847" cy="275664"/>
          </a:xfrm>
          <a:prstGeom prst="rect">
            <a:avLst/>
          </a:prstGeom>
          <a:solidFill>
            <a:srgbClr val="C00000"/>
          </a:solidFill>
          <a:ln>
            <a:solidFill>
              <a:srgbClr val="8F0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Trojan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A9D2AB-48C9-CC4E-8AF9-1C365E6C1CB8}"/>
              </a:ext>
            </a:extLst>
          </p:cNvPr>
          <p:cNvCxnSpPr>
            <a:cxnSpLocks/>
          </p:cNvCxnSpPr>
          <p:nvPr/>
        </p:nvCxnSpPr>
        <p:spPr>
          <a:xfrm>
            <a:off x="9702053" y="2312895"/>
            <a:ext cx="16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C02485F-8742-9241-A60D-080D92E94318}"/>
              </a:ext>
            </a:extLst>
          </p:cNvPr>
          <p:cNvSpPr/>
          <p:nvPr/>
        </p:nvSpPr>
        <p:spPr>
          <a:xfrm>
            <a:off x="9869557" y="2148272"/>
            <a:ext cx="357808" cy="34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631ECA-5467-9B41-8877-C35C96AF2B73}"/>
              </a:ext>
            </a:extLst>
          </p:cNvPr>
          <p:cNvCxnSpPr/>
          <p:nvPr/>
        </p:nvCxnSpPr>
        <p:spPr>
          <a:xfrm flipV="1">
            <a:off x="10048461" y="2514600"/>
            <a:ext cx="0" cy="11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F44B75-DC0A-DB46-91D9-1BBEA52F80DD}"/>
              </a:ext>
            </a:extLst>
          </p:cNvPr>
          <p:cNvCxnSpPr>
            <a:stCxn id="26" idx="1"/>
            <a:endCxn id="26" idx="5"/>
          </p:cNvCxnSpPr>
          <p:nvPr/>
        </p:nvCxnSpPr>
        <p:spPr>
          <a:xfrm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B71BF6-BFAE-3843-9A8A-0D11A4906F87}"/>
              </a:ext>
            </a:extLst>
          </p:cNvPr>
          <p:cNvCxnSpPr>
            <a:stCxn id="26" idx="7"/>
            <a:endCxn id="26" idx="3"/>
          </p:cNvCxnSpPr>
          <p:nvPr/>
        </p:nvCxnSpPr>
        <p:spPr>
          <a:xfrm flipH="1"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6739EF-64ED-AA45-90B4-BF4D237B566B}"/>
              </a:ext>
            </a:extLst>
          </p:cNvPr>
          <p:cNvCxnSpPr>
            <a:stCxn id="26" idx="6"/>
          </p:cNvCxnSpPr>
          <p:nvPr/>
        </p:nvCxnSpPr>
        <p:spPr>
          <a:xfrm flipV="1">
            <a:off x="10227365" y="2312895"/>
            <a:ext cx="268357" cy="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DD790-9C3F-DD48-883D-784D1F113A76}"/>
              </a:ext>
            </a:extLst>
          </p:cNvPr>
          <p:cNvSpPr txBox="1"/>
          <p:nvPr/>
        </p:nvSpPr>
        <p:spPr>
          <a:xfrm>
            <a:off x="10227365" y="1848971"/>
            <a:ext cx="86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40A6A-8C0E-F240-A67E-A70B12629DE0}"/>
              </a:ext>
            </a:extLst>
          </p:cNvPr>
          <p:cNvSpPr txBox="1"/>
          <p:nvPr/>
        </p:nvSpPr>
        <p:spPr>
          <a:xfrm>
            <a:off x="8547652" y="1470991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Network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F96BE3E-9B3B-C943-B461-AAF07623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85469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BD55DA-BC95-8D43-A2A4-A344F083A9BC}"/>
              </a:ext>
            </a:extLst>
          </p:cNvPr>
          <p:cNvCxnSpPr>
            <a:stCxn id="23" idx="3"/>
            <a:endCxn id="44" idx="1"/>
          </p:cNvCxnSpPr>
          <p:nvPr/>
        </p:nvCxnSpPr>
        <p:spPr>
          <a:xfrm>
            <a:off x="9702053" y="2312895"/>
            <a:ext cx="463923" cy="1351429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08F85-73DB-464B-AFCC-DDBC8ABFA058}"/>
              </a:ext>
            </a:extLst>
          </p:cNvPr>
          <p:cNvSpPr/>
          <p:nvPr/>
        </p:nvSpPr>
        <p:spPr>
          <a:xfrm>
            <a:off x="7126357" y="1391478"/>
            <a:ext cx="4651513" cy="4283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D71FC5-8D45-014A-B155-82B856135372}"/>
              </a:ext>
            </a:extLst>
          </p:cNvPr>
          <p:cNvSpPr txBox="1"/>
          <p:nvPr/>
        </p:nvSpPr>
        <p:spPr>
          <a:xfrm>
            <a:off x="9392478" y="5335352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BA3E9F3-DB7A-F544-A9C0-84A6066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325899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5" y="3200399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3664323"/>
            <a:ext cx="46392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8EF268A-3C8D-9C47-ABA8-7BC8813D052C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9702052" y="3664323"/>
            <a:ext cx="4639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26004-E91C-5249-9ED8-BEF622FBC125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24DFE-56E3-C14D-9BD8-BCB5E184A784}"/>
              </a:ext>
            </a:extLst>
          </p:cNvPr>
          <p:cNvSpPr txBox="1"/>
          <p:nvPr/>
        </p:nvSpPr>
        <p:spPr>
          <a:xfrm>
            <a:off x="9483684" y="5319223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FC5B24A-9C96-A343-A6ED-C692B8A1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Quick Review</a:t>
            </a:r>
          </a:p>
        </p:txBody>
      </p:sp>
    </p:spTree>
    <p:extLst>
      <p:ext uri="{BB962C8B-B14F-4D97-AF65-F5344CB8AC3E}">
        <p14:creationId xmlns:p14="http://schemas.microsoft.com/office/powerpoint/2010/main" val="291709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E21C-CCDF-1148-95CB-4509C6DF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Digital Front 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EC942B-D3A5-8745-B6FA-21ED5150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Down Converter (DDC)</a:t>
            </a:r>
          </a:p>
        </p:txBody>
      </p:sp>
      <p:pic>
        <p:nvPicPr>
          <p:cNvPr id="10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02B0154-8232-E948-A073-4D27F16B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76" y="2467013"/>
            <a:ext cx="4814433" cy="40258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2B7B92-A881-2C40-88D8-2261EE11FB1F}"/>
              </a:ext>
            </a:extLst>
          </p:cNvPr>
          <p:cNvSpPr/>
          <p:nvPr/>
        </p:nvSpPr>
        <p:spPr>
          <a:xfrm>
            <a:off x="4981303" y="3779520"/>
            <a:ext cx="2612571" cy="23974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31991</TotalTime>
  <Words>816</Words>
  <Application>Microsoft Macintosh PowerPoint</Application>
  <PresentationFormat>Widescreen</PresentationFormat>
  <Paragraphs>181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Neuromorphic Computing Midterm Presentation: FPGA Hardware Acceleration of CNN based SDR Analysis  </vt:lpstr>
      <vt:lpstr>Project Timeline</vt:lpstr>
      <vt:lpstr>Corey’s Project Progress</vt:lpstr>
      <vt:lpstr>Quick Review</vt:lpstr>
      <vt:lpstr>Quick Review</vt:lpstr>
      <vt:lpstr>Quick Review</vt:lpstr>
      <vt:lpstr>Quick Review</vt:lpstr>
      <vt:lpstr>Quick Review</vt:lpstr>
      <vt:lpstr>SDR Digital Front End</vt:lpstr>
      <vt:lpstr>What A DDC Does </vt:lpstr>
      <vt:lpstr>On Off Keying (OOK)</vt:lpstr>
      <vt:lpstr>Down Conversion Example Using OOK Data</vt:lpstr>
      <vt:lpstr>Generating Data</vt:lpstr>
      <vt:lpstr>Generating Data</vt:lpstr>
      <vt:lpstr>Lowpass FIR Filter</vt:lpstr>
      <vt:lpstr>PowerPoint Presentation</vt:lpstr>
      <vt:lpstr>Model Architecture Block Diagram</vt:lpstr>
      <vt:lpstr>Training Procedure</vt:lpstr>
      <vt:lpstr>Results OOK Low Pass Filter Dataset</vt:lpstr>
      <vt:lpstr>Results Audio Low Pass Filter Dataset</vt:lpstr>
      <vt:lpstr>Results OOK Mixer Dataset</vt:lpstr>
      <vt:lpstr>Conclusion</vt:lpstr>
      <vt:lpstr>Frequency Response Comparison</vt:lpstr>
      <vt:lpstr>PowerPoint Presentation</vt:lpstr>
      <vt:lpstr>Potential Issues With Current Configuration</vt:lpstr>
      <vt:lpstr>Float to Half</vt:lpstr>
      <vt:lpstr>Results: Float to Half</vt:lpstr>
      <vt:lpstr>Reducing Filters</vt:lpstr>
      <vt:lpstr>Results: Reducing Filters OOK Dataset</vt:lpstr>
      <vt:lpstr>Results: Reducing Filters OOK Dataset</vt:lpstr>
      <vt:lpstr>Future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247</cp:revision>
  <dcterms:created xsi:type="dcterms:W3CDTF">2020-09-03T01:22:04Z</dcterms:created>
  <dcterms:modified xsi:type="dcterms:W3CDTF">2021-03-11T14:20:16Z</dcterms:modified>
</cp:coreProperties>
</file>