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257" r:id="rId4"/>
    <p:sldId id="336" r:id="rId5"/>
    <p:sldId id="340" r:id="rId6"/>
    <p:sldId id="335" r:id="rId7"/>
    <p:sldId id="338" r:id="rId8"/>
    <p:sldId id="339" r:id="rId9"/>
    <p:sldId id="264" r:id="rId10"/>
    <p:sldId id="266" r:id="rId11"/>
    <p:sldId id="267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2"/>
    <p:restoredTop sz="96296"/>
  </p:normalViewPr>
  <p:slideViewPr>
    <p:cSldViewPr snapToGrid="0" snapToObjects="1">
      <p:cViewPr varScale="1">
        <p:scale>
          <a:sx n="110" d="100"/>
          <a:sy n="110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FPGA Hardware Acceleration of CNN based SDR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04/01/2021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E94A-8449-ED4C-9BAF-34FCE68F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67E0-BC7E-B446-B61D-5FA0DAB0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the model using TensorFlow</a:t>
            </a:r>
          </a:p>
          <a:p>
            <a:r>
              <a:rPr lang="en-US" dirty="0"/>
              <a:t>Generated input data</a:t>
            </a:r>
          </a:p>
          <a:p>
            <a:r>
              <a:rPr lang="en-US" dirty="0"/>
              <a:t>Tested model functionality (it works!)</a:t>
            </a:r>
          </a:p>
          <a:p>
            <a:r>
              <a:rPr lang="en-US" dirty="0"/>
              <a:t>Obtained throughput:  816.59 samples/s</a:t>
            </a:r>
          </a:p>
          <a:p>
            <a:pPr lvl="1"/>
            <a:r>
              <a:rPr lang="en-US" dirty="0"/>
              <a:t>Not great compared to MacBook (44903.46 samples/s)</a:t>
            </a:r>
          </a:p>
          <a:p>
            <a:pPr lvl="1"/>
            <a:r>
              <a:rPr lang="en-US" dirty="0"/>
              <a:t>Vanilla TensorFlow is not optimized for Jetson Nano hardware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1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0084-BC7D-8748-85D5-096F5A34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FEC7-EEB7-6C4B-8217-0F37599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20171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Nvidia’s API for accelerating inferencing models on Jetson Nano</a:t>
            </a:r>
          </a:p>
          <a:p>
            <a:pPr lvl="1"/>
            <a:r>
              <a:rPr lang="en-US" dirty="0"/>
              <a:t>Boasts 6x performance boost</a:t>
            </a:r>
          </a:p>
          <a:p>
            <a:pPr lvl="1"/>
            <a:r>
              <a:rPr lang="en-US" dirty="0"/>
              <a:t>Documentation is not great</a:t>
            </a:r>
          </a:p>
          <a:p>
            <a:pPr lvl="2"/>
            <a:r>
              <a:rPr lang="en-US" dirty="0"/>
              <a:t>Currently working on freezing the model</a:t>
            </a:r>
          </a:p>
          <a:p>
            <a:pPr lvl="2"/>
            <a:r>
              <a:rPr lang="en-US"/>
              <a:t>Requires TF 1.15.3 (&lt;2.3.1)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2050" name="Picture 2" descr="NVIDIA TensorRT | NVIDIA Developer">
            <a:extLst>
              <a:ext uri="{FF2B5EF4-FFF2-40B4-BE49-F238E27FC236}">
                <a16:creationId xmlns:a16="http://schemas.microsoft.com/office/drawing/2014/main" id="{ACC32085-0659-4F4C-9FE1-3B82A0A0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49" y="3694044"/>
            <a:ext cx="52974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0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6127-4609-DB43-A75F-88FED2C1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57CE-7B8A-B24B-9721-C9CC20BA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TensorRT</a:t>
            </a:r>
            <a:r>
              <a:rPr lang="en-US" dirty="0"/>
              <a:t> and see if it improves throughput</a:t>
            </a:r>
          </a:p>
          <a:p>
            <a:r>
              <a:rPr lang="en-US" dirty="0"/>
              <a:t>Implement model on FPGA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8994424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Implementation Block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F68C5-C36D-6143-8F03-D1AAF9FD7218}"/>
              </a:ext>
            </a:extLst>
          </p:cNvPr>
          <p:cNvSpPr/>
          <p:nvPr/>
        </p:nvSpPr>
        <p:spPr>
          <a:xfrm>
            <a:off x="3467941" y="3612506"/>
            <a:ext cx="845065" cy="84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AE5B1B-EB8E-9544-8BC4-91B2BC157A9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313007" y="4035039"/>
            <a:ext cx="44090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64BA87-6EC5-8042-97DD-97BD14311874}"/>
              </a:ext>
            </a:extLst>
          </p:cNvPr>
          <p:cNvSpPr/>
          <p:nvPr/>
        </p:nvSpPr>
        <p:spPr>
          <a:xfrm>
            <a:off x="4753910" y="3612506"/>
            <a:ext cx="845065" cy="84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2F761F-C39B-D04E-979A-074BBEA8B37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598976" y="4035039"/>
            <a:ext cx="45315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A57FB-2B72-9B4B-A5EC-4A59A5487FAD}"/>
              </a:ext>
            </a:extLst>
          </p:cNvPr>
          <p:cNvSpPr/>
          <p:nvPr/>
        </p:nvSpPr>
        <p:spPr>
          <a:xfrm>
            <a:off x="6052126" y="3612506"/>
            <a:ext cx="845065" cy="84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3757AC-4EBC-FB45-AADA-55CBF60201A9}"/>
              </a:ext>
            </a:extLst>
          </p:cNvPr>
          <p:cNvSpPr/>
          <p:nvPr/>
        </p:nvSpPr>
        <p:spPr>
          <a:xfrm>
            <a:off x="2904565" y="3061377"/>
            <a:ext cx="649108" cy="330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8779579-887C-4049-ABF6-17C2C631AFE5}"/>
              </a:ext>
            </a:extLst>
          </p:cNvPr>
          <p:cNvCxnSpPr>
            <a:stCxn id="15" idx="2"/>
            <a:endCxn id="10" idx="1"/>
          </p:cNvCxnSpPr>
          <p:nvPr/>
        </p:nvCxnSpPr>
        <p:spPr>
          <a:xfrm rot="16200000" flipH="1">
            <a:off x="3027038" y="3594135"/>
            <a:ext cx="642984" cy="238822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D34EB7-0513-CB4D-AD85-B9A550E6924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897192" y="4035039"/>
            <a:ext cx="45315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E50B4-E604-8F47-BA08-3BB4ECC92C16}"/>
              </a:ext>
            </a:extLst>
          </p:cNvPr>
          <p:cNvSpPr/>
          <p:nvPr/>
        </p:nvSpPr>
        <p:spPr>
          <a:xfrm>
            <a:off x="7350343" y="3612506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5E7E9D-2DB0-C748-B744-795A2AC7126A}"/>
              </a:ext>
            </a:extLst>
          </p:cNvPr>
          <p:cNvSpPr/>
          <p:nvPr/>
        </p:nvSpPr>
        <p:spPr>
          <a:xfrm>
            <a:off x="7350343" y="4880104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CD997D-4C5A-074C-950B-0FE891A1E02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772876" y="4457571"/>
            <a:ext cx="0" cy="422533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65AFBCB-8221-4442-8539-85FE69B2C538}"/>
              </a:ext>
            </a:extLst>
          </p:cNvPr>
          <p:cNvSpPr/>
          <p:nvPr/>
        </p:nvSpPr>
        <p:spPr>
          <a:xfrm>
            <a:off x="8617941" y="3612506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DEEF2E-56A5-A440-B825-3AED62399D4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195408" y="4035039"/>
            <a:ext cx="422533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0FD99A-074B-8543-BFC0-27C268760507}"/>
              </a:ext>
            </a:extLst>
          </p:cNvPr>
          <p:cNvCxnSpPr>
            <a:cxnSpLocks/>
          </p:cNvCxnSpPr>
          <p:nvPr/>
        </p:nvCxnSpPr>
        <p:spPr>
          <a:xfrm>
            <a:off x="9463006" y="4035038"/>
            <a:ext cx="422533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B24C9D5-5CDE-B947-BB8B-2733E4B07505}"/>
              </a:ext>
            </a:extLst>
          </p:cNvPr>
          <p:cNvSpPr/>
          <p:nvPr/>
        </p:nvSpPr>
        <p:spPr>
          <a:xfrm>
            <a:off x="9885539" y="3612506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CF8EEA-FDBC-D14C-8764-6E46C9B42749}"/>
              </a:ext>
            </a:extLst>
          </p:cNvPr>
          <p:cNvCxnSpPr>
            <a:cxnSpLocks/>
          </p:cNvCxnSpPr>
          <p:nvPr/>
        </p:nvCxnSpPr>
        <p:spPr>
          <a:xfrm>
            <a:off x="10730604" y="4035038"/>
            <a:ext cx="422533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D56B2F1-4E7F-424B-8DDA-347A314AE7F4}"/>
              </a:ext>
            </a:extLst>
          </p:cNvPr>
          <p:cNvSpPr/>
          <p:nvPr/>
        </p:nvSpPr>
        <p:spPr>
          <a:xfrm>
            <a:off x="8617941" y="1965183"/>
            <a:ext cx="845065" cy="845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98D7CD1-19F8-1348-864D-3A95510CF38F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8195408" y="2387716"/>
            <a:ext cx="422533" cy="16473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27D611-C826-9B4E-86F6-71488967E2F8}"/>
              </a:ext>
            </a:extLst>
          </p:cNvPr>
          <p:cNvCxnSpPr>
            <a:cxnSpLocks/>
          </p:cNvCxnSpPr>
          <p:nvPr/>
        </p:nvCxnSpPr>
        <p:spPr>
          <a:xfrm>
            <a:off x="9463005" y="2399307"/>
            <a:ext cx="15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8FEB456-6BAC-C34B-AB09-D2641C28674A}"/>
              </a:ext>
            </a:extLst>
          </p:cNvPr>
          <p:cNvSpPr/>
          <p:nvPr/>
        </p:nvSpPr>
        <p:spPr>
          <a:xfrm>
            <a:off x="9615566" y="2237781"/>
            <a:ext cx="325885" cy="3168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7562E-6271-F248-99E0-A96270A18011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9778509" y="2554614"/>
            <a:ext cx="0" cy="148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782C1C-145D-4F4C-B4A9-F582650C40FC}"/>
              </a:ext>
            </a:extLst>
          </p:cNvPr>
          <p:cNvCxnSpPr>
            <a:stCxn id="33" idx="1"/>
            <a:endCxn id="33" idx="5"/>
          </p:cNvCxnSpPr>
          <p:nvPr/>
        </p:nvCxnSpPr>
        <p:spPr>
          <a:xfrm>
            <a:off x="9663291" y="2284179"/>
            <a:ext cx="230435" cy="2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A3DB3-7D63-234A-8779-85F5860B6E14}"/>
              </a:ext>
            </a:extLst>
          </p:cNvPr>
          <p:cNvCxnSpPr>
            <a:stCxn id="33" idx="7"/>
            <a:endCxn id="33" idx="3"/>
          </p:cNvCxnSpPr>
          <p:nvPr/>
        </p:nvCxnSpPr>
        <p:spPr>
          <a:xfrm flipH="1">
            <a:off x="9663291" y="2284179"/>
            <a:ext cx="230435" cy="2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39497B-E39D-D047-ACF1-06FAA6730D1C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9941451" y="2396197"/>
            <a:ext cx="24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B78556-0721-9A4C-88C9-7990C30CB642}"/>
              </a:ext>
            </a:extLst>
          </p:cNvPr>
          <p:cNvSpPr txBox="1"/>
          <p:nvPr/>
        </p:nvSpPr>
        <p:spPr>
          <a:xfrm>
            <a:off x="10063658" y="2008561"/>
            <a:ext cx="789153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4415D1-EDC0-5A4C-BD47-E1AC83A431C5}"/>
              </a:ext>
            </a:extLst>
          </p:cNvPr>
          <p:cNvSpPr txBox="1"/>
          <p:nvPr/>
        </p:nvSpPr>
        <p:spPr>
          <a:xfrm>
            <a:off x="8411600" y="1620926"/>
            <a:ext cx="1774265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7BD262-608D-BC45-9C9B-3BAED425E8F9}"/>
              </a:ext>
            </a:extLst>
          </p:cNvPr>
          <p:cNvSpPr/>
          <p:nvPr/>
        </p:nvSpPr>
        <p:spPr>
          <a:xfrm>
            <a:off x="7117112" y="3429000"/>
            <a:ext cx="4236509" cy="243754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2CABE3-AECF-464F-9DDA-5565219DA3F4}"/>
              </a:ext>
            </a:extLst>
          </p:cNvPr>
          <p:cNvCxnSpPr>
            <a:cxnSpLocks/>
          </p:cNvCxnSpPr>
          <p:nvPr/>
        </p:nvCxnSpPr>
        <p:spPr>
          <a:xfrm>
            <a:off x="3020077" y="2506984"/>
            <a:ext cx="563376" cy="0"/>
          </a:xfrm>
          <a:prstGeom prst="line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D20CAC-A686-464F-9626-B8153BD23498}"/>
              </a:ext>
            </a:extLst>
          </p:cNvPr>
          <p:cNvCxnSpPr>
            <a:cxnSpLocks/>
          </p:cNvCxnSpPr>
          <p:nvPr/>
        </p:nvCxnSpPr>
        <p:spPr>
          <a:xfrm>
            <a:off x="3020077" y="2205583"/>
            <a:ext cx="563376" cy="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91FBB83-C0D2-AC43-BB81-A67379E4450D}"/>
              </a:ext>
            </a:extLst>
          </p:cNvPr>
          <p:cNvSpPr txBox="1"/>
          <p:nvPr/>
        </p:nvSpPr>
        <p:spPr>
          <a:xfrm>
            <a:off x="3553673" y="2037393"/>
            <a:ext cx="845065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Analog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EEFEFB-B3D9-494D-A6CA-A5323A1D81F4}"/>
              </a:ext>
            </a:extLst>
          </p:cNvPr>
          <p:cNvSpPr txBox="1"/>
          <p:nvPr/>
        </p:nvSpPr>
        <p:spPr>
          <a:xfrm>
            <a:off x="3553672" y="2341993"/>
            <a:ext cx="845065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Digital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68A5CAB6-61C7-0442-8709-D5715605D879}"/>
              </a:ext>
            </a:extLst>
          </p:cNvPr>
          <p:cNvSpPr/>
          <p:nvPr/>
        </p:nvSpPr>
        <p:spPr>
          <a:xfrm rot="5400000" flipH="1">
            <a:off x="4774935" y="4191526"/>
            <a:ext cx="251887" cy="399262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4EA72B67-306F-E842-BD98-CAEF450C50EE}"/>
              </a:ext>
            </a:extLst>
          </p:cNvPr>
          <p:cNvSpPr/>
          <p:nvPr/>
        </p:nvSpPr>
        <p:spPr>
          <a:xfrm rot="5400000" flipH="1">
            <a:off x="9073748" y="4191526"/>
            <a:ext cx="251886" cy="3992627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CF7967-60D4-7B48-BCA7-34D22BD07C74}"/>
              </a:ext>
            </a:extLst>
          </p:cNvPr>
          <p:cNvSpPr txBox="1"/>
          <p:nvPr/>
        </p:nvSpPr>
        <p:spPr>
          <a:xfrm>
            <a:off x="4273406" y="6316236"/>
            <a:ext cx="1254945" cy="336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RF Front 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EC267-EA44-5C4B-ACE5-5FDACAB915D2}"/>
              </a:ext>
            </a:extLst>
          </p:cNvPr>
          <p:cNvSpPr txBox="1"/>
          <p:nvPr/>
        </p:nvSpPr>
        <p:spPr>
          <a:xfrm>
            <a:off x="8406335" y="6313782"/>
            <a:ext cx="1586712" cy="336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Digital Front End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780156-936B-7A4C-A3DC-5D1E6FF0671C}"/>
              </a:ext>
            </a:extLst>
          </p:cNvPr>
          <p:cNvSpPr/>
          <p:nvPr/>
        </p:nvSpPr>
        <p:spPr>
          <a:xfrm>
            <a:off x="7117112" y="1542650"/>
            <a:ext cx="4236509" cy="14644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3B8D0-7589-294E-B90B-59B155FC3A34}"/>
              </a:ext>
            </a:extLst>
          </p:cNvPr>
          <p:cNvSpPr txBox="1"/>
          <p:nvPr/>
        </p:nvSpPr>
        <p:spPr>
          <a:xfrm>
            <a:off x="10751017" y="5442817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FPGA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36A245-4916-FE4B-A407-1293F2B440F5}"/>
              </a:ext>
            </a:extLst>
          </p:cNvPr>
          <p:cNvSpPr txBox="1"/>
          <p:nvPr/>
        </p:nvSpPr>
        <p:spPr>
          <a:xfrm>
            <a:off x="10373917" y="2611658"/>
            <a:ext cx="95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SoC/FPGA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CD8FF7-B598-6542-B6EC-4500CA1CFE48}"/>
              </a:ext>
            </a:extLst>
          </p:cNvPr>
          <p:cNvSpPr/>
          <p:nvPr/>
        </p:nvSpPr>
        <p:spPr>
          <a:xfrm>
            <a:off x="8296704" y="3005346"/>
            <a:ext cx="1588830" cy="4218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80653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A09F-1020-6B4F-861C-B098DB2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35E554-5D35-5146-B917-FEFE9EE40896}"/>
              </a:ext>
            </a:extLst>
          </p:cNvPr>
          <p:cNvGrpSpPr/>
          <p:nvPr/>
        </p:nvGrpSpPr>
        <p:grpSpPr>
          <a:xfrm>
            <a:off x="2803594" y="1900386"/>
            <a:ext cx="9065332" cy="3952234"/>
            <a:chOff x="2419502" y="1778005"/>
            <a:chExt cx="9065332" cy="39522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BA7937-B579-EB46-864C-652E935F850C}"/>
                </a:ext>
              </a:extLst>
            </p:cNvPr>
            <p:cNvSpPr txBox="1"/>
            <p:nvPr/>
          </p:nvSpPr>
          <p:spPr>
            <a:xfrm>
              <a:off x="2609204" y="3131994"/>
              <a:ext cx="4667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223D87-B8D0-2D45-B9D6-B22F808F5A2E}"/>
                </a:ext>
              </a:extLst>
            </p:cNvPr>
            <p:cNvSpPr txBox="1"/>
            <p:nvPr/>
          </p:nvSpPr>
          <p:spPr>
            <a:xfrm>
              <a:off x="2489920" y="3971846"/>
              <a:ext cx="7314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x(t-64)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DAF564-7C64-0F45-9F11-A22E5A450475}"/>
                </a:ext>
              </a:extLst>
            </p:cNvPr>
            <p:cNvSpPr txBox="1"/>
            <p:nvPr/>
          </p:nvSpPr>
          <p:spPr>
            <a:xfrm>
              <a:off x="2526547" y="3480743"/>
              <a:ext cx="6272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16889D-4602-5149-BEAE-174A9853E7F6}"/>
                </a:ext>
              </a:extLst>
            </p:cNvPr>
            <p:cNvSpPr txBox="1"/>
            <p:nvPr/>
          </p:nvSpPr>
          <p:spPr>
            <a:xfrm rot="5400000">
              <a:off x="2739330" y="3738107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32E778-1592-874D-9B0B-15AC99F8C046}"/>
                </a:ext>
              </a:extLst>
            </p:cNvPr>
            <p:cNvCxnSpPr>
              <a:cxnSpLocks/>
            </p:cNvCxnSpPr>
            <p:nvPr/>
          </p:nvCxnSpPr>
          <p:spPr>
            <a:xfrm>
              <a:off x="327244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C4DFC4-06AF-2248-AA0D-E25099E25D38}"/>
                </a:ext>
              </a:extLst>
            </p:cNvPr>
            <p:cNvSpPr/>
            <p:nvPr/>
          </p:nvSpPr>
          <p:spPr>
            <a:xfrm>
              <a:off x="367240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CNN Layer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107BAF-C532-0643-A36C-AA0AF9B928E3}"/>
                </a:ext>
              </a:extLst>
            </p:cNvPr>
            <p:cNvSpPr/>
            <p:nvPr/>
          </p:nvSpPr>
          <p:spPr>
            <a:xfrm>
              <a:off x="2419502" y="3094852"/>
              <a:ext cx="852947" cy="1325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E8E311-C9AA-DB42-A0CE-6241B00A1164}"/>
                </a:ext>
              </a:extLst>
            </p:cNvPr>
            <p:cNvSpPr txBox="1"/>
            <p:nvPr/>
          </p:nvSpPr>
          <p:spPr>
            <a:xfrm>
              <a:off x="2512358" y="2768874"/>
              <a:ext cx="627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277A8D-4968-B541-A1B1-82A4B5B86D08}"/>
                </a:ext>
              </a:extLst>
            </p:cNvPr>
            <p:cNvSpPr/>
            <p:nvPr/>
          </p:nvSpPr>
          <p:spPr>
            <a:xfrm>
              <a:off x="8153189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Dense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(50 Units)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9E13A7-5E2A-0348-848A-AEF563873997}"/>
                </a:ext>
              </a:extLst>
            </p:cNvPr>
            <p:cNvSpPr/>
            <p:nvPr/>
          </p:nvSpPr>
          <p:spPr>
            <a:xfrm>
              <a:off x="9661786" y="3301271"/>
              <a:ext cx="950602" cy="950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 Unit)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CD1396-8C3F-A047-A421-CDFC3ED15A37}"/>
                </a:ext>
              </a:extLst>
            </p:cNvPr>
            <p:cNvSpPr txBox="1"/>
            <p:nvPr/>
          </p:nvSpPr>
          <p:spPr>
            <a:xfrm>
              <a:off x="10977964" y="357296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y(t)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FC016C-D10F-EB4D-BECD-1F595EEA4789}"/>
                </a:ext>
              </a:extLst>
            </p:cNvPr>
            <p:cNvCxnSpPr>
              <a:cxnSpLocks/>
            </p:cNvCxnSpPr>
            <p:nvPr/>
          </p:nvCxnSpPr>
          <p:spPr>
            <a:xfrm>
              <a:off x="7742028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66BB9B-7599-D346-B5F6-245F28D17C6C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8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FBB25B-832A-2D41-A704-5F2C941CD77F}"/>
                </a:ext>
              </a:extLst>
            </p:cNvPr>
            <p:cNvCxnSpPr>
              <a:cxnSpLocks/>
            </p:cNvCxnSpPr>
            <p:nvPr/>
          </p:nvCxnSpPr>
          <p:spPr>
            <a:xfrm>
              <a:off x="9257570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F44BCD-2CFC-E240-B02F-4539F5E4346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12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5858F3-0484-1244-B1BF-22A90123C46E}"/>
                </a:ext>
              </a:extLst>
            </p:cNvPr>
            <p:cNvSpPr/>
            <p:nvPr/>
          </p:nvSpPr>
          <p:spPr>
            <a:xfrm>
              <a:off x="517608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Max Pooling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38DD57-7311-4A43-A7D6-6061C492B3C0}"/>
                </a:ext>
              </a:extLst>
            </p:cNvPr>
            <p:cNvSpPr/>
            <p:nvPr/>
          </p:nvSpPr>
          <p:spPr>
            <a:xfrm>
              <a:off x="6680424" y="1778005"/>
              <a:ext cx="1104381" cy="395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Flatten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378795-9667-AF40-AB97-D0FED6489395}"/>
                </a:ext>
              </a:extLst>
            </p:cNvPr>
            <p:cNvCxnSpPr>
              <a:cxnSpLocks/>
            </p:cNvCxnSpPr>
            <p:nvPr/>
          </p:nvCxnSpPr>
          <p:spPr>
            <a:xfrm>
              <a:off x="6280467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5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A09F-1020-6B4F-861C-B098DB2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35E554-5D35-5146-B917-FEFE9EE40896}"/>
              </a:ext>
            </a:extLst>
          </p:cNvPr>
          <p:cNvGrpSpPr/>
          <p:nvPr/>
        </p:nvGrpSpPr>
        <p:grpSpPr>
          <a:xfrm>
            <a:off x="2803594" y="1900386"/>
            <a:ext cx="9065332" cy="3952234"/>
            <a:chOff x="2419502" y="1778005"/>
            <a:chExt cx="9065332" cy="39522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BA7937-B579-EB46-864C-652E935F850C}"/>
                </a:ext>
              </a:extLst>
            </p:cNvPr>
            <p:cNvSpPr txBox="1"/>
            <p:nvPr/>
          </p:nvSpPr>
          <p:spPr>
            <a:xfrm>
              <a:off x="2609204" y="3131994"/>
              <a:ext cx="4667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223D87-B8D0-2D45-B9D6-B22F808F5A2E}"/>
                </a:ext>
              </a:extLst>
            </p:cNvPr>
            <p:cNvSpPr txBox="1"/>
            <p:nvPr/>
          </p:nvSpPr>
          <p:spPr>
            <a:xfrm>
              <a:off x="2489920" y="3971846"/>
              <a:ext cx="7314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x(t-64)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DAF564-7C64-0F45-9F11-A22E5A450475}"/>
                </a:ext>
              </a:extLst>
            </p:cNvPr>
            <p:cNvSpPr txBox="1"/>
            <p:nvPr/>
          </p:nvSpPr>
          <p:spPr>
            <a:xfrm>
              <a:off x="2526547" y="3480743"/>
              <a:ext cx="6272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16889D-4602-5149-BEAE-174A9853E7F6}"/>
                </a:ext>
              </a:extLst>
            </p:cNvPr>
            <p:cNvSpPr txBox="1"/>
            <p:nvPr/>
          </p:nvSpPr>
          <p:spPr>
            <a:xfrm rot="5400000">
              <a:off x="2739330" y="3738107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32E778-1592-874D-9B0B-15AC99F8C046}"/>
                </a:ext>
              </a:extLst>
            </p:cNvPr>
            <p:cNvCxnSpPr>
              <a:cxnSpLocks/>
            </p:cNvCxnSpPr>
            <p:nvPr/>
          </p:nvCxnSpPr>
          <p:spPr>
            <a:xfrm>
              <a:off x="327244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C4DFC4-06AF-2248-AA0D-E25099E25D38}"/>
                </a:ext>
              </a:extLst>
            </p:cNvPr>
            <p:cNvSpPr/>
            <p:nvPr/>
          </p:nvSpPr>
          <p:spPr>
            <a:xfrm>
              <a:off x="367240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CNN Layer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107BAF-C532-0643-A36C-AA0AF9B928E3}"/>
                </a:ext>
              </a:extLst>
            </p:cNvPr>
            <p:cNvSpPr/>
            <p:nvPr/>
          </p:nvSpPr>
          <p:spPr>
            <a:xfrm>
              <a:off x="2419502" y="3094852"/>
              <a:ext cx="852947" cy="1325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E8E311-C9AA-DB42-A0CE-6241B00A1164}"/>
                </a:ext>
              </a:extLst>
            </p:cNvPr>
            <p:cNvSpPr txBox="1"/>
            <p:nvPr/>
          </p:nvSpPr>
          <p:spPr>
            <a:xfrm>
              <a:off x="2512358" y="2768874"/>
              <a:ext cx="627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277A8D-4968-B541-A1B1-82A4B5B86D08}"/>
                </a:ext>
              </a:extLst>
            </p:cNvPr>
            <p:cNvSpPr/>
            <p:nvPr/>
          </p:nvSpPr>
          <p:spPr>
            <a:xfrm>
              <a:off x="8153189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Dense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(50 Units)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9E13A7-5E2A-0348-848A-AEF563873997}"/>
                </a:ext>
              </a:extLst>
            </p:cNvPr>
            <p:cNvSpPr/>
            <p:nvPr/>
          </p:nvSpPr>
          <p:spPr>
            <a:xfrm>
              <a:off x="9661786" y="3301271"/>
              <a:ext cx="950602" cy="950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 Unit)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CD1396-8C3F-A047-A421-CDFC3ED15A37}"/>
                </a:ext>
              </a:extLst>
            </p:cNvPr>
            <p:cNvSpPr txBox="1"/>
            <p:nvPr/>
          </p:nvSpPr>
          <p:spPr>
            <a:xfrm>
              <a:off x="10977964" y="357296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y(t)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FC016C-D10F-EB4D-BECD-1F595EEA4789}"/>
                </a:ext>
              </a:extLst>
            </p:cNvPr>
            <p:cNvCxnSpPr>
              <a:cxnSpLocks/>
            </p:cNvCxnSpPr>
            <p:nvPr/>
          </p:nvCxnSpPr>
          <p:spPr>
            <a:xfrm>
              <a:off x="7742028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66BB9B-7599-D346-B5F6-245F28D17C6C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8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FBB25B-832A-2D41-A704-5F2C941CD77F}"/>
                </a:ext>
              </a:extLst>
            </p:cNvPr>
            <p:cNvCxnSpPr>
              <a:cxnSpLocks/>
            </p:cNvCxnSpPr>
            <p:nvPr/>
          </p:nvCxnSpPr>
          <p:spPr>
            <a:xfrm>
              <a:off x="9257570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F44BCD-2CFC-E240-B02F-4539F5E4346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12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5858F3-0484-1244-B1BF-22A90123C46E}"/>
                </a:ext>
              </a:extLst>
            </p:cNvPr>
            <p:cNvSpPr/>
            <p:nvPr/>
          </p:nvSpPr>
          <p:spPr>
            <a:xfrm>
              <a:off x="517608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Max Pooling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38DD57-7311-4A43-A7D6-6061C492B3C0}"/>
                </a:ext>
              </a:extLst>
            </p:cNvPr>
            <p:cNvSpPr/>
            <p:nvPr/>
          </p:nvSpPr>
          <p:spPr>
            <a:xfrm>
              <a:off x="6680424" y="1778005"/>
              <a:ext cx="1104381" cy="395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Flatten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378795-9667-AF40-AB97-D0FED6489395}"/>
                </a:ext>
              </a:extLst>
            </p:cNvPr>
            <p:cNvCxnSpPr>
              <a:cxnSpLocks/>
            </p:cNvCxnSpPr>
            <p:nvPr/>
          </p:nvCxnSpPr>
          <p:spPr>
            <a:xfrm>
              <a:off x="6280467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F58326B-18C1-B942-BB06-BC673E6AB769}"/>
              </a:ext>
            </a:extLst>
          </p:cNvPr>
          <p:cNvSpPr/>
          <p:nvPr/>
        </p:nvSpPr>
        <p:spPr>
          <a:xfrm>
            <a:off x="3936583" y="2510047"/>
            <a:ext cx="1341120" cy="27736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3FFC-6493-2247-9CAC-FBA47677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 Layer Hardware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8775-33F4-6745-82C3-81404C8C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400474" cy="4351338"/>
          </a:xfrm>
        </p:spPr>
        <p:txBody>
          <a:bodyPr/>
          <a:lstStyle/>
          <a:p>
            <a:r>
              <a:rPr lang="en-US" dirty="0"/>
              <a:t>3 Implementations:</a:t>
            </a:r>
          </a:p>
          <a:p>
            <a:pPr lvl="1"/>
            <a:r>
              <a:rPr lang="en-US" dirty="0"/>
              <a:t>MMA (</a:t>
            </a:r>
            <a:r>
              <a:rPr lang="en-US" dirty="0" err="1"/>
              <a:t>HSpice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SoC (Jetson Nano)</a:t>
            </a:r>
          </a:p>
          <a:p>
            <a:pPr lvl="1"/>
            <a:r>
              <a:rPr lang="en-US" dirty="0"/>
              <a:t>FPGA (Zynq-7000)</a:t>
            </a:r>
          </a:p>
          <a:p>
            <a:r>
              <a:rPr lang="en-US" dirty="0"/>
              <a:t>Feed inputs through each implementation and compare throughput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E07CD-51EF-7D47-8C86-49A47213435D}"/>
              </a:ext>
            </a:extLst>
          </p:cNvPr>
          <p:cNvGrpSpPr/>
          <p:nvPr/>
        </p:nvGrpSpPr>
        <p:grpSpPr>
          <a:xfrm>
            <a:off x="7396480" y="2078130"/>
            <a:ext cx="4190821" cy="3846328"/>
            <a:chOff x="5252499" y="4155971"/>
            <a:chExt cx="2240280" cy="205612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8176F729-834A-0B49-AF9B-87578B3D899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99" y="4286776"/>
              <a:ext cx="2240280" cy="19253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AE2996-2F54-FF47-8219-3F7267B2C23E}"/>
                </a:ext>
              </a:extLst>
            </p:cNvPr>
            <p:cNvSpPr txBox="1"/>
            <p:nvPr/>
          </p:nvSpPr>
          <p:spPr>
            <a:xfrm>
              <a:off x="6151264" y="4155971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CNN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2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5CED-98F1-3C4B-849D-4890F894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Conv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8BDE-62CB-C747-BA29-15BA30EC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was previously simulated in Python</a:t>
            </a:r>
          </a:p>
          <a:p>
            <a:r>
              <a:rPr lang="en-US" dirty="0"/>
              <a:t>Implementing the conv layer requires the weights of the Python model and the ability to verify output to a given input</a:t>
            </a:r>
          </a:p>
        </p:txBody>
      </p:sp>
    </p:spTree>
    <p:extLst>
      <p:ext uri="{BB962C8B-B14F-4D97-AF65-F5344CB8AC3E}">
        <p14:creationId xmlns:p14="http://schemas.microsoft.com/office/powerpoint/2010/main" val="409415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C932-6AE2-714E-89EB-FD2E9151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C337-6ADE-5440-9E44-93196D73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223599" cy="4351338"/>
          </a:xfrm>
        </p:spPr>
        <p:txBody>
          <a:bodyPr/>
          <a:lstStyle/>
          <a:p>
            <a:r>
              <a:rPr lang="en-US" dirty="0"/>
              <a:t>Outputs the weights of a given model</a:t>
            </a:r>
          </a:p>
          <a:p>
            <a:r>
              <a:rPr lang="en-US" dirty="0"/>
              <a:t>Creates a set of input and output data to verify implementations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60A6B78-9F2F-A449-955E-28C98346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164" y="1778794"/>
            <a:ext cx="4978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DCEC-6A23-3941-880F-F0E3D14A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Jetson 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0796-2102-3748-96A5-D8C19870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225105" cy="4351338"/>
          </a:xfrm>
        </p:spPr>
        <p:txBody>
          <a:bodyPr/>
          <a:lstStyle/>
          <a:p>
            <a:r>
              <a:rPr lang="en-US" dirty="0"/>
              <a:t>Nvidia’s low power ARM computer built specifically for inferencing</a:t>
            </a:r>
          </a:p>
          <a:p>
            <a:r>
              <a:rPr lang="en-US" dirty="0"/>
              <a:t>Runs on Linux (easy to port TensorFlow model)</a:t>
            </a:r>
          </a:p>
          <a:p>
            <a:r>
              <a:rPr lang="en-US" dirty="0"/>
              <a:t>Supports PCIe</a:t>
            </a:r>
          </a:p>
        </p:txBody>
      </p:sp>
      <p:pic>
        <p:nvPicPr>
          <p:cNvPr id="1026" name="Picture 2" descr="Jetson Nano Developer Kit">
            <a:extLst>
              <a:ext uri="{FF2B5EF4-FFF2-40B4-BE49-F238E27FC236}">
                <a16:creationId xmlns:a16="http://schemas.microsoft.com/office/drawing/2014/main" id="{C1F31C25-D273-4843-B402-C905C818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74" y="1797870"/>
            <a:ext cx="3998534" cy="32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33323</TotalTime>
  <Words>338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FPGA Hardware Acceleration of CNN based SDR Analysis </vt:lpstr>
      <vt:lpstr>Project Timeline</vt:lpstr>
      <vt:lpstr>SDR Implementation Block Diagram</vt:lpstr>
      <vt:lpstr>Model Architecture</vt:lpstr>
      <vt:lpstr>Model Architecture</vt:lpstr>
      <vt:lpstr>Conv Layer Hardware Implementations</vt:lpstr>
      <vt:lpstr>Implementing Conv Layer</vt:lpstr>
      <vt:lpstr>Python Script</vt:lpstr>
      <vt:lpstr>Jetson Nano</vt:lpstr>
      <vt:lpstr>Implementation Progress</vt:lpstr>
      <vt:lpstr>TensorRT</vt:lpstr>
      <vt:lpstr>Future 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231</cp:revision>
  <dcterms:created xsi:type="dcterms:W3CDTF">2020-09-03T01:22:04Z</dcterms:created>
  <dcterms:modified xsi:type="dcterms:W3CDTF">2021-04-01T14:18:21Z</dcterms:modified>
</cp:coreProperties>
</file>