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257" r:id="rId5"/>
    <p:sldId id="341" r:id="rId6"/>
    <p:sldId id="346" r:id="rId7"/>
    <p:sldId id="342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6"/>
    <p:restoredTop sz="96296"/>
  </p:normalViewPr>
  <p:slideViewPr>
    <p:cSldViewPr snapToGrid="0" snapToObjects="1">
      <p:cViewPr>
        <p:scale>
          <a:sx n="109" d="100"/>
          <a:sy n="109" d="100"/>
        </p:scale>
        <p:origin x="2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FPGA Hardware Acceleration of CNN based SDR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04/15/2021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F6F6-08CE-5C43-929D-AAA93450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5458-6B3A-1249-89F0-707526E7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FPGA implementation to allow for 32 input samples</a:t>
            </a:r>
          </a:p>
          <a:p>
            <a:r>
              <a:rPr lang="en-US" dirty="0"/>
              <a:t>Develop a python script that can convert the filter and input values to </a:t>
            </a:r>
            <a:r>
              <a:rPr lang="en-US" dirty="0" err="1"/>
              <a:t>std_logic_vectors</a:t>
            </a:r>
            <a:r>
              <a:rPr lang="en-US" dirty="0"/>
              <a:t> for test bench</a:t>
            </a:r>
          </a:p>
          <a:p>
            <a:r>
              <a:rPr lang="en-US" dirty="0"/>
              <a:t>Benchmark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084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0232915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3FFC-6493-2247-9CAC-FBA47677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Conv Layer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8775-33F4-6745-82C3-81404C8C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400474" cy="4351338"/>
          </a:xfrm>
        </p:spPr>
        <p:txBody>
          <a:bodyPr/>
          <a:lstStyle/>
          <a:p>
            <a:r>
              <a:rPr lang="en-US" dirty="0"/>
              <a:t>Convolution is just a series of multiplications and summations</a:t>
            </a:r>
          </a:p>
          <a:p>
            <a:r>
              <a:rPr lang="en-US" dirty="0"/>
              <a:t>On traditional processors those operations are performed serially</a:t>
            </a:r>
          </a:p>
          <a:p>
            <a:r>
              <a:rPr lang="en-US" dirty="0"/>
              <a:t>FPGA can be used to accelerate the execution of math operations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E07CD-51EF-7D47-8C86-49A47213435D}"/>
              </a:ext>
            </a:extLst>
          </p:cNvPr>
          <p:cNvGrpSpPr/>
          <p:nvPr/>
        </p:nvGrpSpPr>
        <p:grpSpPr>
          <a:xfrm>
            <a:off x="7313287" y="1505836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176F729-834A-0B49-AF9B-87578B3D899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E2996-2F54-FF47-8219-3F7267B2C23E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239FF-BCFB-7842-A608-9AD69996455A}"/>
                  </a:ext>
                </a:extLst>
              </p:cNvPr>
              <p:cNvSpPr txBox="1"/>
              <p:nvPr/>
            </p:nvSpPr>
            <p:spPr>
              <a:xfrm>
                <a:off x="7785304" y="5412005"/>
                <a:ext cx="3246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239FF-BCFB-7842-A608-9AD69996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304" y="5412005"/>
                <a:ext cx="3246786" cy="276999"/>
              </a:xfrm>
              <a:prstGeom prst="rect">
                <a:avLst/>
              </a:prstGeom>
              <a:blipFill>
                <a:blip r:embed="rId3"/>
                <a:stretch>
                  <a:fillRect l="-778" t="-4545" r="-233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90688"/>
            <a:ext cx="6384527" cy="3541854"/>
            <a:chOff x="2199293" y="1835873"/>
            <a:chExt cx="6384527" cy="35418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2144179"/>
              <a:ext cx="2391998" cy="599893"/>
              <a:chOff x="3557389" y="2142080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849276"/>
              <a:ext cx="2391998" cy="599893"/>
              <a:chOff x="3557389" y="2142080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554373"/>
              <a:ext cx="2391998" cy="599893"/>
              <a:chOff x="3557389" y="2142080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4223651"/>
              <a:ext cx="2391998" cy="599893"/>
              <a:chOff x="3557389" y="2142080"/>
              <a:chExt cx="2391998" cy="59989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4201176" y="5644354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DBD-E625-5040-A585-AC7459E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E756-7637-4C43-8BB4-11B8E9B1297E}"/>
              </a:ext>
            </a:extLst>
          </p:cNvPr>
          <p:cNvSpPr/>
          <p:nvPr/>
        </p:nvSpPr>
        <p:spPr>
          <a:xfrm>
            <a:off x="8090837" y="21928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79DAA-0958-5E4F-8560-FD6E3155A1F2}"/>
              </a:ext>
            </a:extLst>
          </p:cNvPr>
          <p:cNvSpPr/>
          <p:nvPr/>
        </p:nvSpPr>
        <p:spPr>
          <a:xfrm>
            <a:off x="8090837" y="31251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08B8-5807-3D42-AA9A-FF342BF850AC}"/>
              </a:ext>
            </a:extLst>
          </p:cNvPr>
          <p:cNvSpPr/>
          <p:nvPr/>
        </p:nvSpPr>
        <p:spPr>
          <a:xfrm>
            <a:off x="8090837" y="49091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50FE-F0FC-D447-B16A-335CD9EF62C6}"/>
              </a:ext>
            </a:extLst>
          </p:cNvPr>
          <p:cNvSpPr txBox="1"/>
          <p:nvPr/>
        </p:nvSpPr>
        <p:spPr>
          <a:xfrm rot="5400000">
            <a:off x="8789979" y="4350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24FE3-53BC-A047-9BE2-CED472ADBFBF}"/>
              </a:ext>
            </a:extLst>
          </p:cNvPr>
          <p:cNvCxnSpPr>
            <a:cxnSpLocks/>
          </p:cNvCxnSpPr>
          <p:nvPr/>
        </p:nvCxnSpPr>
        <p:spPr>
          <a:xfrm flipV="1">
            <a:off x="9305082" y="3057232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1CE4B-2108-D544-849C-4E73A0ECF50E}"/>
              </a:ext>
            </a:extLst>
          </p:cNvPr>
          <p:cNvCxnSpPr>
            <a:cxnSpLocks/>
          </p:cNvCxnSpPr>
          <p:nvPr/>
        </p:nvCxnSpPr>
        <p:spPr>
          <a:xfrm flipV="1">
            <a:off x="9326970" y="396145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16663-DD2A-AE49-87FD-DF19FDFA0B40}"/>
              </a:ext>
            </a:extLst>
          </p:cNvPr>
          <p:cNvCxnSpPr>
            <a:cxnSpLocks/>
          </p:cNvCxnSpPr>
          <p:nvPr/>
        </p:nvCxnSpPr>
        <p:spPr>
          <a:xfrm flipV="1">
            <a:off x="9326970" y="575583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B392E2-87DC-DC4E-9CB8-AECA14534821}"/>
              </a:ext>
            </a:extLst>
          </p:cNvPr>
          <p:cNvSpPr txBox="1"/>
          <p:nvPr/>
        </p:nvSpPr>
        <p:spPr>
          <a:xfrm>
            <a:off x="10263258" y="2872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632FA-3AEF-4042-9858-BD12D2624FDA}"/>
              </a:ext>
            </a:extLst>
          </p:cNvPr>
          <p:cNvSpPr/>
          <p:nvPr/>
        </p:nvSpPr>
        <p:spPr>
          <a:xfrm>
            <a:off x="8243237" y="23452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C2DCD-8DCA-D841-9763-DC02568A2A92}"/>
              </a:ext>
            </a:extLst>
          </p:cNvPr>
          <p:cNvSpPr/>
          <p:nvPr/>
        </p:nvSpPr>
        <p:spPr>
          <a:xfrm>
            <a:off x="8243237" y="32775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22C93-B04C-874A-98A7-1ABFAD6EC7BB}"/>
              </a:ext>
            </a:extLst>
          </p:cNvPr>
          <p:cNvSpPr/>
          <p:nvPr/>
        </p:nvSpPr>
        <p:spPr>
          <a:xfrm>
            <a:off x="8243237" y="50615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B2BED-48AA-C545-8622-9C9AED050964}"/>
              </a:ext>
            </a:extLst>
          </p:cNvPr>
          <p:cNvSpPr/>
          <p:nvPr/>
        </p:nvSpPr>
        <p:spPr>
          <a:xfrm>
            <a:off x="8395637" y="24976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8B827-1BE9-AA4A-9BA0-38AE60364760}"/>
              </a:ext>
            </a:extLst>
          </p:cNvPr>
          <p:cNvSpPr/>
          <p:nvPr/>
        </p:nvSpPr>
        <p:spPr>
          <a:xfrm>
            <a:off x="8395637" y="34299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9FB79-D47C-F647-BDF4-8B89849745D2}"/>
              </a:ext>
            </a:extLst>
          </p:cNvPr>
          <p:cNvSpPr/>
          <p:nvPr/>
        </p:nvSpPr>
        <p:spPr>
          <a:xfrm>
            <a:off x="8395637" y="52139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8F8DA-4C10-CE45-8989-D3E85D49C60C}"/>
              </a:ext>
            </a:extLst>
          </p:cNvPr>
          <p:cNvSpPr/>
          <p:nvPr/>
        </p:nvSpPr>
        <p:spPr>
          <a:xfrm>
            <a:off x="8548037" y="26500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FC22C-D8D1-C041-B234-13873EEECA8C}"/>
              </a:ext>
            </a:extLst>
          </p:cNvPr>
          <p:cNvSpPr/>
          <p:nvPr/>
        </p:nvSpPr>
        <p:spPr>
          <a:xfrm>
            <a:off x="8548037" y="35823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B2428-2048-0D4F-B9BE-8C03F5AACDDF}"/>
              </a:ext>
            </a:extLst>
          </p:cNvPr>
          <p:cNvSpPr/>
          <p:nvPr/>
        </p:nvSpPr>
        <p:spPr>
          <a:xfrm>
            <a:off x="8548037" y="53663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D0D69-34F3-0342-9E27-F5A610572033}"/>
              </a:ext>
            </a:extLst>
          </p:cNvPr>
          <p:cNvSpPr txBox="1"/>
          <p:nvPr/>
        </p:nvSpPr>
        <p:spPr>
          <a:xfrm>
            <a:off x="10263258" y="37871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8C09A-7D18-AD44-ADEF-F8BFF561B0E0}"/>
              </a:ext>
            </a:extLst>
          </p:cNvPr>
          <p:cNvSpPr txBox="1"/>
          <p:nvPr/>
        </p:nvSpPr>
        <p:spPr>
          <a:xfrm>
            <a:off x="10263258" y="55711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Output31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CCCE4B4-D5A5-AC40-94C8-B851184BF8FB}"/>
              </a:ext>
            </a:extLst>
          </p:cNvPr>
          <p:cNvSpPr/>
          <p:nvPr/>
        </p:nvSpPr>
        <p:spPr>
          <a:xfrm>
            <a:off x="7307168" y="2192867"/>
            <a:ext cx="481913" cy="3495238"/>
          </a:xfrm>
          <a:prstGeom prst="leftBrace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85039 h 3495238"/>
                      <a:gd name="connsiteX6" fmla="*/ 240957 w 481913"/>
                      <a:gd name="connsiteY6" fmla="*/ 595926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  <a:gd name="connsiteX9" fmla="*/ 481913 w 481913"/>
                      <a:gd name="connsiteY9" fmla="*/ 3495238 h 3495238"/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51693 h 3495238"/>
                      <a:gd name="connsiteX6" fmla="*/ 240957 w 481913"/>
                      <a:gd name="connsiteY6" fmla="*/ 612599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1913" h="3495238" stroke="0" extrusionOk="0">
                        <a:moveTo>
                          <a:pt x="481913" y="3495238"/>
                        </a:moveTo>
                        <a:cubicBezTo>
                          <a:pt x="347881" y="3494649"/>
                          <a:pt x="239276" y="3477889"/>
                          <a:pt x="240956" y="3455080"/>
                        </a:cubicBezTo>
                        <a:cubicBezTo>
                          <a:pt x="402047" y="2933226"/>
                          <a:pt x="112738" y="2347622"/>
                          <a:pt x="240957" y="1787777"/>
                        </a:cubicBezTo>
                        <a:cubicBezTo>
                          <a:pt x="225207" y="1780978"/>
                          <a:pt x="132621" y="1750142"/>
                          <a:pt x="0" y="1747619"/>
                        </a:cubicBezTo>
                        <a:cubicBezTo>
                          <a:pt x="131717" y="1746875"/>
                          <a:pt x="245939" y="1732021"/>
                          <a:pt x="240957" y="1707461"/>
                        </a:cubicBezTo>
                        <a:cubicBezTo>
                          <a:pt x="200275" y="1448799"/>
                          <a:pt x="259977" y="1405899"/>
                          <a:pt x="240957" y="1185039"/>
                        </a:cubicBezTo>
                        <a:cubicBezTo>
                          <a:pt x="221937" y="964179"/>
                          <a:pt x="274619" y="793532"/>
                          <a:pt x="240957" y="595926"/>
                        </a:cubicBezTo>
                        <a:cubicBezTo>
                          <a:pt x="207295" y="398320"/>
                          <a:pt x="285846" y="220913"/>
                          <a:pt x="240957" y="40158"/>
                        </a:cubicBezTo>
                        <a:cubicBezTo>
                          <a:pt x="239171" y="20933"/>
                          <a:pt x="329848" y="-22024"/>
                          <a:pt x="481914" y="0"/>
                        </a:cubicBezTo>
                        <a:cubicBezTo>
                          <a:pt x="522280" y="1444420"/>
                          <a:pt x="372850" y="2323921"/>
                          <a:pt x="481913" y="3495238"/>
                        </a:cubicBezTo>
                        <a:close/>
                      </a:path>
                      <a:path w="481913" h="3495238" fill="none" extrusionOk="0">
                        <a:moveTo>
                          <a:pt x="481913" y="3495238"/>
                        </a:moveTo>
                        <a:cubicBezTo>
                          <a:pt x="349682" y="3492919"/>
                          <a:pt x="242561" y="3482245"/>
                          <a:pt x="240956" y="3455080"/>
                        </a:cubicBezTo>
                        <a:cubicBezTo>
                          <a:pt x="267972" y="2872615"/>
                          <a:pt x="280258" y="2318203"/>
                          <a:pt x="240957" y="1787777"/>
                        </a:cubicBezTo>
                        <a:cubicBezTo>
                          <a:pt x="210821" y="1757887"/>
                          <a:pt x="150245" y="1726306"/>
                          <a:pt x="0" y="1747619"/>
                        </a:cubicBezTo>
                        <a:cubicBezTo>
                          <a:pt x="128448" y="1745830"/>
                          <a:pt x="240632" y="1728830"/>
                          <a:pt x="240957" y="1707461"/>
                        </a:cubicBezTo>
                        <a:cubicBezTo>
                          <a:pt x="206847" y="1534587"/>
                          <a:pt x="291084" y="1352028"/>
                          <a:pt x="240957" y="1151693"/>
                        </a:cubicBezTo>
                        <a:cubicBezTo>
                          <a:pt x="190830" y="951358"/>
                          <a:pt x="272241" y="744726"/>
                          <a:pt x="240957" y="612599"/>
                        </a:cubicBezTo>
                        <a:cubicBezTo>
                          <a:pt x="209673" y="480472"/>
                          <a:pt x="302810" y="235385"/>
                          <a:pt x="240957" y="40158"/>
                        </a:cubicBezTo>
                        <a:cubicBezTo>
                          <a:pt x="263125" y="34452"/>
                          <a:pt x="348622" y="5104"/>
                          <a:pt x="48191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E49B1-D438-7C4D-9DDC-9DD987D8DFDF}"/>
              </a:ext>
            </a:extLst>
          </p:cNvPr>
          <p:cNvSpPr txBox="1"/>
          <p:nvPr/>
        </p:nvSpPr>
        <p:spPr>
          <a:xfrm>
            <a:off x="6355713" y="3755820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Filters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A3C222-73D0-8B4F-9B7B-9CE57A4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945403" cy="4351338"/>
          </a:xfrm>
        </p:spPr>
        <p:txBody>
          <a:bodyPr/>
          <a:lstStyle/>
          <a:p>
            <a:r>
              <a:rPr lang="en-US" dirty="0"/>
              <a:t>Each conv block implements a hardware circuit used to multiply and add the 4 16-bit numbers</a:t>
            </a:r>
          </a:p>
          <a:p>
            <a:r>
              <a:rPr lang="en-US" dirty="0"/>
              <a:t>Each number in the feature maps can now be computed in parallel as opposed to serially</a:t>
            </a:r>
          </a:p>
        </p:txBody>
      </p:sp>
    </p:spTree>
    <p:extLst>
      <p:ext uri="{BB962C8B-B14F-4D97-AF65-F5344CB8AC3E}">
        <p14:creationId xmlns:p14="http://schemas.microsoft.com/office/powerpoint/2010/main" val="286931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729-9236-914D-BF25-2000615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Simulation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6254-23F0-A943-BA0E-FCCC3119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 with 8 integer input samples</a:t>
            </a:r>
          </a:p>
          <a:p>
            <a:pPr lvl="1"/>
            <a:r>
              <a:rPr lang="en-US" dirty="0"/>
              <a:t>Model is effective with &gt;= 32 input samples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halfs</a:t>
            </a:r>
            <a:r>
              <a:rPr lang="en-US" dirty="0"/>
              <a:t> instead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Input = [0, 1, 2, 3, 4, 5, 6, 7, 8]</a:t>
            </a:r>
          </a:p>
          <a:p>
            <a:r>
              <a:rPr lang="en-US" dirty="0"/>
              <a:t>Filters: F0 = [1, 1], F1 = [2, 2], F2 = [3, 3], F3 = [4, 4]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O0 = [0*1 + 1*1, 1*1 + 2*1,…, 7*1 + 8*1]</a:t>
            </a:r>
            <a:br>
              <a:rPr lang="en-US" dirty="0"/>
            </a:br>
            <a:r>
              <a:rPr lang="en-US" dirty="0"/>
              <a:t>      = [        1        ,         3       ,…,        15      ]</a:t>
            </a:r>
          </a:p>
          <a:p>
            <a:pPr lvl="1"/>
            <a:r>
              <a:rPr lang="en-US" dirty="0"/>
              <a:t>O1 = [0*2 + 1*2, 1*2 + 2*2,…, 7*2 + 8*2]</a:t>
            </a:r>
          </a:p>
          <a:p>
            <a:pPr lvl="1"/>
            <a:r>
              <a:rPr lang="en-US" dirty="0"/>
              <a:t>O2 = [0*3 + 1*3, 1*3 + 2*3,…, 7*3 + 8*3]</a:t>
            </a:r>
          </a:p>
          <a:p>
            <a:pPr lvl="1"/>
            <a:r>
              <a:rPr lang="en-US" dirty="0"/>
              <a:t>O3 = [0*4 + 1*4, 1*4 + 2*4,…, 7*4 + 8*4]</a:t>
            </a:r>
          </a:p>
        </p:txBody>
      </p:sp>
    </p:spTree>
    <p:extLst>
      <p:ext uri="{BB962C8B-B14F-4D97-AF65-F5344CB8AC3E}">
        <p14:creationId xmlns:p14="http://schemas.microsoft.com/office/powerpoint/2010/main" val="6136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729-9236-914D-BF25-2000615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Simulation Results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8F5E43F-A6C3-5C44-9204-3AE315FB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51" y="2196231"/>
            <a:ext cx="10205849" cy="3028371"/>
          </a:xfrm>
        </p:spPr>
      </p:pic>
    </p:spTree>
    <p:extLst>
      <p:ext uri="{BB962C8B-B14F-4D97-AF65-F5344CB8AC3E}">
        <p14:creationId xmlns:p14="http://schemas.microsoft.com/office/powerpoint/2010/main" val="65833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9D24-72B2-AA4A-8FBA-582F83B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and Timing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28C48D7-0FFA-7142-BA3D-89D26BCF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856" y="1916851"/>
            <a:ext cx="6460474" cy="779279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06580C3-49C1-BE41-B8D1-67DD98647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85"/>
          <a:stretch/>
        </p:blipFill>
        <p:spPr>
          <a:xfrm>
            <a:off x="1992923" y="2922293"/>
            <a:ext cx="10199077" cy="3570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EAB440-227F-834E-B2D4-4A0743259E2E}"/>
              </a:ext>
            </a:extLst>
          </p:cNvPr>
          <p:cNvSpPr/>
          <p:nvPr/>
        </p:nvSpPr>
        <p:spPr>
          <a:xfrm>
            <a:off x="9038492" y="3751385"/>
            <a:ext cx="1125416" cy="2741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C590-D85A-284B-8A99-5DD00EBA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A0EE-89D1-824F-AFAC-5030333C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much faster than Jetson Nano implementation (~15ns  &lt;&lt; ~23µs)</a:t>
            </a:r>
          </a:p>
          <a:p>
            <a:r>
              <a:rPr lang="en-US" dirty="0"/>
              <a:t>Comes at the sacrifice of package size</a:t>
            </a:r>
          </a:p>
          <a:p>
            <a:pPr lvl="1"/>
            <a:r>
              <a:rPr lang="en-US" dirty="0"/>
              <a:t>Needs a lot more IO </a:t>
            </a:r>
          </a:p>
          <a:p>
            <a:pPr lvl="2"/>
            <a:r>
              <a:rPr lang="en-US" dirty="0"/>
              <a:t>Higher end FPGAs support much more IO (Virtex-6 goes up to 1200) </a:t>
            </a:r>
          </a:p>
          <a:p>
            <a:pPr lvl="1"/>
            <a:r>
              <a:rPr lang="en-US" dirty="0"/>
              <a:t>Network parameters can be reduced to help shrink size (less filters, smaller input size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0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34037</TotalTime>
  <Words>407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 FPGA Hardware Acceleration of CNN based SDR Analysis </vt:lpstr>
      <vt:lpstr>Project Timeline</vt:lpstr>
      <vt:lpstr>FPGA Conv Layer Acceleration</vt:lpstr>
      <vt:lpstr>FPGA Implementation</vt:lpstr>
      <vt:lpstr>FPGA Implementation</vt:lpstr>
      <vt:lpstr>FPGA Simulation</vt:lpstr>
      <vt:lpstr>FPGA Simulation Results</vt:lpstr>
      <vt:lpstr>Utilization and Timing</vt:lpstr>
      <vt:lpstr>Conclusion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250</cp:revision>
  <dcterms:created xsi:type="dcterms:W3CDTF">2020-09-03T01:22:04Z</dcterms:created>
  <dcterms:modified xsi:type="dcterms:W3CDTF">2021-04-15T14:51:58Z</dcterms:modified>
</cp:coreProperties>
</file>