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33" r:id="rId3"/>
    <p:sldId id="257" r:id="rId4"/>
    <p:sldId id="335" r:id="rId5"/>
    <p:sldId id="309" r:id="rId6"/>
    <p:sldId id="262" r:id="rId7"/>
    <p:sldId id="310" r:id="rId8"/>
    <p:sldId id="314" r:id="rId9"/>
    <p:sldId id="320" r:id="rId10"/>
    <p:sldId id="311" r:id="rId11"/>
    <p:sldId id="298" r:id="rId12"/>
    <p:sldId id="313" r:id="rId13"/>
    <p:sldId id="334" r:id="rId14"/>
    <p:sldId id="337" r:id="rId15"/>
    <p:sldId id="336" r:id="rId16"/>
    <p:sldId id="338" r:id="rId17"/>
    <p:sldId id="342" r:id="rId18"/>
    <p:sldId id="340" r:id="rId19"/>
    <p:sldId id="343" r:id="rId20"/>
    <p:sldId id="344" r:id="rId21"/>
    <p:sldId id="345" r:id="rId22"/>
    <p:sldId id="346" r:id="rId23"/>
    <p:sldId id="347" r:id="rId24"/>
    <p:sldId id="3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rey/Documents/MIND/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Response of Different Model Variations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Low Pass Filter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Sheet2!$B$3:$B$28</c:f>
              <c:numCache>
                <c:formatCode>General</c:formatCode>
                <c:ptCount val="26"/>
                <c:pt idx="0">
                  <c:v>-9.6743597177691902E-4</c:v>
                </c:pt>
                <c:pt idx="1">
                  <c:v>-2.1733161248712299E-3</c:v>
                </c:pt>
                <c:pt idx="2">
                  <c:v>-3.86980464865742E-3</c:v>
                </c:pt>
                <c:pt idx="3">
                  <c:v>-6.0466409724789999E-3</c:v>
                </c:pt>
                <c:pt idx="4">
                  <c:v>-8.6935721186910501E-3</c:v>
                </c:pt>
                <c:pt idx="5">
                  <c:v>-1.18312141968382E-2</c:v>
                </c:pt>
                <c:pt idx="6">
                  <c:v>-1.5425326049599E-2</c:v>
                </c:pt>
                <c:pt idx="7">
                  <c:v>-1.95582620095353E-2</c:v>
                </c:pt>
                <c:pt idx="8">
                  <c:v>-2.4188938056555899E-2</c:v>
                </c:pt>
                <c:pt idx="9">
                  <c:v>-9.6793777148732801E-2</c:v>
                </c:pt>
                <c:pt idx="10">
                  <c:v>-0.21758598818729499</c:v>
                </c:pt>
                <c:pt idx="11">
                  <c:v>-0.38641431210704003</c:v>
                </c:pt>
                <c:pt idx="12">
                  <c:v>-0.60663550010562906</c:v>
                </c:pt>
                <c:pt idx="13">
                  <c:v>-0.87345737504690601</c:v>
                </c:pt>
                <c:pt idx="14">
                  <c:v>-1.19074474438233</c:v>
                </c:pt>
                <c:pt idx="15">
                  <c:v>-1.55833510402826</c:v>
                </c:pt>
                <c:pt idx="16">
                  <c:v>-1.97684410227652</c:v>
                </c:pt>
                <c:pt idx="17">
                  <c:v>-2.45110076590356</c:v>
                </c:pt>
                <c:pt idx="18">
                  <c:v>-10.2093460125145</c:v>
                </c:pt>
                <c:pt idx="19">
                  <c:v>-25.208603323499901</c:v>
                </c:pt>
                <c:pt idx="20">
                  <c:v>-56.194837189189698</c:v>
                </c:pt>
                <c:pt idx="21">
                  <c:v>-87.2828632782103</c:v>
                </c:pt>
                <c:pt idx="22">
                  <c:v>-87.266560570065394</c:v>
                </c:pt>
                <c:pt idx="23">
                  <c:v>-88.420280162351403</c:v>
                </c:pt>
                <c:pt idx="24">
                  <c:v>-88.527813533196905</c:v>
                </c:pt>
                <c:pt idx="25">
                  <c:v>-88.826578250663303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34-5642-8351-CC6C4897DD3C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CNN32128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Sheet2!$D$3:$D$28</c:f>
              <c:numCache>
                <c:formatCode>General</c:formatCode>
                <c:ptCount val="26"/>
                <c:pt idx="0">
                  <c:v>-1.0558321611591901</c:v>
                </c:pt>
                <c:pt idx="1">
                  <c:v>-1.0561847041989001</c:v>
                </c:pt>
                <c:pt idx="2">
                  <c:v>-1.0566816797183001</c:v>
                </c:pt>
                <c:pt idx="3">
                  <c:v>-1.05731726514193</c:v>
                </c:pt>
                <c:pt idx="4">
                  <c:v>-1.05808505822457</c:v>
                </c:pt>
                <c:pt idx="5">
                  <c:v>-1.0590394851413301</c:v>
                </c:pt>
                <c:pt idx="6">
                  <c:v>-1.06015487055991</c:v>
                </c:pt>
                <c:pt idx="7">
                  <c:v>-1.0614868529535799</c:v>
                </c:pt>
                <c:pt idx="8">
                  <c:v>-1.06287052921508</c:v>
                </c:pt>
                <c:pt idx="9">
                  <c:v>-1.0880368657812001</c:v>
                </c:pt>
                <c:pt idx="10">
                  <c:v>-1.13269255856479</c:v>
                </c:pt>
                <c:pt idx="11">
                  <c:v>-1.19543561353438</c:v>
                </c:pt>
                <c:pt idx="12">
                  <c:v>-1.2765862173968601</c:v>
                </c:pt>
                <c:pt idx="13">
                  <c:v>-1.3767483305099399</c:v>
                </c:pt>
                <c:pt idx="14">
                  <c:v>-1.49926967713838</c:v>
                </c:pt>
                <c:pt idx="15">
                  <c:v>-1.6596791752154201</c:v>
                </c:pt>
                <c:pt idx="16">
                  <c:v>-1.8337702882387401</c:v>
                </c:pt>
                <c:pt idx="17">
                  <c:v>-2.0219417441962499</c:v>
                </c:pt>
                <c:pt idx="18">
                  <c:v>-4.9760647030720904</c:v>
                </c:pt>
                <c:pt idx="19">
                  <c:v>-10.3243967127205</c:v>
                </c:pt>
                <c:pt idx="20">
                  <c:v>-14.2543778098985</c:v>
                </c:pt>
                <c:pt idx="21">
                  <c:v>-34.207986216020302</c:v>
                </c:pt>
                <c:pt idx="22">
                  <c:v>-13.9138760126941</c:v>
                </c:pt>
                <c:pt idx="23">
                  <c:v>-9.7093158939884301</c:v>
                </c:pt>
                <c:pt idx="24">
                  <c:v>-10.792478902110201</c:v>
                </c:pt>
                <c:pt idx="25">
                  <c:v>-17.258045670684801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34-5642-8351-CC6C4897DD3C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CNN64128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Sheet2!$F$3:$F$28</c:f>
              <c:numCache>
                <c:formatCode>General</c:formatCode>
                <c:ptCount val="26"/>
                <c:pt idx="0">
                  <c:v>-1.47530827690762</c:v>
                </c:pt>
                <c:pt idx="1">
                  <c:v>-1.47663367612735</c:v>
                </c:pt>
                <c:pt idx="2">
                  <c:v>-1.4785227195264099</c:v>
                </c:pt>
                <c:pt idx="3">
                  <c:v>-1.48096472354599</c:v>
                </c:pt>
                <c:pt idx="4">
                  <c:v>-1.48411554235933</c:v>
                </c:pt>
                <c:pt idx="5">
                  <c:v>-1.48787210435204</c:v>
                </c:pt>
                <c:pt idx="6">
                  <c:v>-1.4922739253094901</c:v>
                </c:pt>
                <c:pt idx="7">
                  <c:v>-1.49697875519084</c:v>
                </c:pt>
                <c:pt idx="8">
                  <c:v>-1.5013488857528301</c:v>
                </c:pt>
                <c:pt idx="9">
                  <c:v>-1.56289596287017</c:v>
                </c:pt>
                <c:pt idx="10">
                  <c:v>-1.6778933961820099</c:v>
                </c:pt>
                <c:pt idx="11">
                  <c:v>-1.85672426420132</c:v>
                </c:pt>
                <c:pt idx="12">
                  <c:v>-2.0839044093030998</c:v>
                </c:pt>
                <c:pt idx="13">
                  <c:v>-2.3684791536692398</c:v>
                </c:pt>
                <c:pt idx="14">
                  <c:v>-2.7502575747406799</c:v>
                </c:pt>
                <c:pt idx="15">
                  <c:v>-3.2122405850510201</c:v>
                </c:pt>
                <c:pt idx="16">
                  <c:v>-3.7393265222896601</c:v>
                </c:pt>
                <c:pt idx="17">
                  <c:v>-4.33966249503451</c:v>
                </c:pt>
                <c:pt idx="18">
                  <c:v>-13.459200495032</c:v>
                </c:pt>
                <c:pt idx="19">
                  <c:v>-19.685242673668402</c:v>
                </c:pt>
                <c:pt idx="20">
                  <c:v>-24.240149922502901</c:v>
                </c:pt>
                <c:pt idx="21">
                  <c:v>-39.055359759281203</c:v>
                </c:pt>
                <c:pt idx="22">
                  <c:v>-24.7997347058947</c:v>
                </c:pt>
                <c:pt idx="23">
                  <c:v>-24.4718005964538</c:v>
                </c:pt>
                <c:pt idx="24">
                  <c:v>-23.477704005946201</c:v>
                </c:pt>
                <c:pt idx="25">
                  <c:v>-15.7059928274525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34-5642-8351-CC6C4897DD3C}"/>
            </c:ext>
          </c:extLst>
        </c:ser>
        <c:ser>
          <c:idx val="6"/>
          <c:order val="3"/>
          <c:tx>
            <c:strRef>
              <c:f>Sheet2!$H$1</c:f>
              <c:strCache>
                <c:ptCount val="1"/>
                <c:pt idx="0">
                  <c:v>CNNAudio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Sheet2!$H$3:$H$28</c:f>
              <c:numCache>
                <c:formatCode>General</c:formatCode>
                <c:ptCount val="26"/>
                <c:pt idx="0">
                  <c:v>-0.95393603375526304</c:v>
                </c:pt>
                <c:pt idx="1">
                  <c:v>-0.95421916928510297</c:v>
                </c:pt>
                <c:pt idx="2">
                  <c:v>-0.95511775234547902</c:v>
                </c:pt>
                <c:pt idx="3">
                  <c:v>-0.95666491989698899</c:v>
                </c:pt>
                <c:pt idx="4">
                  <c:v>-0.95917264482064102</c:v>
                </c:pt>
                <c:pt idx="5">
                  <c:v>-0.96265043525719596</c:v>
                </c:pt>
                <c:pt idx="6">
                  <c:v>-0.96712607663294603</c:v>
                </c:pt>
                <c:pt idx="7">
                  <c:v>-0.97223515258044202</c:v>
                </c:pt>
                <c:pt idx="8">
                  <c:v>-0.97754017039189101</c:v>
                </c:pt>
                <c:pt idx="9">
                  <c:v>-1.0543712770919</c:v>
                </c:pt>
                <c:pt idx="10">
                  <c:v>-1.18858526732794</c:v>
                </c:pt>
                <c:pt idx="11">
                  <c:v>-1.3800539401326199</c:v>
                </c:pt>
                <c:pt idx="12">
                  <c:v>-1.6408076336941699</c:v>
                </c:pt>
                <c:pt idx="13">
                  <c:v>-1.95222546406672</c:v>
                </c:pt>
                <c:pt idx="14">
                  <c:v>-2.3358074847521602</c:v>
                </c:pt>
                <c:pt idx="15">
                  <c:v>-2.8052561238078302</c:v>
                </c:pt>
                <c:pt idx="16">
                  <c:v>-3.3374098302123798</c:v>
                </c:pt>
                <c:pt idx="17">
                  <c:v>-3.93335252139366</c:v>
                </c:pt>
                <c:pt idx="18">
                  <c:v>-12.9817667739754</c:v>
                </c:pt>
                <c:pt idx="19">
                  <c:v>-28.765488654348399</c:v>
                </c:pt>
                <c:pt idx="20">
                  <c:v>-27.435501069837301</c:v>
                </c:pt>
                <c:pt idx="21">
                  <c:v>-33.728844030368201</c:v>
                </c:pt>
                <c:pt idx="22">
                  <c:v>-35.982816926023297</c:v>
                </c:pt>
                <c:pt idx="23">
                  <c:v>-24.462778102951798</c:v>
                </c:pt>
                <c:pt idx="24">
                  <c:v>-28.120849041672699</c:v>
                </c:pt>
                <c:pt idx="25">
                  <c:v>-23.076293533425901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34-5642-8351-CC6C4897D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581247"/>
        <c:axId val="1402263071"/>
      </c:scatterChart>
      <c:valAx>
        <c:axId val="1423581247"/>
        <c:scaling>
          <c:orientation val="minMax"/>
          <c:max val="90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3071"/>
        <c:crosses val="autoZero"/>
        <c:crossBetween val="midCat"/>
      </c:valAx>
      <c:valAx>
        <c:axId val="140226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(dB)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81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35997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5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37AF-BD39-7843-8198-6F24B91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667C8F-10E2-0244-A166-DEB3553D88F0}"/>
              </a:ext>
            </a:extLst>
          </p:cNvPr>
          <p:cNvGrpSpPr/>
          <p:nvPr/>
        </p:nvGrpSpPr>
        <p:grpSpPr>
          <a:xfrm>
            <a:off x="2678229" y="2431612"/>
            <a:ext cx="8900257" cy="2515413"/>
            <a:chOff x="2273115" y="2431612"/>
            <a:chExt cx="8900257" cy="25154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326D15-83AA-2842-85F3-3B3AE13D0C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062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2E456-26F2-CB4C-9923-412D370F9AB3}"/>
                </a:ext>
              </a:extLst>
            </p:cNvPr>
            <p:cNvSpPr/>
            <p:nvPr/>
          </p:nvSpPr>
          <p:spPr>
            <a:xfrm>
              <a:off x="3526019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1-D CNN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(64 Filters)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C7D393-DAF2-6A4D-9A19-228530D3AB3E}"/>
                </a:ext>
              </a:extLst>
            </p:cNvPr>
            <p:cNvSpPr txBox="1"/>
            <p:nvPr/>
          </p:nvSpPr>
          <p:spPr>
            <a:xfrm>
              <a:off x="2426888" y="3041765"/>
              <a:ext cx="505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1138D4-2170-4B4F-8807-EAE3A90BF076}"/>
                </a:ext>
              </a:extLst>
            </p:cNvPr>
            <p:cNvSpPr txBox="1"/>
            <p:nvPr/>
          </p:nvSpPr>
          <p:spPr>
            <a:xfrm>
              <a:off x="2291432" y="3877880"/>
              <a:ext cx="776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x[n-64]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C44E53-88B6-C54F-914A-D892C5D4B745}"/>
                </a:ext>
              </a:extLst>
            </p:cNvPr>
            <p:cNvSpPr txBox="1"/>
            <p:nvPr/>
          </p:nvSpPr>
          <p:spPr>
            <a:xfrm>
              <a:off x="2343533" y="3389336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x[n-1]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A7C7D-75A2-2E44-BF23-1554FB2DAE9D}"/>
                </a:ext>
              </a:extLst>
            </p:cNvPr>
            <p:cNvSpPr txBox="1"/>
            <p:nvPr/>
          </p:nvSpPr>
          <p:spPr>
            <a:xfrm rot="5400000">
              <a:off x="2592943" y="3650852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06292-D281-7F48-8E5F-BD4895DC0D34}"/>
                </a:ext>
              </a:extLst>
            </p:cNvPr>
            <p:cNvSpPr/>
            <p:nvPr/>
          </p:nvSpPr>
          <p:spPr>
            <a:xfrm>
              <a:off x="2273115" y="3007597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B4359-D46D-624D-8929-C5A617351093}"/>
                </a:ext>
              </a:extLst>
            </p:cNvPr>
            <p:cNvSpPr txBox="1"/>
            <p:nvPr/>
          </p:nvSpPr>
          <p:spPr>
            <a:xfrm>
              <a:off x="2365971" y="2681619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C5BD5-DB81-964D-9AB0-066507866AF6}"/>
                </a:ext>
              </a:extLst>
            </p:cNvPr>
            <p:cNvSpPr/>
            <p:nvPr/>
          </p:nvSpPr>
          <p:spPr>
            <a:xfrm>
              <a:off x="7796843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C89B08-6511-3241-94A7-FFBB45BB8D13}"/>
                </a:ext>
              </a:extLst>
            </p:cNvPr>
            <p:cNvSpPr/>
            <p:nvPr/>
          </p:nvSpPr>
          <p:spPr>
            <a:xfrm>
              <a:off x="9305440" y="3214016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BC00E2-086C-AC41-98B7-6E399E86EA83}"/>
                </a:ext>
              </a:extLst>
            </p:cNvPr>
            <p:cNvSpPr txBox="1"/>
            <p:nvPr/>
          </p:nvSpPr>
          <p:spPr>
            <a:xfrm>
              <a:off x="10621618" y="348571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y[n]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C7E7-CC42-EF49-8156-0C38702BEE10}"/>
                </a:ext>
              </a:extLst>
            </p:cNvPr>
            <p:cNvSpPr/>
            <p:nvPr/>
          </p:nvSpPr>
          <p:spPr>
            <a:xfrm>
              <a:off x="5023412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(window size = 2)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C1426F-5669-6343-8B07-04E200257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96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BBCE52-69F5-9F49-A051-5AC9B825DA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793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3F122-A822-F242-8940-263F53109DB9}"/>
                </a:ext>
              </a:extLst>
            </p:cNvPr>
            <p:cNvSpPr/>
            <p:nvPr/>
          </p:nvSpPr>
          <p:spPr>
            <a:xfrm>
              <a:off x="6528122" y="3380319"/>
              <a:ext cx="840522" cy="613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CCEA03-D922-4B42-B741-86EA060442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4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EC115C-BF6B-354C-B655-93E883BF8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2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075A99-EF7B-DB49-87BA-799CEF9D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01224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9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8EB-9FF9-CB4E-AD79-E68FDD3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058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OOK data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 = mixer output</a:t>
            </a:r>
          </a:p>
          <a:p>
            <a:pPr lvl="1"/>
            <a:r>
              <a:rPr lang="en-US" dirty="0" err="1"/>
              <a:t>y_train</a:t>
            </a:r>
            <a:r>
              <a:rPr lang="en-US" dirty="0"/>
              <a:t> = lowpass output</a:t>
            </a:r>
          </a:p>
          <a:p>
            <a:r>
              <a:rPr lang="en-US" dirty="0"/>
              <a:t>Train for ~500 epochs with </a:t>
            </a:r>
            <a:r>
              <a:rPr lang="en-US" dirty="0" err="1"/>
              <a:t>Adadelta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Finds local minimums fast</a:t>
            </a:r>
          </a:p>
          <a:p>
            <a:r>
              <a:rPr lang="en-US" dirty="0"/>
              <a:t>Train for ~250 epochs with Adam optimizer (learning rate = 1e-5)</a:t>
            </a:r>
          </a:p>
          <a:p>
            <a:pPr lvl="1"/>
            <a:r>
              <a:rPr lang="en-US" dirty="0"/>
              <a:t>Reduces loss even further without overfitting</a:t>
            </a:r>
          </a:p>
        </p:txBody>
      </p:sp>
      <p:pic>
        <p:nvPicPr>
          <p:cNvPr id="1026" name="Picture 2" descr="contours_evaluation_optimizers">
            <a:extLst>
              <a:ext uri="{FF2B5EF4-FFF2-40B4-BE49-F238E27FC236}">
                <a16:creationId xmlns:a16="http://schemas.microsoft.com/office/drawing/2014/main" id="{AF78291A-99F1-A44C-A2FA-DE35A535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53" y="2179674"/>
            <a:ext cx="3934468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9C10-0B54-ED4E-88F4-5C4CBA98B079}"/>
              </a:ext>
            </a:extLst>
          </p:cNvPr>
          <p:cNvSpPr txBox="1"/>
          <p:nvPr/>
        </p:nvSpPr>
        <p:spPr>
          <a:xfrm>
            <a:off x="7419154" y="5226332"/>
            <a:ext cx="393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visualization of optimizer performance. Adapted from “LSTM Optimizer Choice?” by </a:t>
            </a:r>
            <a:r>
              <a:rPr lang="en-US" sz="1050" dirty="0" err="1"/>
              <a:t>Bikal</a:t>
            </a:r>
            <a:r>
              <a:rPr lang="en-US" sz="1050" dirty="0"/>
              <a:t> Basnet, 2016, retrieved from https://</a:t>
            </a:r>
            <a:r>
              <a:rPr lang="en-US" sz="1050" dirty="0" err="1"/>
              <a:t>deepdatascience.wordpress.com</a:t>
            </a:r>
            <a:r>
              <a:rPr lang="en-US" sz="1050" dirty="0"/>
              <a:t>/2016/11/18/which-</a:t>
            </a:r>
            <a:r>
              <a:rPr lang="en-US" sz="1050" dirty="0" err="1"/>
              <a:t>lstm</a:t>
            </a:r>
            <a:r>
              <a:rPr lang="en-US" sz="1050" dirty="0"/>
              <a:t>-optimizer-to-use/</a:t>
            </a:r>
            <a:r>
              <a:rPr lang="en-US" sz="1050" baseline="30000" dirty="0"/>
              <a:t>[5]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748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Low Pass Filter Data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3C0F0F4-D25C-5147-9CA3-5D3F8BD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01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90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EB0D7F5-6BAA-6B49-85BA-305C98BB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Audio Low Pass Filter Data</a:t>
            </a:r>
          </a:p>
        </p:txBody>
      </p:sp>
    </p:spTree>
    <p:extLst>
      <p:ext uri="{BB962C8B-B14F-4D97-AF65-F5344CB8AC3E}">
        <p14:creationId xmlns:p14="http://schemas.microsoft.com/office/powerpoint/2010/main" val="189890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259-A973-2A42-8AB0-7D0EF347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Mixer Data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6715C5-9574-7341-90DD-B43B4AC2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926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719-53EF-EB48-AE11-A7791AC0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60B-B9FD-CE42-A3FB-6E7FEA0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works but its effectiveness is dependent on the dataset</a:t>
            </a:r>
          </a:p>
          <a:p>
            <a:pPr lvl="1"/>
            <a:r>
              <a:rPr lang="en-US" dirty="0"/>
              <a:t>Has difficulty changing a constant signal to a sine wave</a:t>
            </a:r>
          </a:p>
          <a:p>
            <a:r>
              <a:rPr lang="en-US" dirty="0"/>
              <a:t>Does the model understand the component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74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849-6B8D-4344-8B2D-617ABAA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8875-0DF1-0649-B20F-EE80CB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well the CNN models the low pass filter’s functionality</a:t>
            </a:r>
          </a:p>
          <a:p>
            <a:r>
              <a:rPr lang="en-US" dirty="0"/>
              <a:t>Input a set of sine waves (1kHz – 1MHz) to each model variation</a:t>
            </a:r>
          </a:p>
          <a:p>
            <a:r>
              <a:rPr lang="en-US" dirty="0"/>
              <a:t>Get the magnitude using the following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/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331672"/>
              </p:ext>
            </p:extLst>
          </p:nvPr>
        </p:nvGraphicFramePr>
        <p:xfrm>
          <a:off x="2379262" y="457199"/>
          <a:ext cx="9458951" cy="597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6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898-E86F-7249-A925-F5CB181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Current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5C6-E3C5-4645-948F-E3C8F59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 filters in CNN layer</a:t>
            </a:r>
          </a:p>
          <a:p>
            <a:pPr lvl="1"/>
            <a:r>
              <a:rPr lang="en-US" dirty="0"/>
              <a:t>Weights &amp; biases = 99,493</a:t>
            </a:r>
          </a:p>
          <a:p>
            <a:pPr lvl="1"/>
            <a:r>
              <a:rPr lang="en-US" dirty="0"/>
              <a:t>More filters means more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r>
              <a:rPr lang="en-US" dirty="0"/>
              <a:t>Data type = float (32b)</a:t>
            </a:r>
          </a:p>
          <a:p>
            <a:pPr lvl="1"/>
            <a:r>
              <a:rPr lang="en-US" dirty="0"/>
              <a:t>Input size (bitwise) exponentially increases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653419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994-6196-B849-BB66-DE10B0B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to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2F-2C12-414F-988E-C453B283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= 16b = float/2</a:t>
            </a:r>
          </a:p>
          <a:p>
            <a:r>
              <a:rPr lang="en-US" dirty="0"/>
              <a:t>Reducing the data type of the input, weights and biases would significantly reduce the circuit area</a:t>
            </a:r>
          </a:p>
          <a:p>
            <a:r>
              <a:rPr lang="en-US" dirty="0"/>
              <a:t>Accuracy of the network is not sacrificed</a:t>
            </a:r>
          </a:p>
        </p:txBody>
      </p:sp>
    </p:spTree>
    <p:extLst>
      <p:ext uri="{BB962C8B-B14F-4D97-AF65-F5344CB8AC3E}">
        <p14:creationId xmlns:p14="http://schemas.microsoft.com/office/powerpoint/2010/main" val="320448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C2-3E83-2A44-8763-87CA309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Float to Half</a:t>
            </a:r>
          </a:p>
        </p:txBody>
      </p:sp>
      <p:pic>
        <p:nvPicPr>
          <p:cNvPr id="5" name="Content Placeholder 4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F4BCE7E-0CF4-9247-BA28-3AAFF711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795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2C1-3CDE-7C40-8C4A-524B00F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762-D906-C84F-8870-1A4E415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filters = less operations</a:t>
            </a:r>
          </a:p>
          <a:p>
            <a:pPr lvl="1"/>
            <a:r>
              <a:rPr lang="en-US" dirty="0"/>
              <a:t>More speed (which is great in an SDR application)</a:t>
            </a:r>
          </a:p>
          <a:p>
            <a:pPr lvl="1"/>
            <a:r>
              <a:rPr lang="en-US" dirty="0"/>
              <a:t>Reduces size of matrix multiplication circuit</a:t>
            </a:r>
          </a:p>
          <a:p>
            <a:pPr lvl="1"/>
            <a:r>
              <a:rPr lang="en-US" dirty="0"/>
              <a:t>Using 8 filters </a:t>
            </a:r>
            <a:r>
              <a:rPr lang="en-US" dirty="0">
                <a:sym typeface="Wingdings" pitchFamily="2" charset="2"/>
              </a:rPr>
              <a:t> weights &amp; biases = </a:t>
            </a:r>
            <a:r>
              <a:rPr lang="en-US" dirty="0"/>
              <a:t>5,737 &lt;&lt; 99,493</a:t>
            </a:r>
          </a:p>
        </p:txBody>
      </p:sp>
      <p:pic>
        <p:nvPicPr>
          <p:cNvPr id="205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E531FC8A-BF53-5F43-991C-7250D3BB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3" y="4001294"/>
            <a:ext cx="7793620" cy="2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16F4D9B-C96E-DE40-91EA-FD895CD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1C0-4532-6244-B52F-F7EFA19D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3198-43D0-3D4B-8060-0518D8E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CNN in: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Jetson Nano</a:t>
            </a:r>
          </a:p>
          <a:p>
            <a:r>
              <a:rPr lang="en-US" dirty="0"/>
              <a:t>Confirm </a:t>
            </a:r>
            <a:r>
              <a:rPr lang="en-US" dirty="0" err="1"/>
              <a:t>FeFET</a:t>
            </a:r>
            <a:r>
              <a:rPr lang="en-US" dirty="0"/>
              <a:t> output accuracy </a:t>
            </a:r>
          </a:p>
          <a:p>
            <a:r>
              <a:rPr lang="en-US" dirty="0"/>
              <a:t>Benchmark performance of FPGA and Jetson Nano Convolutional layer against </a:t>
            </a:r>
            <a:r>
              <a:rPr lang="en-US" dirty="0" err="1"/>
              <a:t>FeFET</a:t>
            </a:r>
            <a:r>
              <a:rPr lang="en-US" dirty="0"/>
              <a:t>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Simulations</a:t>
            </a:r>
          </a:p>
          <a:p>
            <a:pPr lvl="1"/>
            <a:r>
              <a:rPr lang="en-US" dirty="0"/>
              <a:t>Simulated DDC SDR circuit and tested against model</a:t>
            </a:r>
          </a:p>
          <a:p>
            <a:pPr lvl="1"/>
            <a:r>
              <a:rPr lang="en-US" dirty="0"/>
              <a:t>Frequency analysis of models trained on low pass filter </a:t>
            </a:r>
          </a:p>
          <a:p>
            <a:pPr lvl="1"/>
            <a:r>
              <a:rPr lang="en-US" dirty="0"/>
              <a:t>Tested model using different hyper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21C-CCDF-1148-95CB-4509C6D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Digital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C942B-D3A5-8745-B6FA-21ED5150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Down Converter (DDC)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2B0154-8232-E948-A073-4D27F16B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76" y="2467013"/>
            <a:ext cx="4814433" cy="40258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B7B92-A881-2C40-88D8-2261EE11FB1F}"/>
              </a:ext>
            </a:extLst>
          </p:cNvPr>
          <p:cNvSpPr/>
          <p:nvPr/>
        </p:nvSpPr>
        <p:spPr>
          <a:xfrm>
            <a:off x="4981303" y="3779520"/>
            <a:ext cx="2612571" cy="2397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D47A-7331-BC4A-9689-F321D5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Off Keying (OOK)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0112C-C2E2-EB46-8E3C-A1139A03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3" y="1825625"/>
            <a:ext cx="8449055" cy="4351338"/>
          </a:xfrm>
        </p:spPr>
        <p:txBody>
          <a:bodyPr/>
          <a:lstStyle/>
          <a:p>
            <a:r>
              <a:rPr lang="en-US" dirty="0"/>
              <a:t>A type of Amplitude Modulation</a:t>
            </a:r>
          </a:p>
          <a:p>
            <a:r>
              <a:rPr lang="en-US" dirty="0"/>
              <a:t>Presence of the carrier wave denotes a ’1’</a:t>
            </a:r>
            <a:endParaRPr lang="en-US" baseline="-25000" dirty="0"/>
          </a:p>
          <a:p>
            <a:r>
              <a:rPr lang="en-US" dirty="0"/>
              <a:t>Absence of the carrier wave denotes a ‘0’</a:t>
            </a:r>
          </a:p>
        </p:txBody>
      </p:sp>
      <p:pic>
        <p:nvPicPr>
          <p:cNvPr id="5" name="Picture 2" descr="On-Off Keying receiver/demodulator | All About Circuits">
            <a:extLst>
              <a:ext uri="{FF2B5EF4-FFF2-40B4-BE49-F238E27FC236}">
                <a16:creationId xmlns:a16="http://schemas.microsoft.com/office/drawing/2014/main" id="{4865621E-0422-AC45-A629-8681F984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78" y="4001294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328790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F3F73-9ABE-2146-8DC0-D431312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056" cy="4351338"/>
          </a:xfrm>
        </p:spPr>
        <p:txBody>
          <a:bodyPr>
            <a:normAutofit/>
          </a:bodyPr>
          <a:lstStyle/>
          <a:p>
            <a:r>
              <a:rPr lang="en-US" dirty="0"/>
              <a:t>Generate a binary signal modulated using OOK</a:t>
            </a:r>
          </a:p>
          <a:p>
            <a:pPr lvl="1"/>
            <a:r>
              <a:rPr lang="en-US" dirty="0"/>
              <a:t>Carrier frequency = 500kHz</a:t>
            </a:r>
          </a:p>
          <a:p>
            <a:r>
              <a:rPr lang="en-US" dirty="0"/>
              <a:t>Model a DDC using SciPy (Python)</a:t>
            </a:r>
          </a:p>
          <a:p>
            <a:pPr lvl="1"/>
            <a:r>
              <a:rPr lang="en-US" dirty="0"/>
              <a:t>Mixer multiplies modulated signal with oscillator signal</a:t>
            </a:r>
          </a:p>
          <a:p>
            <a:pPr lvl="1"/>
            <a:r>
              <a:rPr lang="en-US" dirty="0"/>
              <a:t>Low pass FIR filter removes high frequency component</a:t>
            </a:r>
          </a:p>
          <a:p>
            <a:pPr lvl="1"/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79A683E-005E-2F44-A731-FD0614E3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98" y="4851400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CD3-2E05-CF45-A5CA-2B83585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Lowpass FIR Filter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5D1BCC-D6A5-6B4C-B737-F174142C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648F2-837A-6E49-B692-BC162249A151}"/>
              </a:ext>
            </a:extLst>
          </p:cNvPr>
          <p:cNvCxnSpPr>
            <a:cxnSpLocks/>
          </p:cNvCxnSpPr>
          <p:nvPr/>
        </p:nvCxnSpPr>
        <p:spPr>
          <a:xfrm flipV="1">
            <a:off x="5522976" y="4462272"/>
            <a:ext cx="0" cy="402336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22357-F487-0E45-8115-3F91B99A1669}"/>
              </a:ext>
            </a:extLst>
          </p:cNvPr>
          <p:cNvSpPr txBox="1"/>
          <p:nvPr/>
        </p:nvSpPr>
        <p:spPr>
          <a:xfrm>
            <a:off x="5140339" y="4864608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Carrier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(500kHz)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BFB19-AB06-634E-B00E-8A1AEB3B2F95}"/>
              </a:ext>
            </a:extLst>
          </p:cNvPr>
          <p:cNvCxnSpPr/>
          <p:nvPr/>
        </p:nvCxnSpPr>
        <p:spPr>
          <a:xfrm flipH="1">
            <a:off x="5364480" y="2767584"/>
            <a:ext cx="329184" cy="0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B872B-E133-E748-AA75-BF6DF8AE0C3A}"/>
              </a:ext>
            </a:extLst>
          </p:cNvPr>
          <p:cNvSpPr txBox="1"/>
          <p:nvPr/>
        </p:nvSpPr>
        <p:spPr>
          <a:xfrm>
            <a:off x="5737747" y="2511552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Cutoff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(100kHz)</a:t>
            </a:r>
          </a:p>
        </p:txBody>
      </p:sp>
    </p:spTree>
    <p:extLst>
      <p:ext uri="{BB962C8B-B14F-4D97-AF65-F5344CB8AC3E}">
        <p14:creationId xmlns:p14="http://schemas.microsoft.com/office/powerpoint/2010/main" val="201556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31568</TotalTime>
  <Words>606</Words>
  <Application>Microsoft Macintosh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Corey’s Project Progress</vt:lpstr>
      <vt:lpstr>SDR Digital Front End</vt:lpstr>
      <vt:lpstr>What A DDC Does </vt:lpstr>
      <vt:lpstr>On Off Keying (OOK)</vt:lpstr>
      <vt:lpstr>Down Conversion Example Using OOK Data</vt:lpstr>
      <vt:lpstr>Generating Data</vt:lpstr>
      <vt:lpstr>Lowpass FIR Filter</vt:lpstr>
      <vt:lpstr>PowerPoint Presentation</vt:lpstr>
      <vt:lpstr>Model Architecture Block Diagram</vt:lpstr>
      <vt:lpstr>Training Procedure</vt:lpstr>
      <vt:lpstr>Results OOK Low Pass Filter Data</vt:lpstr>
      <vt:lpstr>Results Audio Low Pass Filter Data</vt:lpstr>
      <vt:lpstr>Results OOK Mixer Data</vt:lpstr>
      <vt:lpstr>Conclusion</vt:lpstr>
      <vt:lpstr>Frequency Response Comparison</vt:lpstr>
      <vt:lpstr>PowerPoint Presentation</vt:lpstr>
      <vt:lpstr>Problems With Current Configuration</vt:lpstr>
      <vt:lpstr>Float to Half</vt:lpstr>
      <vt:lpstr>Results: Float to Half</vt:lpstr>
      <vt:lpstr>Reducing Filters</vt:lpstr>
      <vt:lpstr>Results: Reducing Filters</vt:lpstr>
      <vt:lpstr>Future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242</cp:revision>
  <dcterms:created xsi:type="dcterms:W3CDTF">2020-09-03T01:22:04Z</dcterms:created>
  <dcterms:modified xsi:type="dcterms:W3CDTF">2021-03-11T07:17:15Z</dcterms:modified>
</cp:coreProperties>
</file>