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3" r:id="rId3"/>
    <p:sldId id="335" r:id="rId4"/>
    <p:sldId id="338" r:id="rId5"/>
    <p:sldId id="354" r:id="rId6"/>
    <p:sldId id="355" r:id="rId7"/>
    <p:sldId id="356" r:id="rId8"/>
    <p:sldId id="357" r:id="rId9"/>
    <p:sldId id="329" r:id="rId10"/>
    <p:sldId id="3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tts, Corey (buttscl)" initials="BC(" lastIdx="4" clrIdx="0">
    <p:extLst>
      <p:ext uri="{19B8F6BF-5375-455C-9EA6-DF929625EA0E}">
        <p15:presenceInfo xmlns:p15="http://schemas.microsoft.com/office/powerpoint/2012/main" userId="S::buttscl@mail.uc.edu::f32eb064-3c4e-4dec-aaeb-4382fe5b62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301"/>
    <a:srgbClr val="FF00FF"/>
    <a:srgbClr val="F1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2"/>
    <p:restoredTop sz="96296"/>
  </p:normalViewPr>
  <p:slideViewPr>
    <p:cSldViewPr snapToGrid="0" snapToObjects="1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DDD-19D3-DB49-BE07-74119EDF0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22363"/>
            <a:ext cx="7086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68A4-EA80-C044-A8BD-05374A3FA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02038"/>
            <a:ext cx="7086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12193-189C-CC41-A14F-35767EB8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3CFE-BEEF-7E4E-827A-A780C080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A892C-7375-7945-9322-6B9DA677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1B7-1D1F-224A-8875-E5486C6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00B1-2B9C-D145-A34B-29B1CEEB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2B5BC-C529-0E4F-8EB2-B82C9739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6F01-990D-4649-92A9-7109388E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4153-41A8-3A42-BE99-CFD844BC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CB665-9269-1C45-A2E5-94382125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CD85C-BBCA-A042-92CB-D6A53842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6C9C3-1106-784B-85D3-DA72F9D0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40DD-7F56-AF43-925B-3A50F7C4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8A90-E916-E640-8C7B-FF5336CA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D9B-BE47-6F4C-934D-80D64967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0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7B9-C126-0147-AC9F-58BFE3D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367D-22F1-674D-9F58-63D4239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69F5-E77D-5E42-B2F5-72BBC31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4A89-31D8-5A4E-9E48-2D1190E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EC-A178-0D4B-942F-9E0AAC9E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376" y="1709738"/>
            <a:ext cx="844905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B82E2-5844-9B4B-9A30-640A0D7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9376" y="4562475"/>
            <a:ext cx="844905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AB75-BDCF-184D-A79D-BD82C6E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2D8-3AF3-9849-A5AC-2CF5E180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14AA6-E1D1-5D4D-9CCC-A327ECE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79-2304-384F-AD0A-4A83D1A8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3B54-A6F6-AF49-BB2E-753C1A417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4565" y="1817781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7BE3-B484-5F49-A6BB-1F6D0DFA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CB18-0E49-ED49-9B45-9DB02781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D6A6C-9C49-6C4E-B879-4335B2181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804CC-4048-A34B-A821-B6A2B01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64E0-8F40-AC48-980A-B58F960A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18715-5546-0441-9AD9-6349F69B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523C-3B18-E348-A944-55D0EE761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6FE9D-6A75-214C-BDE0-BE7B4B8D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C670-F706-EB46-8655-F23971FCC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CA31D-C6ED-6248-9DFB-D2F41CEC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266A-D8EC-444A-B3F1-34C5795F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63ED2-E3FF-D74E-AB94-F6BF483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B770-3FDA-FE42-AF56-10EE1C7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0C98-0784-444D-95EF-FEE6A736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3C2BC-CCA4-314B-9FA7-2B9B115C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E95B8-8972-A84E-8DB2-30A539A3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0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F88E-6682-F24B-89FD-03803B2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40F02-692A-8440-917C-06972D1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0B6D-4E98-BA45-B461-B75F1E0F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32F8-EBDA-F740-A02D-2D6D5930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2AD-3D97-014C-924B-131999E8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D12F3-33D8-E548-AEF1-A9CA9A78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DAC9-476D-A646-AEB7-4A29A4C8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1BCD-71C4-6746-BB18-E40902A3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2CF9-67C4-AD44-8FFA-65BE8965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F791-3D60-214B-883A-A80E36E9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889B3-3A8E-264E-9524-27FF4069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67FB4-B639-4B4A-88F1-60919B65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539B5-7615-8341-BEC9-9318539F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868A0-2AC4-BA43-9F5F-52A4D5D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910-CB5E-B445-B78F-FE14A00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EE810-BEA8-484F-98BE-E78AE64B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65" y="365125"/>
            <a:ext cx="8449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D5F15-C538-6346-ABCC-B1D33B4D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4565" y="1825625"/>
            <a:ext cx="84492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135-F7A1-6B43-84DB-5C77A67E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FF02-0E8F-C94D-9333-E7E525B6484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0DBB5-7ABF-9C43-B0D8-9941EDCA4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0C58-60CE-9449-B423-63358CDD9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DD236-8D2A-694C-A009-7B5A22B9C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uttscl@mail.u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F2AA-0C4F-3F48-A4CA-CDB055BA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955" y="1122363"/>
            <a:ext cx="1018204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Neuromorphic Computing Midterm Presentation:</a:t>
            </a:r>
            <a:br>
              <a:rPr lang="en-US" dirty="0"/>
            </a:br>
            <a:r>
              <a:rPr lang="en-US" dirty="0"/>
              <a:t>FPGA Hardware Acceleration of CNN based SDR Analysis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4D3A-3CDC-084A-81B7-6B68D054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Corey L. Butts, Joshua </a:t>
            </a:r>
            <a:r>
              <a:rPr lang="en-US" dirty="0" err="1">
                <a:solidFill>
                  <a:schemeClr val="accent3"/>
                </a:solidFill>
              </a:rPr>
              <a:t>Mayersky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buttscl@mail.uc.edu</a:t>
            </a:r>
            <a:r>
              <a:rPr lang="en-US" dirty="0">
                <a:solidFill>
                  <a:schemeClr val="accent3"/>
                </a:solidFill>
              </a:rPr>
              <a:t>, </a:t>
            </a:r>
            <a:r>
              <a:rPr lang="en-US" dirty="0" err="1">
                <a:solidFill>
                  <a:schemeClr val="accent3"/>
                </a:solidFill>
              </a:rPr>
              <a:t>mayersjd@mail.uc.edu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(330) 883-9679</a:t>
            </a:r>
          </a:p>
          <a:p>
            <a:r>
              <a:rPr lang="en-US" dirty="0">
                <a:solidFill>
                  <a:schemeClr val="accent3"/>
                </a:solidFill>
              </a:rPr>
              <a:t>(513) 225-7917</a:t>
            </a:r>
          </a:p>
          <a:p>
            <a:r>
              <a:rPr lang="en-US" dirty="0">
                <a:solidFill>
                  <a:schemeClr val="accent3"/>
                </a:solidFill>
              </a:rPr>
              <a:t>04/15/2021</a:t>
            </a:r>
          </a:p>
        </p:txBody>
      </p:sp>
    </p:spTree>
    <p:extLst>
      <p:ext uri="{BB962C8B-B14F-4D97-AF65-F5344CB8AC3E}">
        <p14:creationId xmlns:p14="http://schemas.microsoft.com/office/powerpoint/2010/main" val="229384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architecture utilizing </a:t>
            </a:r>
            <a:r>
              <a:rPr lang="en-US" dirty="0" err="1"/>
              <a:t>FeFETs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Finish changing the capture and reset signal controller to individual clock cycles</a:t>
            </a:r>
          </a:p>
          <a:p>
            <a:pPr lvl="1"/>
            <a:r>
              <a:rPr lang="en-US" dirty="0"/>
              <a:t>Drop trained weights into </a:t>
            </a:r>
            <a:r>
              <a:rPr lang="en-US" dirty="0" err="1"/>
              <a:t>FeFET</a:t>
            </a:r>
            <a:r>
              <a:rPr lang="en-US" dirty="0"/>
              <a:t> crossbar</a:t>
            </a:r>
          </a:p>
          <a:p>
            <a:pPr lvl="1"/>
            <a:r>
              <a:rPr lang="en-US" dirty="0"/>
              <a:t>Finalize circuit-level SPICE simulations</a:t>
            </a:r>
          </a:p>
          <a:p>
            <a:r>
              <a:rPr lang="en-US" dirty="0"/>
              <a:t>Final Report and Presentation</a:t>
            </a:r>
          </a:p>
          <a:p>
            <a:pPr lvl="1"/>
            <a:r>
              <a:rPr lang="en-US" dirty="0"/>
              <a:t>Compare results between FPGA, Jetson Nano, and </a:t>
            </a:r>
            <a:r>
              <a:rPr lang="en-US" dirty="0" err="1"/>
              <a:t>FeFET</a:t>
            </a:r>
            <a:r>
              <a:rPr lang="en-US" dirty="0"/>
              <a:t> MMA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364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9" name="Picture 8" descr="Table, timeline&#10;&#10;Description automatically generated">
            <a:extLst>
              <a:ext uri="{FF2B5EF4-FFF2-40B4-BE49-F238E27FC236}">
                <a16:creationId xmlns:a16="http://schemas.microsoft.com/office/drawing/2014/main" id="{496DC404-E2C4-42C0-9665-898DA11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03" y="1690687"/>
            <a:ext cx="10008392" cy="42923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1B4940-42AF-4578-9C92-6AB7F0EF7C89}"/>
              </a:ext>
            </a:extLst>
          </p:cNvPr>
          <p:cNvSpPr/>
          <p:nvPr/>
        </p:nvSpPr>
        <p:spPr>
          <a:xfrm>
            <a:off x="10214774" y="1630393"/>
            <a:ext cx="646981" cy="448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E503-65D2-434B-B746-E03119BA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MMA circuit design and HSPICE simulations</a:t>
            </a:r>
          </a:p>
          <a:p>
            <a:pPr lvl="1"/>
            <a:r>
              <a:rPr lang="en-US" dirty="0"/>
              <a:t>Extended weights to full 16-bit length</a:t>
            </a:r>
          </a:p>
          <a:p>
            <a:pPr lvl="1"/>
            <a:r>
              <a:rPr lang="en-US" dirty="0"/>
              <a:t>Architectural level changes and optimizations</a:t>
            </a:r>
          </a:p>
          <a:p>
            <a:pPr lvl="2"/>
            <a:r>
              <a:rPr lang="en-US" dirty="0"/>
              <a:t>Made the crossbar and peripheral circuitry their own subcircuits, to enable simultaneous kernel operation simulations</a:t>
            </a:r>
          </a:p>
          <a:p>
            <a:pPr lvl="3"/>
            <a:r>
              <a:rPr lang="en-US" dirty="0"/>
              <a:t>Trade off is area vs. speed</a:t>
            </a:r>
          </a:p>
          <a:p>
            <a:pPr lvl="2"/>
            <a:r>
              <a:rPr lang="en-US" dirty="0"/>
              <a:t>Began making changes to the controller for the capture and reset signals due to errors introduced by the weight bit extension</a:t>
            </a:r>
          </a:p>
        </p:txBody>
      </p:sp>
    </p:spTree>
    <p:extLst>
      <p:ext uri="{BB962C8B-B14F-4D97-AF65-F5344CB8AC3E}">
        <p14:creationId xmlns:p14="http://schemas.microsoft.com/office/powerpoint/2010/main" val="11647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Diagram of simulated 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986B2-E43E-432B-8CC3-EC9692A1DFE3}"/>
              </a:ext>
            </a:extLst>
          </p:cNvPr>
          <p:cNvSpPr/>
          <p:nvPr/>
        </p:nvSpPr>
        <p:spPr>
          <a:xfrm>
            <a:off x="2059177" y="1975448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Encoding inputs as voltage 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AB0E6-F39C-4952-8FCB-03DEC1FE175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41940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9011-09F0-4A79-B9D0-12816EC07184}"/>
              </a:ext>
            </a:extLst>
          </p:cNvPr>
          <p:cNvSpPr/>
          <p:nvPr/>
        </p:nvSpPr>
        <p:spPr>
          <a:xfrm>
            <a:off x="3869711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 for word-line loading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C72BF-1388-408D-94A4-14AA320AE539}"/>
              </a:ext>
            </a:extLst>
          </p:cNvPr>
          <p:cNvCxnSpPr>
            <a:cxnSpLocks/>
          </p:cNvCxnSpPr>
          <p:nvPr/>
        </p:nvCxnSpPr>
        <p:spPr>
          <a:xfrm>
            <a:off x="5252474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C6755D-10A4-421E-BE4C-C3B095DDB38F}"/>
              </a:ext>
            </a:extLst>
          </p:cNvPr>
          <p:cNvSpPr/>
          <p:nvPr/>
        </p:nvSpPr>
        <p:spPr>
          <a:xfrm>
            <a:off x="5680245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Sense amps on bit-lines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06B7C-8B66-4BB2-B5C3-0C6A5E21926C}"/>
              </a:ext>
            </a:extLst>
          </p:cNvPr>
          <p:cNvCxnSpPr>
            <a:cxnSpLocks/>
          </p:cNvCxnSpPr>
          <p:nvPr/>
        </p:nvCxnSpPr>
        <p:spPr>
          <a:xfrm>
            <a:off x="7063008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9789D-29E6-468A-AA64-20A99356B950}"/>
              </a:ext>
            </a:extLst>
          </p:cNvPr>
          <p:cNvSpPr/>
          <p:nvPr/>
        </p:nvSpPr>
        <p:spPr>
          <a:xfrm>
            <a:off x="7490779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Counters (BSC)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AAD31-3D65-4B83-A321-F8F5B98DAE89}"/>
              </a:ext>
            </a:extLst>
          </p:cNvPr>
          <p:cNvCxnSpPr>
            <a:cxnSpLocks/>
          </p:cNvCxnSpPr>
          <p:nvPr/>
        </p:nvCxnSpPr>
        <p:spPr>
          <a:xfrm>
            <a:off x="8873542" y="2503772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EAD5CD-29AE-455F-8D80-8C5D283825EB}"/>
              </a:ext>
            </a:extLst>
          </p:cNvPr>
          <p:cNvSpPr/>
          <p:nvPr/>
        </p:nvSpPr>
        <p:spPr>
          <a:xfrm>
            <a:off x="9301313" y="1975447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Adders to adjust counting value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F8B5E-7F2A-49D2-8B3F-C5FD8A880C26}"/>
              </a:ext>
            </a:extLst>
          </p:cNvPr>
          <p:cNvSpPr/>
          <p:nvPr/>
        </p:nvSpPr>
        <p:spPr>
          <a:xfrm>
            <a:off x="2942877" y="3429000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Multiply by bit-position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5003834-75C1-4BDF-A6DF-68E6C7FF6A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1495" y="2439025"/>
            <a:ext cx="8432583" cy="877828"/>
          </a:xfrm>
          <a:prstGeom prst="bentConnector3">
            <a:avLst>
              <a:gd name="adj1" fmla="val -401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2A21E49-B0E1-4516-8728-4E905A8D3461}"/>
              </a:ext>
            </a:extLst>
          </p:cNvPr>
          <p:cNvCxnSpPr>
            <a:cxnSpLocks/>
          </p:cNvCxnSpPr>
          <p:nvPr/>
        </p:nvCxnSpPr>
        <p:spPr>
          <a:xfrm>
            <a:off x="2251495" y="3316854"/>
            <a:ext cx="691382" cy="532603"/>
          </a:xfrm>
          <a:prstGeom prst="bentConnector3">
            <a:avLst>
              <a:gd name="adj1" fmla="val 757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AC8609-A385-4A69-8AF9-7F047CC0DF9A}"/>
              </a:ext>
            </a:extLst>
          </p:cNvPr>
          <p:cNvCxnSpPr>
            <a:cxnSpLocks/>
          </p:cNvCxnSpPr>
          <p:nvPr/>
        </p:nvCxnSpPr>
        <p:spPr>
          <a:xfrm>
            <a:off x="4311562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22099-3616-4463-ABE5-009129E2A649}"/>
              </a:ext>
            </a:extLst>
          </p:cNvPr>
          <p:cNvSpPr/>
          <p:nvPr/>
        </p:nvSpPr>
        <p:spPr>
          <a:xfrm>
            <a:off x="4739333" y="3433225"/>
            <a:ext cx="1382763" cy="1056647"/>
          </a:xfrm>
          <a:prstGeom prst="rect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Capture values in DFFs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A72FDD-1315-460A-B4DA-C194CF3AE6C1}"/>
              </a:ext>
            </a:extLst>
          </p:cNvPr>
          <p:cNvCxnSpPr>
            <a:cxnSpLocks/>
          </p:cNvCxnSpPr>
          <p:nvPr/>
        </p:nvCxnSpPr>
        <p:spPr>
          <a:xfrm>
            <a:off x="6108018" y="3954361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1BFED2F-8E39-4CB2-B45E-049590E4C734}"/>
              </a:ext>
            </a:extLst>
          </p:cNvPr>
          <p:cNvSpPr/>
          <p:nvPr/>
        </p:nvSpPr>
        <p:spPr>
          <a:xfrm>
            <a:off x="6535789" y="3426036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Shift and add DFFs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4EC6AA-39C3-43E3-8938-66F36C398E44}"/>
              </a:ext>
            </a:extLst>
          </p:cNvPr>
          <p:cNvCxnSpPr>
            <a:cxnSpLocks/>
          </p:cNvCxnSpPr>
          <p:nvPr/>
        </p:nvCxnSpPr>
        <p:spPr>
          <a:xfrm>
            <a:off x="7904474" y="3961550"/>
            <a:ext cx="413393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C138B-B957-481B-8556-022A7F6636AD}"/>
              </a:ext>
            </a:extLst>
          </p:cNvPr>
          <p:cNvSpPr/>
          <p:nvPr/>
        </p:nvSpPr>
        <p:spPr>
          <a:xfrm>
            <a:off x="8332245" y="3433225"/>
            <a:ext cx="1382763" cy="10566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answer in binary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D21F9A-108F-4F11-B856-8F00CF99A5C3}"/>
              </a:ext>
            </a:extLst>
          </p:cNvPr>
          <p:cNvCxnSpPr>
            <a:cxnSpLocks/>
          </p:cNvCxnSpPr>
          <p:nvPr/>
        </p:nvCxnSpPr>
        <p:spPr>
          <a:xfrm rot="5400000">
            <a:off x="5153062" y="4689380"/>
            <a:ext cx="4133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BCD2763-2EC7-4F75-97C5-908CBC90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517" y="4896077"/>
            <a:ext cx="8964283" cy="12808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is where the capture and reset signals are being generated and utilized</a:t>
            </a:r>
          </a:p>
          <a:p>
            <a:pPr lvl="1"/>
            <a:r>
              <a:rPr lang="en-US" dirty="0"/>
              <a:t>Capture values from multiplier</a:t>
            </a:r>
          </a:p>
          <a:p>
            <a:pPr lvl="1"/>
            <a:r>
              <a:rPr lang="en-US" dirty="0"/>
              <a:t>Reset counters for the sense-amplifiers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Capture with delayed reset in one clock cycle.</a:t>
                </a:r>
              </a:p>
              <a:p>
                <a:pPr lvl="1"/>
                <a:r>
                  <a:rPr lang="en-US" dirty="0"/>
                  <a:t>3 clock cycles/bit of input = 3*16 = 48 clock cycles/sample.</a:t>
                </a:r>
              </a:p>
              <a:p>
                <a:pPr lvl="1"/>
                <a:r>
                  <a:rPr lang="en-US" dirty="0"/>
                  <a:t>Clock frequency had to be slowed down from initial simulations to 100 Mhz.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𝑐𝑦𝑐𝑙𝑒𝑠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𝑠𝑎𝑚𝑝𝑙𝑒</m:t>
                                </m:r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1∗10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𝑐𝑦𝑐𝑙𝑒𝑠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𝑠𝑒𝑐𝑜𝑛𝑑</m:t>
                                </m:r>
                              </m:den>
                            </m:f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=2.083∗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Capture and reset signals are each set in their own respective clock cycles.</a:t>
                </a:r>
              </a:p>
              <a:p>
                <a:pPr lvl="1"/>
                <a:r>
                  <a:rPr lang="en-US" dirty="0"/>
                  <a:t>5 clock cycles/bit of input = 5*16 = 80 clock cycles/sample.</a:t>
                </a:r>
              </a:p>
              <a:p>
                <a:pPr lvl="1"/>
                <a:r>
                  <a:rPr lang="en-US" dirty="0"/>
                  <a:t>I haven’t tested the upper limit of the clock frequency yet, but from past simulations, I know 200 </a:t>
                </a:r>
                <a:r>
                  <a:rPr lang="en-US" dirty="0" err="1"/>
                  <a:t>Mhz</a:t>
                </a:r>
                <a:r>
                  <a:rPr lang="en-US" dirty="0"/>
                  <a:t> can work.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𝑐𝑦𝑐𝑙𝑒𝑠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𝑠𝑎𝑚𝑝𝑙𝑒</m:t>
                                </m:r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𝑐𝑦𝑐𝑙𝑒𝑠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𝑠𝑒𝑐𝑜𝑛𝑑</m:t>
                                </m:r>
                              </m:den>
                            </m:f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𝑠𝑒𝑐𝑜𝑛𝑑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5CE503-65D2-434B-B746-E03119BA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02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HSPICE Simulation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F16385-0AE0-4294-869A-5B4B47D2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29" y="1490686"/>
            <a:ext cx="6325294" cy="38766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14AE8-EFBC-4A97-AA47-0E0709C7346E}"/>
              </a:ext>
            </a:extLst>
          </p:cNvPr>
          <p:cNvSpPr txBox="1">
            <a:spLocks/>
          </p:cNvSpPr>
          <p:nvPr/>
        </p:nvSpPr>
        <p:spPr>
          <a:xfrm>
            <a:off x="2904566" y="1662734"/>
            <a:ext cx="1149275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WL</a:t>
            </a:r>
            <a:r>
              <a:rPr lang="en-US" baseline="-25000" dirty="0"/>
              <a:t>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974B32-8DC5-4CAB-9F6E-83BE81273255}"/>
              </a:ext>
            </a:extLst>
          </p:cNvPr>
          <p:cNvSpPr txBox="1">
            <a:spLocks/>
          </p:cNvSpPr>
          <p:nvPr/>
        </p:nvSpPr>
        <p:spPr>
          <a:xfrm>
            <a:off x="2904566" y="2200780"/>
            <a:ext cx="1149275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WL</a:t>
            </a:r>
            <a:r>
              <a:rPr lang="en-US" baseline="-25000" dirty="0"/>
              <a:t>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E7F254-EC33-4BF0-8E13-248051578908}"/>
              </a:ext>
            </a:extLst>
          </p:cNvPr>
          <p:cNvSpPr txBox="1">
            <a:spLocks/>
          </p:cNvSpPr>
          <p:nvPr/>
        </p:nvSpPr>
        <p:spPr>
          <a:xfrm>
            <a:off x="2904566" y="2836224"/>
            <a:ext cx="1149275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</a:t>
            </a:r>
            <a:endParaRPr lang="en-US" baseline="-25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1E7B56-2C64-414E-81B3-73CD65017410}"/>
              </a:ext>
            </a:extLst>
          </p:cNvPr>
          <p:cNvSpPr txBox="1">
            <a:spLocks/>
          </p:cNvSpPr>
          <p:nvPr/>
        </p:nvSpPr>
        <p:spPr>
          <a:xfrm>
            <a:off x="2904565" y="3470275"/>
            <a:ext cx="1149275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30B35-FE5D-4DF6-AB38-656F9B100441}"/>
              </a:ext>
            </a:extLst>
          </p:cNvPr>
          <p:cNvSpPr txBox="1">
            <a:spLocks/>
          </p:cNvSpPr>
          <p:nvPr/>
        </p:nvSpPr>
        <p:spPr>
          <a:xfrm>
            <a:off x="2909330" y="4057716"/>
            <a:ext cx="1350130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Capture</a:t>
            </a:r>
            <a:endParaRPr lang="en-US" baseline="-25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13C66B-CAB6-4AF1-94E6-EE4C3EC2C05C}"/>
              </a:ext>
            </a:extLst>
          </p:cNvPr>
          <p:cNvSpPr txBox="1">
            <a:spLocks/>
          </p:cNvSpPr>
          <p:nvPr/>
        </p:nvSpPr>
        <p:spPr>
          <a:xfrm>
            <a:off x="2909330" y="4693160"/>
            <a:ext cx="1350130" cy="51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Reset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ED598-11DC-44E5-A169-F436D6D44347}"/>
              </a:ext>
            </a:extLst>
          </p:cNvPr>
          <p:cNvSpPr/>
          <p:nvPr/>
        </p:nvSpPr>
        <p:spPr>
          <a:xfrm>
            <a:off x="6289023" y="3163617"/>
            <a:ext cx="862641" cy="23926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HSPICE Simulation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1E7B56-2C64-414E-81B3-73CD65017410}"/>
              </a:ext>
            </a:extLst>
          </p:cNvPr>
          <p:cNvSpPr txBox="1">
            <a:spLocks/>
          </p:cNvSpPr>
          <p:nvPr/>
        </p:nvSpPr>
        <p:spPr>
          <a:xfrm>
            <a:off x="2534225" y="1549023"/>
            <a:ext cx="1149275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30B35-FE5D-4DF6-AB38-656F9B100441}"/>
              </a:ext>
            </a:extLst>
          </p:cNvPr>
          <p:cNvSpPr txBox="1">
            <a:spLocks/>
          </p:cNvSpPr>
          <p:nvPr/>
        </p:nvSpPr>
        <p:spPr>
          <a:xfrm>
            <a:off x="2534225" y="1718664"/>
            <a:ext cx="1350130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Capture</a:t>
            </a:r>
            <a:endParaRPr lang="en-US" baseline="-25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13C66B-CAB6-4AF1-94E6-EE4C3EC2C05C}"/>
              </a:ext>
            </a:extLst>
          </p:cNvPr>
          <p:cNvSpPr txBox="1">
            <a:spLocks/>
          </p:cNvSpPr>
          <p:nvPr/>
        </p:nvSpPr>
        <p:spPr>
          <a:xfrm>
            <a:off x="2534225" y="1912750"/>
            <a:ext cx="1350130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Reset</a:t>
            </a:r>
            <a:endParaRPr lang="en-US" baseline="-25000" dirty="0"/>
          </a:p>
        </p:txBody>
      </p:sp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4E69846-B2C2-4691-B8D6-3154C8FB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60" y="1407359"/>
            <a:ext cx="8388409" cy="508551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F087C9-2267-4853-8246-1F93A2F5D1B2}"/>
              </a:ext>
            </a:extLst>
          </p:cNvPr>
          <p:cNvSpPr txBox="1">
            <a:spLocks/>
          </p:cNvSpPr>
          <p:nvPr/>
        </p:nvSpPr>
        <p:spPr>
          <a:xfrm rot="16200000">
            <a:off x="1841777" y="3744686"/>
            <a:ext cx="2324166" cy="410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Multiplier Outputs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9273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iece of paper&#10;&#10;Description automatically generated with low confidence">
            <a:extLst>
              <a:ext uri="{FF2B5EF4-FFF2-40B4-BE49-F238E27FC236}">
                <a16:creationId xmlns:a16="http://schemas.microsoft.com/office/drawing/2014/main" id="{563CB9F1-57A2-497B-8A72-857D7CA4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60" y="1407359"/>
            <a:ext cx="8372576" cy="5085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HSPICE Simulation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1E7B56-2C64-414E-81B3-73CD65017410}"/>
              </a:ext>
            </a:extLst>
          </p:cNvPr>
          <p:cNvSpPr txBox="1">
            <a:spLocks/>
          </p:cNvSpPr>
          <p:nvPr/>
        </p:nvSpPr>
        <p:spPr>
          <a:xfrm>
            <a:off x="2534225" y="1549023"/>
            <a:ext cx="1149275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CLK</a:t>
            </a:r>
            <a:endParaRPr lang="en-US" baseline="-25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F30B35-FE5D-4DF6-AB38-656F9B100441}"/>
              </a:ext>
            </a:extLst>
          </p:cNvPr>
          <p:cNvSpPr txBox="1">
            <a:spLocks/>
          </p:cNvSpPr>
          <p:nvPr/>
        </p:nvSpPr>
        <p:spPr>
          <a:xfrm>
            <a:off x="2534225" y="1718664"/>
            <a:ext cx="1350130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Capture</a:t>
            </a:r>
            <a:endParaRPr lang="en-US" baseline="-25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13C66B-CAB6-4AF1-94E6-EE4C3EC2C05C}"/>
              </a:ext>
            </a:extLst>
          </p:cNvPr>
          <p:cNvSpPr txBox="1">
            <a:spLocks/>
          </p:cNvSpPr>
          <p:nvPr/>
        </p:nvSpPr>
        <p:spPr>
          <a:xfrm>
            <a:off x="2534225" y="1912750"/>
            <a:ext cx="1350130" cy="28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Reset</a:t>
            </a:r>
            <a:endParaRPr lang="en-US" baseline="-25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F087C9-2267-4853-8246-1F93A2F5D1B2}"/>
              </a:ext>
            </a:extLst>
          </p:cNvPr>
          <p:cNvSpPr txBox="1">
            <a:spLocks/>
          </p:cNvSpPr>
          <p:nvPr/>
        </p:nvSpPr>
        <p:spPr>
          <a:xfrm rot="16200000">
            <a:off x="1841777" y="3744686"/>
            <a:ext cx="2324166" cy="4108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Outputs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55717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FBD-10F3-A942-97D6-A91A58E9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5EB6-3DA4-CD4D-A14E-186E550A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1442460"/>
            <a:ext cx="7018063" cy="208181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466BB6-C4C6-4F69-BABE-9AD0A38E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969" y="3631721"/>
            <a:ext cx="9398955" cy="29933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Problems in area/power consumption calculations</a:t>
            </a:r>
          </a:p>
          <a:p>
            <a:pPr lvl="1"/>
            <a:r>
              <a:rPr lang="en-US" dirty="0"/>
              <a:t>Translation of HSPICE to Verilog/VHDL for Synopses Design Vision/Power Compiler</a:t>
            </a:r>
          </a:p>
          <a:p>
            <a:pPr lvl="2"/>
            <a:r>
              <a:rPr lang="en-US" dirty="0"/>
              <a:t>HSPICE is an analog circuit simulator using transistor level netlists</a:t>
            </a:r>
          </a:p>
          <a:p>
            <a:pPr lvl="2"/>
            <a:r>
              <a:rPr lang="en-US" dirty="0"/>
              <a:t>Verilog/VHDL are purely digital circuit simulators using gate level designs</a:t>
            </a:r>
          </a:p>
          <a:p>
            <a:pPr lvl="2"/>
            <a:r>
              <a:rPr lang="en-US" dirty="0"/>
              <a:t>The standard cell library I have access to does not have variable threshold voltage level transistors available</a:t>
            </a:r>
          </a:p>
          <a:p>
            <a:pPr lvl="2"/>
            <a:r>
              <a:rPr lang="en-US" dirty="0"/>
              <a:t>My design doesn’t use standard cells, as I needed to alter the widths of various transistors in certain gates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5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ey_09-07-2020" id="{B6755E4E-0B35-4243-A4D8-D4F59AFEABE9}" vid="{F730F220-357D-1C4E-BD9A-3856E81CA8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35563</TotalTime>
  <Words>431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Neuromorphic Computing Midterm Presentation: FPGA Hardware Acceleration of CNN based SDR Analysis  </vt:lpstr>
      <vt:lpstr>Project Timeline</vt:lpstr>
      <vt:lpstr>Josh’s Project Progress</vt:lpstr>
      <vt:lpstr>Block Diagram of simulated MMA</vt:lpstr>
      <vt:lpstr>Timing Comparison</vt:lpstr>
      <vt:lpstr>HSPICE Simulation</vt:lpstr>
      <vt:lpstr>HSPICE Simulation</vt:lpstr>
      <vt:lpstr>HSPICE Simulation</vt:lpstr>
      <vt:lpstr>Performance Metrics</vt:lpstr>
      <vt:lpstr>Future Project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SDR Resiliancy With Machine Learning</dc:title>
  <dc:creator>Butts, Corey (buttscl)</dc:creator>
  <cp:lastModifiedBy>Mayersky, Joshua (mayersjd)</cp:lastModifiedBy>
  <cp:revision>330</cp:revision>
  <dcterms:created xsi:type="dcterms:W3CDTF">2020-09-03T01:22:04Z</dcterms:created>
  <dcterms:modified xsi:type="dcterms:W3CDTF">2021-04-15T14:36:21Z</dcterms:modified>
</cp:coreProperties>
</file>