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44" r:id="rId5"/>
    <p:sldId id="338" r:id="rId6"/>
    <p:sldId id="346" r:id="rId7"/>
    <p:sldId id="345" r:id="rId8"/>
    <p:sldId id="347" r:id="rId9"/>
    <p:sldId id="348" r:id="rId10"/>
    <p:sldId id="349" r:id="rId11"/>
    <p:sldId id="350" r:id="rId12"/>
    <p:sldId id="329" r:id="rId13"/>
    <p:sldId id="33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Simulation: </a:t>
            </a:r>
            <a:br>
              <a:rPr lang="en-US" dirty="0"/>
            </a:br>
            <a:r>
              <a:rPr lang="en-US" dirty="0"/>
              <a:t>Sense Amplifier</a:t>
            </a:r>
            <a:r>
              <a:rPr lang="en-US" baseline="30000" dirty="0"/>
              <a:t>[16] [17]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014395" cy="4351338"/>
          </a:xfrm>
        </p:spPr>
        <p:txBody>
          <a:bodyPr/>
          <a:lstStyle/>
          <a:p>
            <a:r>
              <a:rPr lang="en-US" dirty="0"/>
              <a:t>SE = 0: </a:t>
            </a:r>
            <a:r>
              <a:rPr lang="en-US" dirty="0" err="1"/>
              <a:t>Precharge</a:t>
            </a:r>
            <a:endParaRPr lang="en-US" dirty="0"/>
          </a:p>
          <a:p>
            <a:r>
              <a:rPr lang="en-US" dirty="0"/>
              <a:t>SE = 1: Read operation</a:t>
            </a:r>
          </a:p>
          <a:p>
            <a:pPr lvl="1"/>
            <a:r>
              <a:rPr lang="en-US" dirty="0"/>
              <a:t>SE may be tied to CLK in later simulations</a:t>
            </a:r>
          </a:p>
          <a:p>
            <a:r>
              <a:rPr lang="en-US" dirty="0"/>
              <a:t>B: Input signal (Bit-line)</a:t>
            </a:r>
          </a:p>
          <a:p>
            <a:r>
              <a:rPr lang="en-US" dirty="0"/>
              <a:t>I added CMOS inverters to provide inverted SE and B signals.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F72F7-948C-4629-B003-ED10E35E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09" y="3075147"/>
            <a:ext cx="4366712" cy="3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590D229-DE53-4EE9-A786-233F559E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09" y="313338"/>
            <a:ext cx="4350774" cy="419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582" y="1416588"/>
            <a:ext cx="4014395" cy="723105"/>
          </a:xfrm>
        </p:spPr>
        <p:txBody>
          <a:bodyPr/>
          <a:lstStyle/>
          <a:p>
            <a:r>
              <a:rPr lang="en-US" dirty="0"/>
              <a:t>Same example as before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3A892-E7AA-47F8-B7C2-1D5FC5D735C4}"/>
              </a:ext>
            </a:extLst>
          </p:cNvPr>
          <p:cNvSpPr txBox="1"/>
          <p:nvPr/>
        </p:nvSpPr>
        <p:spPr>
          <a:xfrm>
            <a:off x="7133206" y="453990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2584-842C-4288-8F9B-20D3CA471B61}"/>
              </a:ext>
            </a:extLst>
          </p:cNvPr>
          <p:cNvSpPr txBox="1"/>
          <p:nvPr/>
        </p:nvSpPr>
        <p:spPr>
          <a:xfrm>
            <a:off x="7140167" y="960159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B1DF3-A457-44BB-B3EA-AACDAA26F4B2}"/>
              </a:ext>
            </a:extLst>
          </p:cNvPr>
          <p:cNvSpPr txBox="1"/>
          <p:nvPr/>
        </p:nvSpPr>
        <p:spPr>
          <a:xfrm>
            <a:off x="7176987" y="156888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5F1D-A8F2-4D0F-A391-0DD6360E28A9}"/>
              </a:ext>
            </a:extLst>
          </p:cNvPr>
          <p:cNvSpPr txBox="1"/>
          <p:nvPr/>
        </p:nvSpPr>
        <p:spPr>
          <a:xfrm>
            <a:off x="7186992" y="2197225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D2F87-20F1-4528-B274-B067FD8C99BE}"/>
              </a:ext>
            </a:extLst>
          </p:cNvPr>
          <p:cNvSpPr txBox="1"/>
          <p:nvPr/>
        </p:nvSpPr>
        <p:spPr>
          <a:xfrm>
            <a:off x="7195990" y="2813016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895C9B-8E0B-42DC-A63A-03218FE0E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37231"/>
              </p:ext>
            </p:extLst>
          </p:nvPr>
        </p:nvGraphicFramePr>
        <p:xfrm>
          <a:off x="2178945" y="2389294"/>
          <a:ext cx="4740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0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948003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0CB227-5120-403C-B090-C56743CC3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1749"/>
              </p:ext>
            </p:extLst>
          </p:nvPr>
        </p:nvGraphicFramePr>
        <p:xfrm>
          <a:off x="2122769" y="4051455"/>
          <a:ext cx="1616370" cy="149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90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538790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568245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EB332-141F-416A-BF0C-57122A4F802B}"/>
              </a:ext>
            </a:extLst>
          </p:cNvPr>
          <p:cNvCxnSpPr>
            <a:cxnSpLocks/>
          </p:cNvCxnSpPr>
          <p:nvPr/>
        </p:nvCxnSpPr>
        <p:spPr>
          <a:xfrm>
            <a:off x="4772431" y="505797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54FD-31D0-4CE6-BACB-97C870F066AE}"/>
              </a:ext>
            </a:extLst>
          </p:cNvPr>
          <p:cNvCxnSpPr>
            <a:cxnSpLocks/>
          </p:cNvCxnSpPr>
          <p:nvPr/>
        </p:nvCxnSpPr>
        <p:spPr>
          <a:xfrm flipV="1">
            <a:off x="5114566" y="468517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93A33-7430-4871-BC19-A1E14F92B060}"/>
              </a:ext>
            </a:extLst>
          </p:cNvPr>
          <p:cNvSpPr/>
          <p:nvPr/>
        </p:nvSpPr>
        <p:spPr>
          <a:xfrm flipH="1">
            <a:off x="4882287" y="490701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E162B-24FE-4693-88B9-2EAF0F3EC54C}"/>
              </a:ext>
            </a:extLst>
          </p:cNvPr>
          <p:cNvCxnSpPr>
            <a:cxnSpLocks/>
          </p:cNvCxnSpPr>
          <p:nvPr/>
        </p:nvCxnSpPr>
        <p:spPr>
          <a:xfrm>
            <a:off x="6187546" y="505521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162AD2-4541-4637-B675-B8EB0FA5F74F}"/>
              </a:ext>
            </a:extLst>
          </p:cNvPr>
          <p:cNvCxnSpPr>
            <a:cxnSpLocks/>
          </p:cNvCxnSpPr>
          <p:nvPr/>
        </p:nvCxnSpPr>
        <p:spPr>
          <a:xfrm flipV="1">
            <a:off x="6529681" y="4682420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C059A-91E5-4AAC-9310-E84BEB582C84}"/>
              </a:ext>
            </a:extLst>
          </p:cNvPr>
          <p:cNvSpPr/>
          <p:nvPr/>
        </p:nvSpPr>
        <p:spPr>
          <a:xfrm flipH="1">
            <a:off x="6297402" y="4904252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FA0A79-D317-42D9-BC94-9C1C46E446A6}"/>
              </a:ext>
            </a:extLst>
          </p:cNvPr>
          <p:cNvCxnSpPr>
            <a:cxnSpLocks/>
          </p:cNvCxnSpPr>
          <p:nvPr/>
        </p:nvCxnSpPr>
        <p:spPr>
          <a:xfrm>
            <a:off x="4776020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C0A42-8B27-4EB6-8C29-6D8C39A88977}"/>
              </a:ext>
            </a:extLst>
          </p:cNvPr>
          <p:cNvCxnSpPr>
            <a:cxnSpLocks/>
          </p:cNvCxnSpPr>
          <p:nvPr/>
        </p:nvCxnSpPr>
        <p:spPr>
          <a:xfrm flipV="1">
            <a:off x="5118155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8329A-C9FB-4B3C-AB7B-CDDD1AF315F2}"/>
              </a:ext>
            </a:extLst>
          </p:cNvPr>
          <p:cNvSpPr/>
          <p:nvPr/>
        </p:nvSpPr>
        <p:spPr>
          <a:xfrm flipH="1">
            <a:off x="4885876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E333-0CA4-4FFE-8E23-EA50E590E94B}"/>
              </a:ext>
            </a:extLst>
          </p:cNvPr>
          <p:cNvCxnSpPr>
            <a:cxnSpLocks/>
          </p:cNvCxnSpPr>
          <p:nvPr/>
        </p:nvCxnSpPr>
        <p:spPr>
          <a:xfrm>
            <a:off x="6173943" y="58745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CF6253-560E-4289-80EF-6D8B3CF92E44}"/>
              </a:ext>
            </a:extLst>
          </p:cNvPr>
          <p:cNvCxnSpPr>
            <a:cxnSpLocks/>
          </p:cNvCxnSpPr>
          <p:nvPr/>
        </p:nvCxnSpPr>
        <p:spPr>
          <a:xfrm flipV="1">
            <a:off x="6516078" y="550172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FC980-B94F-4860-86D8-4DCD53F5DB25}"/>
              </a:ext>
            </a:extLst>
          </p:cNvPr>
          <p:cNvSpPr/>
          <p:nvPr/>
        </p:nvSpPr>
        <p:spPr>
          <a:xfrm flipH="1">
            <a:off x="6283799" y="5723557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92744-14D2-472E-B93E-2BFCBC2EDD61}"/>
              </a:ext>
            </a:extLst>
          </p:cNvPr>
          <p:cNvCxnSpPr>
            <a:cxnSpLocks/>
          </p:cNvCxnSpPr>
          <p:nvPr/>
        </p:nvCxnSpPr>
        <p:spPr>
          <a:xfrm>
            <a:off x="3955327" y="468517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8FBCD4-59B9-4AEA-9769-A637C72B5410}"/>
              </a:ext>
            </a:extLst>
          </p:cNvPr>
          <p:cNvCxnSpPr>
            <a:cxnSpLocks/>
          </p:cNvCxnSpPr>
          <p:nvPr/>
        </p:nvCxnSpPr>
        <p:spPr>
          <a:xfrm>
            <a:off x="3955327" y="550172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D29214-AC72-4AE2-A48C-489B1A96BAED}"/>
              </a:ext>
            </a:extLst>
          </p:cNvPr>
          <p:cNvSpPr txBox="1"/>
          <p:nvPr/>
        </p:nvSpPr>
        <p:spPr>
          <a:xfrm>
            <a:off x="5331204" y="486448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FFA4-FBBA-4BDF-ADC2-E400F29C8B38}"/>
              </a:ext>
            </a:extLst>
          </p:cNvPr>
          <p:cNvSpPr txBox="1"/>
          <p:nvPr/>
        </p:nvSpPr>
        <p:spPr>
          <a:xfrm>
            <a:off x="5345740" y="56810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4A3AA-06A5-4844-A0DD-FCCBF44ADEC5}"/>
              </a:ext>
            </a:extLst>
          </p:cNvPr>
          <p:cNvSpPr txBox="1"/>
          <p:nvPr/>
        </p:nvSpPr>
        <p:spPr>
          <a:xfrm>
            <a:off x="6774935" y="486008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CFCDB-D86D-4852-8528-46721C035239}"/>
              </a:ext>
            </a:extLst>
          </p:cNvPr>
          <p:cNvSpPr txBox="1"/>
          <p:nvPr/>
        </p:nvSpPr>
        <p:spPr>
          <a:xfrm>
            <a:off x="6789471" y="567663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35C1E3E-844D-437B-AB4A-81805DDF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63813"/>
              </p:ext>
            </p:extLst>
          </p:nvPr>
        </p:nvGraphicFramePr>
        <p:xfrm>
          <a:off x="8115882" y="4968208"/>
          <a:ext cx="310145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336579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464203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5FEA60-DE74-4F80-B5B7-13B525AA2329}"/>
              </a:ext>
            </a:extLst>
          </p:cNvPr>
          <p:cNvCxnSpPr>
            <a:cxnSpLocks/>
          </p:cNvCxnSpPr>
          <p:nvPr/>
        </p:nvCxnSpPr>
        <p:spPr>
          <a:xfrm flipH="1" flipV="1">
            <a:off x="4776020" y="4447195"/>
            <a:ext cx="8296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7D2789-9D9D-4B6E-A634-9497D76B0C92}"/>
              </a:ext>
            </a:extLst>
          </p:cNvPr>
          <p:cNvCxnSpPr>
            <a:cxnSpLocks/>
          </p:cNvCxnSpPr>
          <p:nvPr/>
        </p:nvCxnSpPr>
        <p:spPr>
          <a:xfrm flipV="1">
            <a:off x="6187546" y="4447195"/>
            <a:ext cx="0" cy="18234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6684C1-05DF-4BD6-AA4B-8F9B8366F0E0}"/>
              </a:ext>
            </a:extLst>
          </p:cNvPr>
          <p:cNvSpPr txBox="1"/>
          <p:nvPr/>
        </p:nvSpPr>
        <p:spPr>
          <a:xfrm>
            <a:off x="7225474" y="3333312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A9F39B-6E8F-4401-8E92-E00FDBF94CD4}"/>
              </a:ext>
            </a:extLst>
          </p:cNvPr>
          <p:cNvSpPr txBox="1"/>
          <p:nvPr/>
        </p:nvSpPr>
        <p:spPr>
          <a:xfrm>
            <a:off x="7195990" y="3940627"/>
            <a:ext cx="67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C7BE6-FAC8-4900-9048-9A0736530933}"/>
              </a:ext>
            </a:extLst>
          </p:cNvPr>
          <p:cNvSpPr/>
          <p:nvPr/>
        </p:nvSpPr>
        <p:spPr>
          <a:xfrm>
            <a:off x="5897827" y="6277846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78909-FB5A-494E-B6F9-CE958B4D3E1C}"/>
              </a:ext>
            </a:extLst>
          </p:cNvPr>
          <p:cNvSpPr/>
          <p:nvPr/>
        </p:nvSpPr>
        <p:spPr>
          <a:xfrm>
            <a:off x="4519326" y="6255479"/>
            <a:ext cx="552231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EA5CB-990E-4CDF-B7F6-721BF1650EB6}"/>
              </a:ext>
            </a:extLst>
          </p:cNvPr>
          <p:cNvSpPr txBox="1"/>
          <p:nvPr/>
        </p:nvSpPr>
        <p:spPr>
          <a:xfrm>
            <a:off x="7345778" y="452693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4F943-928E-40A0-BB77-BE1FAF3843F5}"/>
              </a:ext>
            </a:extLst>
          </p:cNvPr>
          <p:cNvSpPr txBox="1"/>
          <p:nvPr/>
        </p:nvSpPr>
        <p:spPr>
          <a:xfrm>
            <a:off x="7351485" y="535050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EB790-5F33-4A14-8E2B-89E5ED32AB0D}"/>
              </a:ext>
            </a:extLst>
          </p:cNvPr>
          <p:cNvSpPr txBox="1"/>
          <p:nvPr/>
        </p:nvSpPr>
        <p:spPr>
          <a:xfrm>
            <a:off x="4553562" y="40754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D86CE6-98F3-4001-8FF7-9B0A64C30230}"/>
              </a:ext>
            </a:extLst>
          </p:cNvPr>
          <p:cNvSpPr txBox="1"/>
          <p:nvPr/>
        </p:nvSpPr>
        <p:spPr>
          <a:xfrm>
            <a:off x="8701277" y="444334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43B02C-6094-4273-AEE0-FF67E11EB289}"/>
              </a:ext>
            </a:extLst>
          </p:cNvPr>
          <p:cNvCxnSpPr/>
          <p:nvPr/>
        </p:nvCxnSpPr>
        <p:spPr>
          <a:xfrm>
            <a:off x="9382125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476A03-6502-449B-A6D3-CE5A6DB2443A}"/>
              </a:ext>
            </a:extLst>
          </p:cNvPr>
          <p:cNvCxnSpPr/>
          <p:nvPr/>
        </p:nvCxnSpPr>
        <p:spPr>
          <a:xfrm>
            <a:off x="1022985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12E4BA-2B2D-444E-8754-D636B8D27F88}"/>
              </a:ext>
            </a:extLst>
          </p:cNvPr>
          <p:cNvCxnSpPr/>
          <p:nvPr/>
        </p:nvCxnSpPr>
        <p:spPr>
          <a:xfrm>
            <a:off x="11087100" y="0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4ED5F2-70D3-48DB-BC55-07EFA49D6C2E}"/>
              </a:ext>
            </a:extLst>
          </p:cNvPr>
          <p:cNvSpPr txBox="1"/>
          <p:nvPr/>
        </p:nvSpPr>
        <p:spPr>
          <a:xfrm>
            <a:off x="6135089" y="409125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D6D5-16B7-47DF-A3A8-250CB6DD6995}"/>
              </a:ext>
            </a:extLst>
          </p:cNvPr>
          <p:cNvSpPr txBox="1"/>
          <p:nvPr/>
        </p:nvSpPr>
        <p:spPr>
          <a:xfrm>
            <a:off x="9559536" y="447319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F00D4D-8E2C-47B4-B256-F9898B9AE5B3}"/>
              </a:ext>
            </a:extLst>
          </p:cNvPr>
          <p:cNvSpPr txBox="1"/>
          <p:nvPr/>
        </p:nvSpPr>
        <p:spPr>
          <a:xfrm>
            <a:off x="10379277" y="4470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8EB8-013E-4758-8EB8-0286A189F492}"/>
              </a:ext>
            </a:extLst>
          </p:cNvPr>
          <p:cNvSpPr txBox="1"/>
          <p:nvPr/>
        </p:nvSpPr>
        <p:spPr>
          <a:xfrm>
            <a:off x="11209023" y="445217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r>
              <a:rPr lang="en-US" baseline="-25000" dirty="0"/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3B8E46F-C49A-46AB-978C-8101C554C9F5}"/>
              </a:ext>
            </a:extLst>
          </p:cNvPr>
          <p:cNvCxnSpPr/>
          <p:nvPr/>
        </p:nvCxnSpPr>
        <p:spPr>
          <a:xfrm>
            <a:off x="8477250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0F1E7B-0BDB-4AF8-A673-84E2A68B380C}"/>
              </a:ext>
            </a:extLst>
          </p:cNvPr>
          <p:cNvCxnSpPr/>
          <p:nvPr/>
        </p:nvCxnSpPr>
        <p:spPr>
          <a:xfrm>
            <a:off x="11953875" y="-11026"/>
            <a:ext cx="0" cy="4615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8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8" y="2253343"/>
            <a:ext cx="8902130" cy="26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Finish implementation of the counters and adders 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Mapping of the input values to vectors for MMA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pPr lvl="1"/>
            <a:r>
              <a:rPr lang="en-US" dirty="0"/>
              <a:t>Interface with python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  <a:p>
            <a:pPr marL="0" indent="0">
              <a:buNone/>
            </a:pPr>
            <a:r>
              <a:rPr lang="en-US" dirty="0"/>
              <a:t>[13]	Long, Y., Na, T., Rastogi, P., Rao, K., Khan, A., </a:t>
            </a:r>
            <a:r>
              <a:rPr lang="en-US" dirty="0" err="1"/>
              <a:t>Yalamanchili</a:t>
            </a:r>
            <a:r>
              <a:rPr lang="en-US" dirty="0"/>
              <a:t>, S., Mukhopadhyay, S. A ferroelectric FET based power-efficient architecture for data-intensive computing. </a:t>
            </a:r>
            <a:r>
              <a:rPr lang="en-US" i="1" dirty="0"/>
              <a:t>IEEE/ACM International Conference on Computer-Aided Design, Digest of Technical Papers, ICCAD</a:t>
            </a:r>
            <a:r>
              <a:rPr lang="en-US" dirty="0"/>
              <a:t>, (2018). doi:10.1145/3240765.3240770</a:t>
            </a:r>
          </a:p>
          <a:p>
            <a:pPr marL="0" indent="0">
              <a:buNone/>
            </a:pPr>
            <a:r>
              <a:rPr lang="en-US" dirty="0"/>
              <a:t>[14] 	Long, Y., Kim, D., Lee, E., </a:t>
            </a:r>
            <a:r>
              <a:rPr lang="en-US" dirty="0" err="1"/>
              <a:t>Saha</a:t>
            </a:r>
            <a:r>
              <a:rPr lang="en-US" dirty="0"/>
              <a:t>, P., Mudassar, Burhan A., She, X., Khan, A., Mukhopadhyay, S. </a:t>
            </a:r>
            <a:r>
              <a:rPr lang="en-US" dirty="0">
                <a:effectLst/>
              </a:rPr>
              <a:t>A Ferroelectric FET-Based Processing-in-Memory Architecture for DNN Acceleration. </a:t>
            </a:r>
            <a:r>
              <a:rPr lang="en-US" i="1" dirty="0">
                <a:effectLst/>
              </a:rPr>
              <a:t>IEEE Journal on Exploratory Solid-State Computational Devices and Circuits</a:t>
            </a:r>
            <a:r>
              <a:rPr lang="en-US" i="1" dirty="0"/>
              <a:t>, </a:t>
            </a:r>
            <a:r>
              <a:rPr lang="en-US" b="1" dirty="0"/>
              <a:t>5</a:t>
            </a:r>
            <a:r>
              <a:rPr lang="en-US" dirty="0"/>
              <a:t>, 2, 113-122 (2019). </a:t>
            </a:r>
            <a:r>
              <a:rPr lang="en-US" dirty="0" err="1"/>
              <a:t>doi</a:t>
            </a:r>
            <a:r>
              <a:rPr lang="en-US" dirty="0"/>
              <a:t>: 10.1109/JXCDC.2019.2923745</a:t>
            </a:r>
          </a:p>
          <a:p>
            <a:pPr marL="0" indent="0">
              <a:buNone/>
            </a:pPr>
            <a:r>
              <a:rPr lang="en-US" dirty="0"/>
              <a:t>[15]</a:t>
            </a:r>
            <a:r>
              <a:rPr lang="en-US" dirty="0">
                <a:effectLst/>
              </a:rPr>
              <a:t> 	Long, Y., Lee, E., Kim, D., Mukhopadhyay, S. Flex-PIM: A Ferroelectric FET based Vector Matrix Multiplication Engine with Dynamical </a:t>
            </a:r>
            <a:r>
              <a:rPr lang="en-US" dirty="0" err="1">
                <a:effectLst/>
              </a:rPr>
              <a:t>Bitwidth</a:t>
            </a:r>
            <a:r>
              <a:rPr lang="en-US" dirty="0">
                <a:effectLst/>
              </a:rPr>
              <a:t> and Floating Point Precision. </a:t>
            </a:r>
            <a:r>
              <a:rPr lang="en-US" i="1" dirty="0">
                <a:effectLst/>
              </a:rPr>
              <a:t>Proceedings of the International Joint Conference on Neural Networks</a:t>
            </a:r>
            <a:r>
              <a:rPr lang="en-US" dirty="0">
                <a:effectLst/>
              </a:rPr>
              <a:t> (2020). </a:t>
            </a:r>
            <a:r>
              <a:rPr lang="en-US" dirty="0" err="1"/>
              <a:t>doi</a:t>
            </a:r>
            <a:r>
              <a:rPr lang="en-US" dirty="0"/>
              <a:t>: 10.1109/IJCNN48605.2020.9206672.</a:t>
            </a:r>
          </a:p>
          <a:p>
            <a:pPr marL="0" indent="0">
              <a:buNone/>
            </a:pPr>
            <a:r>
              <a:rPr lang="en-US" dirty="0"/>
              <a:t>[16] 	Shalini, Kumar, A., </a:t>
            </a:r>
            <a:r>
              <a:rPr lang="en-US" dirty="0">
                <a:effectLst/>
              </a:rPr>
              <a:t>Design Of High Speed And Low Power Sense Amplifier for SRAM Applications. </a:t>
            </a:r>
            <a:r>
              <a:rPr lang="en-US" i="1" dirty="0">
                <a:effectLst/>
              </a:rPr>
              <a:t>International Journal of Scientific &amp; Engineering Research</a:t>
            </a:r>
            <a:r>
              <a:rPr lang="en-US" dirty="0"/>
              <a:t>. </a:t>
            </a:r>
            <a:r>
              <a:rPr lang="en-US" b="1" dirty="0"/>
              <a:t>4</a:t>
            </a:r>
            <a:r>
              <a:rPr lang="en-US" dirty="0"/>
              <a:t>, 7, 402-406 (2013).</a:t>
            </a:r>
          </a:p>
          <a:p>
            <a:pPr marL="0" indent="0">
              <a:buNone/>
            </a:pPr>
            <a:r>
              <a:rPr lang="en-US" dirty="0"/>
              <a:t>[17]	</a:t>
            </a:r>
            <a:r>
              <a:rPr lang="en-US" dirty="0" err="1"/>
              <a:t>Okobiah</a:t>
            </a:r>
            <a:r>
              <a:rPr lang="en-US" dirty="0"/>
              <a:t>, O., Mohanty, S.P., </a:t>
            </a:r>
            <a:r>
              <a:rPr lang="en-US" dirty="0" err="1"/>
              <a:t>Kougianos</a:t>
            </a:r>
            <a:r>
              <a:rPr lang="en-US" dirty="0"/>
              <a:t>, E., </a:t>
            </a:r>
            <a:r>
              <a:rPr lang="en-US" dirty="0" err="1"/>
              <a:t>Poolakkaparambil</a:t>
            </a:r>
            <a:r>
              <a:rPr lang="en-US" dirty="0"/>
              <a:t>, M. Towards Robust Nano-CMOS Sense Amplifier Design: A Dual-Threshold versus Dual-Oxide Perspective in </a:t>
            </a:r>
            <a:r>
              <a:rPr lang="en-US" i="1" dirty="0">
                <a:effectLst/>
              </a:rPr>
              <a:t>ACM Great Lakes Symposium on VLSI, GLSVLSI, Proceedings</a:t>
            </a:r>
            <a:r>
              <a:rPr lang="en-US" dirty="0">
                <a:effectLst/>
              </a:rPr>
              <a:t> 145-150 (2011).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7129093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</a:t>
            </a:r>
            <a:r>
              <a:rPr lang="en-US" dirty="0" err="1"/>
              <a:t>FeFET</a:t>
            </a:r>
            <a:r>
              <a:rPr lang="en-US" dirty="0"/>
              <a:t> based Matrix Multiplication Acceleration (MMA)</a:t>
            </a:r>
          </a:p>
          <a:p>
            <a:r>
              <a:rPr lang="en-US" dirty="0"/>
              <a:t>MMA circuit design</a:t>
            </a:r>
          </a:p>
          <a:p>
            <a:r>
              <a:rPr lang="en-US" dirty="0"/>
              <a:t>Preliminary MMA circuit HSPICE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Convolution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409DA2-4C42-48F9-BD89-3D964B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619341"/>
              </p:ext>
            </p:extLst>
          </p:nvPr>
        </p:nvGraphicFramePr>
        <p:xfrm>
          <a:off x="2749849" y="1696139"/>
          <a:ext cx="2538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36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634536">
                  <a:extLst>
                    <a:ext uri="{9D8B030D-6E8A-4147-A177-3AD203B41FA5}">
                      <a16:colId xmlns:a16="http://schemas.microsoft.com/office/drawing/2014/main" val="10995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8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C1ED4-B532-41F5-A66A-ECEC269CE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18057"/>
              </p:ext>
            </p:extLst>
          </p:nvPr>
        </p:nvGraphicFramePr>
        <p:xfrm>
          <a:off x="5810291" y="1839703"/>
          <a:ext cx="18997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A7F630-2850-4AEC-B73E-07E9EA36218B}"/>
              </a:ext>
            </a:extLst>
          </p:cNvPr>
          <p:cNvSpPr/>
          <p:nvPr/>
        </p:nvSpPr>
        <p:spPr>
          <a:xfrm>
            <a:off x="2749849" y="1696139"/>
            <a:ext cx="1899789" cy="109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DF692-0744-4088-AD5C-56F9825897C0}"/>
              </a:ext>
            </a:extLst>
          </p:cNvPr>
          <p:cNvSpPr/>
          <p:nvPr/>
        </p:nvSpPr>
        <p:spPr>
          <a:xfrm>
            <a:off x="5810291" y="1839703"/>
            <a:ext cx="1899789" cy="10988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2379B9-B4AA-4074-912D-9246A11FAE93}"/>
              </a:ext>
            </a:extLst>
          </p:cNvPr>
          <p:cNvCxnSpPr>
            <a:cxnSpLocks/>
          </p:cNvCxnSpPr>
          <p:nvPr/>
        </p:nvCxnSpPr>
        <p:spPr>
          <a:xfrm>
            <a:off x="2749849" y="2794958"/>
            <a:ext cx="3060442" cy="143564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1904CC-BA7B-4F20-A30B-AE86BDA97CA9}"/>
              </a:ext>
            </a:extLst>
          </p:cNvPr>
          <p:cNvCxnSpPr>
            <a:cxnSpLocks/>
          </p:cNvCxnSpPr>
          <p:nvPr/>
        </p:nvCxnSpPr>
        <p:spPr>
          <a:xfrm>
            <a:off x="4649638" y="1696139"/>
            <a:ext cx="1160653" cy="10818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1320CD-23BA-481C-9070-7B6537AD3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993990"/>
              </p:ext>
            </p:extLst>
          </p:nvPr>
        </p:nvGraphicFramePr>
        <p:xfrm>
          <a:off x="8938805" y="2187005"/>
          <a:ext cx="1266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63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633263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545AB6-4A71-4F18-943B-2BDF3D749B7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6167" y="1853980"/>
            <a:ext cx="1865901" cy="333025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AF9F0-B1BB-4F5F-8B2E-C67FC339626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706167" y="2557845"/>
            <a:ext cx="1232638" cy="380677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CA92A-7DB4-451E-89A6-720B2EB0492E}"/>
              </a:ext>
            </a:extLst>
          </p:cNvPr>
          <p:cNvSpPr/>
          <p:nvPr/>
        </p:nvSpPr>
        <p:spPr>
          <a:xfrm>
            <a:off x="8938805" y="2189492"/>
            <a:ext cx="633263" cy="3683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baseline="-25000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01893EA-1930-40BE-95A0-36A48E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65" y="3548477"/>
                <a:ext cx="8449235" cy="2628485"/>
              </a:xfrm>
              <a:prstGeom prst="rect">
                <a:avLst/>
              </a:prstGeom>
              <a:blipFill>
                <a:blip r:embed="rId2"/>
                <a:stretch>
                  <a:fillRect l="-649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8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FeFETS</a:t>
            </a:r>
            <a:r>
              <a:rPr lang="en-US" dirty="0"/>
              <a:t> are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Multiplier (MMA)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8359332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2C03E-C13B-487F-9E77-0431468AD2A6}"/>
              </a:ext>
            </a:extLst>
          </p:cNvPr>
          <p:cNvSpPr/>
          <p:nvPr/>
        </p:nvSpPr>
        <p:spPr>
          <a:xfrm>
            <a:off x="5815217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to One-hot-vector enable signals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FeFET</a:t>
            </a:r>
            <a:r>
              <a:rPr lang="en-US" dirty="0"/>
              <a:t> for Digital AND Operation</a:t>
            </a:r>
            <a:r>
              <a:rPr lang="en-US" baseline="30000" dirty="0"/>
              <a:t>[13][14]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4161688"/>
            <a:ext cx="8449235" cy="23225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given gate voltage (the input), the difference in the drain current of the low and high VT states of the </a:t>
            </a:r>
            <a:r>
              <a:rPr lang="en-US" dirty="0" err="1"/>
              <a:t>FeFET</a:t>
            </a:r>
            <a:r>
              <a:rPr lang="en-US" dirty="0"/>
              <a:t> effectively perform the function of an AND gate</a:t>
            </a:r>
          </a:p>
          <a:p>
            <a:r>
              <a:rPr lang="en-US" dirty="0"/>
              <a:t>We can convert the trained weights to binary and program 1 bit per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0 as High V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1 as Low V</a:t>
            </a:r>
            <a:r>
              <a:rPr lang="en-US" baseline="-25000" dirty="0"/>
              <a:t>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7F2E84-83DE-4D74-9A66-4C6032746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226981"/>
              </p:ext>
            </p:extLst>
          </p:nvPr>
        </p:nvGraphicFramePr>
        <p:xfrm>
          <a:off x="6408960" y="1690599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48623B-A8DB-40C6-A482-91651FDDD73C}"/>
              </a:ext>
            </a:extLst>
          </p:cNvPr>
          <p:cNvSpPr txBox="1"/>
          <p:nvPr/>
        </p:nvSpPr>
        <p:spPr>
          <a:xfrm>
            <a:off x="3719592" y="3614468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A5873-BD7E-4F5B-BD9C-379134C95D47}"/>
              </a:ext>
            </a:extLst>
          </p:cNvPr>
          <p:cNvCxnSpPr/>
          <p:nvPr/>
        </p:nvCxnSpPr>
        <p:spPr>
          <a:xfrm>
            <a:off x="2878685" y="1810889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8456A-6785-482C-8E78-E855B2337F4E}"/>
              </a:ext>
            </a:extLst>
          </p:cNvPr>
          <p:cNvCxnSpPr>
            <a:cxnSpLocks/>
          </p:cNvCxnSpPr>
          <p:nvPr/>
        </p:nvCxnSpPr>
        <p:spPr>
          <a:xfrm flipH="1">
            <a:off x="2861433" y="3541266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FF27B-09FF-4994-8C6F-D47BE26394B2}"/>
              </a:ext>
            </a:extLst>
          </p:cNvPr>
          <p:cNvSpPr txBox="1"/>
          <p:nvPr/>
        </p:nvSpPr>
        <p:spPr>
          <a:xfrm>
            <a:off x="2365582" y="2431311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2445-8570-446D-BB50-F3E16B6B519D}"/>
              </a:ext>
            </a:extLst>
          </p:cNvPr>
          <p:cNvCxnSpPr/>
          <p:nvPr/>
        </p:nvCxnSpPr>
        <p:spPr>
          <a:xfrm flipV="1">
            <a:off x="3618950" y="2431311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2ACF1-B3C9-4381-9761-4C475BFC9DD3}"/>
              </a:ext>
            </a:extLst>
          </p:cNvPr>
          <p:cNvCxnSpPr/>
          <p:nvPr/>
        </p:nvCxnSpPr>
        <p:spPr>
          <a:xfrm flipV="1">
            <a:off x="2904565" y="2427779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81776D-E4F4-4337-B9E9-E30FA307611D}"/>
              </a:ext>
            </a:extLst>
          </p:cNvPr>
          <p:cNvSpPr txBox="1"/>
          <p:nvPr/>
        </p:nvSpPr>
        <p:spPr>
          <a:xfrm>
            <a:off x="4754076" y="2065511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A586C-0A42-40E8-8B0C-F75366CF4DD8}"/>
              </a:ext>
            </a:extLst>
          </p:cNvPr>
          <p:cNvSpPr txBox="1"/>
          <p:nvPr/>
        </p:nvSpPr>
        <p:spPr>
          <a:xfrm>
            <a:off x="3895981" y="2061979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C53C4-61DB-4C06-B1EA-B2A736884768}"/>
              </a:ext>
            </a:extLst>
          </p:cNvPr>
          <p:cNvCxnSpPr/>
          <p:nvPr/>
        </p:nvCxnSpPr>
        <p:spPr>
          <a:xfrm>
            <a:off x="3618950" y="2899847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A37ABB-78D7-44F3-AC86-A73B2A0A0202}"/>
              </a:ext>
            </a:extLst>
          </p:cNvPr>
          <p:cNvCxnSpPr>
            <a:cxnSpLocks/>
          </p:cNvCxnSpPr>
          <p:nvPr/>
        </p:nvCxnSpPr>
        <p:spPr>
          <a:xfrm flipV="1">
            <a:off x="3129486" y="3571135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FC585F-2E19-412C-8E4B-1CEDD7E03D26}"/>
              </a:ext>
            </a:extLst>
          </p:cNvPr>
          <p:cNvCxnSpPr>
            <a:cxnSpLocks/>
          </p:cNvCxnSpPr>
          <p:nvPr/>
        </p:nvCxnSpPr>
        <p:spPr>
          <a:xfrm flipV="1">
            <a:off x="5349350" y="48249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 of MMA</a:t>
            </a:r>
            <a:r>
              <a:rPr lang="en-US" baseline="30000" dirty="0"/>
              <a:t>[13][14][15]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6420-9E1A-4496-8FE5-D501A99D54D4}"/>
              </a:ext>
            </a:extLst>
          </p:cNvPr>
          <p:cNvSpPr/>
          <p:nvPr/>
        </p:nvSpPr>
        <p:spPr>
          <a:xfrm>
            <a:off x="2904565" y="1690688"/>
            <a:ext cx="431321" cy="1984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82069-C249-492E-AF4A-39E5AA8B470F}"/>
              </a:ext>
            </a:extLst>
          </p:cNvPr>
          <p:cNvSpPr txBox="1"/>
          <p:nvPr/>
        </p:nvSpPr>
        <p:spPr>
          <a:xfrm rot="16200000">
            <a:off x="2308190" y="2309432"/>
            <a:ext cx="16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1CA41-829E-4AC5-9FDA-07FF1C390827}"/>
              </a:ext>
            </a:extLst>
          </p:cNvPr>
          <p:cNvGrpSpPr/>
          <p:nvPr/>
        </p:nvGrpSpPr>
        <p:grpSpPr>
          <a:xfrm>
            <a:off x="4106174" y="1889185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32F-B8B1-4FFE-9852-97B31C1B11BB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ord 6">
              <a:extLst>
                <a:ext uri="{FF2B5EF4-FFF2-40B4-BE49-F238E27FC236}">
                  <a16:creationId xmlns:a16="http://schemas.microsoft.com/office/drawing/2014/main" id="{3E28078C-02C3-438C-B5A8-D387DC0A6375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C0348-BD63-4223-89A1-F9C1C2A8F6D9}"/>
              </a:ext>
            </a:extLst>
          </p:cNvPr>
          <p:cNvGrpSpPr/>
          <p:nvPr/>
        </p:nvGrpSpPr>
        <p:grpSpPr>
          <a:xfrm>
            <a:off x="4106174" y="2691169"/>
            <a:ext cx="474452" cy="301926"/>
            <a:chOff x="3842268" y="1958196"/>
            <a:chExt cx="474452" cy="301926"/>
          </a:xfrm>
          <a:solidFill>
            <a:srgbClr val="FFC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9DF225-8A26-40A5-B156-13C66FBF5498}"/>
                </a:ext>
              </a:extLst>
            </p:cNvPr>
            <p:cNvSpPr/>
            <p:nvPr/>
          </p:nvSpPr>
          <p:spPr>
            <a:xfrm>
              <a:off x="3985404" y="1958196"/>
              <a:ext cx="120770" cy="3019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ord 10">
              <a:extLst>
                <a:ext uri="{FF2B5EF4-FFF2-40B4-BE49-F238E27FC236}">
                  <a16:creationId xmlns:a16="http://schemas.microsoft.com/office/drawing/2014/main" id="{0A26B8F0-D76C-4ED3-88DC-9F4499DEBD66}"/>
                </a:ext>
              </a:extLst>
            </p:cNvPr>
            <p:cNvSpPr/>
            <p:nvPr/>
          </p:nvSpPr>
          <p:spPr>
            <a:xfrm rot="10800000">
              <a:off x="3842268" y="1958197"/>
              <a:ext cx="474452" cy="301925"/>
            </a:xfrm>
            <a:prstGeom prst="chord">
              <a:avLst>
                <a:gd name="adj1" fmla="val 5731815"/>
                <a:gd name="adj2" fmla="val 15616352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736650-7182-4DB0-8E23-55353E6F1ECB}"/>
              </a:ext>
            </a:extLst>
          </p:cNvPr>
          <p:cNvCxnSpPr>
            <a:cxnSpLocks/>
          </p:cNvCxnSpPr>
          <p:nvPr/>
        </p:nvCxnSpPr>
        <p:spPr>
          <a:xfrm>
            <a:off x="3335886" y="1971136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7593-4F07-42BB-BFE8-BFB28D8FE9F1}"/>
              </a:ext>
            </a:extLst>
          </p:cNvPr>
          <p:cNvCxnSpPr>
            <a:cxnSpLocks/>
          </p:cNvCxnSpPr>
          <p:nvPr/>
        </p:nvCxnSpPr>
        <p:spPr>
          <a:xfrm>
            <a:off x="3344512" y="2770517"/>
            <a:ext cx="913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D4E8-6662-46F2-8AF2-3AE07465D134}"/>
              </a:ext>
            </a:extLst>
          </p:cNvPr>
          <p:cNvSpPr txBox="1"/>
          <p:nvPr/>
        </p:nvSpPr>
        <p:spPr>
          <a:xfrm>
            <a:off x="3419104" y="160180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9AD2E-5B2E-453C-BE2A-F5294E73ECF7}"/>
              </a:ext>
            </a:extLst>
          </p:cNvPr>
          <p:cNvSpPr txBox="1"/>
          <p:nvPr/>
        </p:nvSpPr>
        <p:spPr>
          <a:xfrm>
            <a:off x="3415185" y="242148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08A42-1176-4C52-9B8F-B9877D8DB4F5}"/>
              </a:ext>
            </a:extLst>
          </p:cNvPr>
          <p:cNvCxnSpPr>
            <a:cxnSpLocks/>
          </p:cNvCxnSpPr>
          <p:nvPr/>
        </p:nvCxnSpPr>
        <p:spPr>
          <a:xfrm>
            <a:off x="3965125" y="212353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575D40-1E7E-4F72-B2C1-F2558238C090}"/>
              </a:ext>
            </a:extLst>
          </p:cNvPr>
          <p:cNvCxnSpPr>
            <a:cxnSpLocks/>
          </p:cNvCxnSpPr>
          <p:nvPr/>
        </p:nvCxnSpPr>
        <p:spPr>
          <a:xfrm>
            <a:off x="3962250" y="2915639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BC077C-4D56-49CD-A295-2D0E12C6BFB1}"/>
              </a:ext>
            </a:extLst>
          </p:cNvPr>
          <p:cNvSpPr txBox="1"/>
          <p:nvPr/>
        </p:nvSpPr>
        <p:spPr>
          <a:xfrm>
            <a:off x="3645461" y="1919327"/>
            <a:ext cx="4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C0FD88-8BB1-4069-B4E1-C455666D4B8D}"/>
              </a:ext>
            </a:extLst>
          </p:cNvPr>
          <p:cNvSpPr txBox="1"/>
          <p:nvPr/>
        </p:nvSpPr>
        <p:spPr>
          <a:xfrm>
            <a:off x="3641148" y="274422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F381E-B9E5-4F06-ABF0-C8C87DAD1F7D}"/>
              </a:ext>
            </a:extLst>
          </p:cNvPr>
          <p:cNvCxnSpPr>
            <a:cxnSpLocks/>
          </p:cNvCxnSpPr>
          <p:nvPr/>
        </p:nvCxnSpPr>
        <p:spPr>
          <a:xfrm>
            <a:off x="4580626" y="2045898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76AC8F-1361-4C92-8261-A50569E4A6DE}"/>
              </a:ext>
            </a:extLst>
          </p:cNvPr>
          <p:cNvCxnSpPr>
            <a:cxnSpLocks/>
          </p:cNvCxnSpPr>
          <p:nvPr/>
        </p:nvCxnSpPr>
        <p:spPr>
          <a:xfrm>
            <a:off x="4580626" y="2862445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0D447-3A9B-47FE-BC9B-C6863E9BDCEC}"/>
              </a:ext>
            </a:extLst>
          </p:cNvPr>
          <p:cNvSpPr txBox="1"/>
          <p:nvPr/>
        </p:nvSpPr>
        <p:spPr>
          <a:xfrm>
            <a:off x="7876263" y="186123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13D80-9ABE-474E-81A2-06487ABC2EF8}"/>
              </a:ext>
            </a:extLst>
          </p:cNvPr>
          <p:cNvSpPr txBox="1"/>
          <p:nvPr/>
        </p:nvSpPr>
        <p:spPr>
          <a:xfrm>
            <a:off x="7881970" y="268479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4E4694-EA53-4A10-BA4E-17891797EE0F}"/>
              </a:ext>
            </a:extLst>
          </p:cNvPr>
          <p:cNvCxnSpPr>
            <a:cxnSpLocks/>
          </p:cNvCxnSpPr>
          <p:nvPr/>
        </p:nvCxnSpPr>
        <p:spPr>
          <a:xfrm flipV="1">
            <a:off x="5345761" y="1844018"/>
            <a:ext cx="0" cy="257270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80481-20E1-449D-AC7D-65FABEB3A45C}"/>
              </a:ext>
            </a:extLst>
          </p:cNvPr>
          <p:cNvCxnSpPr>
            <a:cxnSpLocks/>
          </p:cNvCxnSpPr>
          <p:nvPr/>
        </p:nvCxnSpPr>
        <p:spPr>
          <a:xfrm flipV="1">
            <a:off x="6748991" y="1836488"/>
            <a:ext cx="0" cy="25802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1AA88-EDB8-49C5-B33C-FE63045467A0}"/>
              </a:ext>
            </a:extLst>
          </p:cNvPr>
          <p:cNvSpPr txBox="1"/>
          <p:nvPr/>
        </p:nvSpPr>
        <p:spPr>
          <a:xfrm>
            <a:off x="5084047" y="14097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106C-5E18-445A-8673-9DE25E3D8CC8}"/>
              </a:ext>
            </a:extLst>
          </p:cNvPr>
          <p:cNvSpPr txBox="1"/>
          <p:nvPr/>
        </p:nvSpPr>
        <p:spPr>
          <a:xfrm>
            <a:off x="6504106" y="141713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8E8C1E-E050-4912-993D-AF45F2F5130C}"/>
              </a:ext>
            </a:extLst>
          </p:cNvPr>
          <p:cNvCxnSpPr>
            <a:cxnSpLocks/>
          </p:cNvCxnSpPr>
          <p:nvPr/>
        </p:nvCxnSpPr>
        <p:spPr>
          <a:xfrm flipV="1">
            <a:off x="6024372" y="1869681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0BA7AF-A7B2-4699-856A-1DDF1EEBF9F6}"/>
              </a:ext>
            </a:extLst>
          </p:cNvPr>
          <p:cNvCxnSpPr>
            <a:cxnSpLocks/>
          </p:cNvCxnSpPr>
          <p:nvPr/>
        </p:nvCxnSpPr>
        <p:spPr>
          <a:xfrm flipV="1">
            <a:off x="7448372" y="1880308"/>
            <a:ext cx="0" cy="22981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1F5018-7CB3-4490-AA5E-D38A5DF31184}"/>
              </a:ext>
            </a:extLst>
          </p:cNvPr>
          <p:cNvSpPr txBox="1"/>
          <p:nvPr/>
        </p:nvSpPr>
        <p:spPr>
          <a:xfrm>
            <a:off x="5774682" y="141641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ADA-A7B9-409D-AF79-A6F4CEF92B3B}"/>
              </a:ext>
            </a:extLst>
          </p:cNvPr>
          <p:cNvSpPr txBox="1"/>
          <p:nvPr/>
        </p:nvSpPr>
        <p:spPr>
          <a:xfrm>
            <a:off x="7263529" y="14215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</a:t>
            </a:r>
            <a:r>
              <a:rPr lang="en-US" baseline="-25000" dirty="0"/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B6989F-A197-4B49-A2A2-9197547AE73F}"/>
              </a:ext>
            </a:extLst>
          </p:cNvPr>
          <p:cNvCxnSpPr>
            <a:cxnSpLocks/>
          </p:cNvCxnSpPr>
          <p:nvPr/>
        </p:nvCxnSpPr>
        <p:spPr>
          <a:xfrm flipH="1">
            <a:off x="6024372" y="4167837"/>
            <a:ext cx="1843006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AF6A3C-E157-44FB-9FED-E6427EC1E7BB}"/>
              </a:ext>
            </a:extLst>
          </p:cNvPr>
          <p:cNvSpPr txBox="1"/>
          <p:nvPr/>
        </p:nvSpPr>
        <p:spPr>
          <a:xfrm>
            <a:off x="7970573" y="392621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dd</a:t>
            </a:r>
            <a:endParaRPr lang="en-US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4C29F6-0F83-4434-99CC-735ABEB97471}"/>
              </a:ext>
            </a:extLst>
          </p:cNvPr>
          <p:cNvCxnSpPr>
            <a:cxnSpLocks/>
          </p:cNvCxnSpPr>
          <p:nvPr/>
        </p:nvCxnSpPr>
        <p:spPr>
          <a:xfrm>
            <a:off x="5345761" y="2428450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7051A2-88A4-47BE-B8DC-372E3C883FE6}"/>
              </a:ext>
            </a:extLst>
          </p:cNvPr>
          <p:cNvCxnSpPr>
            <a:cxnSpLocks/>
          </p:cNvCxnSpPr>
          <p:nvPr/>
        </p:nvCxnSpPr>
        <p:spPr>
          <a:xfrm>
            <a:off x="5728835" y="243707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720BDC-139C-4A9B-8EB0-9DAEB04AD22A}"/>
              </a:ext>
            </a:extLst>
          </p:cNvPr>
          <p:cNvCxnSpPr>
            <a:cxnSpLocks/>
          </p:cNvCxnSpPr>
          <p:nvPr/>
        </p:nvCxnSpPr>
        <p:spPr>
          <a:xfrm flipV="1">
            <a:off x="5687896" y="205565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A2A50-B2C6-4B72-8BB8-8FE083F6E660}"/>
              </a:ext>
            </a:extLst>
          </p:cNvPr>
          <p:cNvSpPr/>
          <p:nvPr/>
        </p:nvSpPr>
        <p:spPr>
          <a:xfrm flipH="1">
            <a:off x="5455617" y="2277490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9C91D-C152-475D-8307-D90E40E9B859}"/>
              </a:ext>
            </a:extLst>
          </p:cNvPr>
          <p:cNvCxnSpPr>
            <a:cxnSpLocks/>
          </p:cNvCxnSpPr>
          <p:nvPr/>
        </p:nvCxnSpPr>
        <p:spPr>
          <a:xfrm>
            <a:off x="6760876" y="242569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346A28-773B-4BC6-9DE9-283215694757}"/>
              </a:ext>
            </a:extLst>
          </p:cNvPr>
          <p:cNvCxnSpPr>
            <a:cxnSpLocks/>
          </p:cNvCxnSpPr>
          <p:nvPr/>
        </p:nvCxnSpPr>
        <p:spPr>
          <a:xfrm>
            <a:off x="7143950" y="2434317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4A6086-41C4-4DD9-90A2-36F9258DE307}"/>
              </a:ext>
            </a:extLst>
          </p:cNvPr>
          <p:cNvCxnSpPr>
            <a:cxnSpLocks/>
          </p:cNvCxnSpPr>
          <p:nvPr/>
        </p:nvCxnSpPr>
        <p:spPr>
          <a:xfrm flipV="1">
            <a:off x="7103011" y="205289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3F40A82-3FCB-443A-964C-50872E851C75}"/>
              </a:ext>
            </a:extLst>
          </p:cNvPr>
          <p:cNvSpPr/>
          <p:nvPr/>
        </p:nvSpPr>
        <p:spPr>
          <a:xfrm flipH="1">
            <a:off x="6870732" y="227473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D754E8-DEE1-452F-8E8F-29B1407C1527}"/>
              </a:ext>
            </a:extLst>
          </p:cNvPr>
          <p:cNvCxnSpPr>
            <a:cxnSpLocks/>
          </p:cNvCxnSpPr>
          <p:nvPr/>
        </p:nvCxnSpPr>
        <p:spPr>
          <a:xfrm>
            <a:off x="5349350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9F58E-EFD7-4A7A-BD10-43BED5190560}"/>
              </a:ext>
            </a:extLst>
          </p:cNvPr>
          <p:cNvCxnSpPr>
            <a:cxnSpLocks/>
          </p:cNvCxnSpPr>
          <p:nvPr/>
        </p:nvCxnSpPr>
        <p:spPr>
          <a:xfrm>
            <a:off x="5732424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197105-5522-4E00-897B-4CB6A4EFA123}"/>
              </a:ext>
            </a:extLst>
          </p:cNvPr>
          <p:cNvCxnSpPr>
            <a:cxnSpLocks/>
          </p:cNvCxnSpPr>
          <p:nvPr/>
        </p:nvCxnSpPr>
        <p:spPr>
          <a:xfrm flipV="1">
            <a:off x="5691485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302CE79-6CBE-4688-8E58-6C84B08980FA}"/>
              </a:ext>
            </a:extLst>
          </p:cNvPr>
          <p:cNvSpPr/>
          <p:nvPr/>
        </p:nvSpPr>
        <p:spPr>
          <a:xfrm flipH="1">
            <a:off x="5459206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292D57-10E4-4B4D-92F1-2C0C829B8028}"/>
              </a:ext>
            </a:extLst>
          </p:cNvPr>
          <p:cNvCxnSpPr>
            <a:cxnSpLocks/>
          </p:cNvCxnSpPr>
          <p:nvPr/>
        </p:nvCxnSpPr>
        <p:spPr>
          <a:xfrm>
            <a:off x="6747273" y="32449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E8D0E9-F8BD-4562-89AB-C512BDB71256}"/>
              </a:ext>
            </a:extLst>
          </p:cNvPr>
          <p:cNvCxnSpPr>
            <a:cxnSpLocks/>
          </p:cNvCxnSpPr>
          <p:nvPr/>
        </p:nvCxnSpPr>
        <p:spPr>
          <a:xfrm>
            <a:off x="7130347" y="3253622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079D8-B31C-498F-A7A4-FBDA5FD0B434}"/>
              </a:ext>
            </a:extLst>
          </p:cNvPr>
          <p:cNvCxnSpPr>
            <a:cxnSpLocks/>
          </p:cNvCxnSpPr>
          <p:nvPr/>
        </p:nvCxnSpPr>
        <p:spPr>
          <a:xfrm flipV="1">
            <a:off x="7089408" y="28722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2E9721F-217C-4F9D-8D4F-386F796DE402}"/>
              </a:ext>
            </a:extLst>
          </p:cNvPr>
          <p:cNvSpPr/>
          <p:nvPr/>
        </p:nvSpPr>
        <p:spPr>
          <a:xfrm flipH="1">
            <a:off x="6857129" y="30940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832B5FD-0827-4265-8A87-04E9B5A00A1B}"/>
              </a:ext>
            </a:extLst>
          </p:cNvPr>
          <p:cNvSpPr/>
          <p:nvPr/>
        </p:nvSpPr>
        <p:spPr>
          <a:xfrm rot="10800000">
            <a:off x="5028676" y="440843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4A273FF-4904-4236-AE0A-55F164AB304D}"/>
              </a:ext>
            </a:extLst>
          </p:cNvPr>
          <p:cNvSpPr/>
          <p:nvPr/>
        </p:nvSpPr>
        <p:spPr>
          <a:xfrm rot="10800000">
            <a:off x="6412853" y="4397162"/>
            <a:ext cx="629957" cy="42783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0D7221-0AEE-4401-AB51-F73532C53997}"/>
              </a:ext>
            </a:extLst>
          </p:cNvPr>
          <p:cNvSpPr txBox="1"/>
          <p:nvPr/>
        </p:nvSpPr>
        <p:spPr>
          <a:xfrm>
            <a:off x="5170205" y="4388771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CA32CF-6FB8-4E58-860D-B3FD9435244C}"/>
              </a:ext>
            </a:extLst>
          </p:cNvPr>
          <p:cNvSpPr txBox="1"/>
          <p:nvPr/>
        </p:nvSpPr>
        <p:spPr>
          <a:xfrm>
            <a:off x="6521348" y="436296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</a:t>
            </a:r>
            <a:endParaRPr lang="en-US" baseline="-25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37C26-0B92-4EF3-A8C2-883E97166ADC}"/>
              </a:ext>
            </a:extLst>
          </p:cNvPr>
          <p:cNvSpPr/>
          <p:nvPr/>
        </p:nvSpPr>
        <p:spPr>
          <a:xfrm>
            <a:off x="5149085" y="5037018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25B04-A61D-486B-BD31-193684B2EACA}"/>
              </a:ext>
            </a:extLst>
          </p:cNvPr>
          <p:cNvSpPr txBox="1"/>
          <p:nvPr/>
        </p:nvSpPr>
        <p:spPr>
          <a:xfrm rot="16200000">
            <a:off x="4871009" y="5337463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62B061-98BD-4B10-A9B9-7B8B34AE39CC}"/>
              </a:ext>
            </a:extLst>
          </p:cNvPr>
          <p:cNvCxnSpPr>
            <a:cxnSpLocks/>
          </p:cNvCxnSpPr>
          <p:nvPr/>
        </p:nvCxnSpPr>
        <p:spPr>
          <a:xfrm flipV="1">
            <a:off x="6712621" y="4824998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84FD8F-102A-4952-B0B7-355B7AE3455C}"/>
              </a:ext>
            </a:extLst>
          </p:cNvPr>
          <p:cNvSpPr/>
          <p:nvPr/>
        </p:nvSpPr>
        <p:spPr>
          <a:xfrm>
            <a:off x="6512356" y="5037017"/>
            <a:ext cx="431321" cy="979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B01E90-0FB6-4555-A7A3-546CA8D0C888}"/>
              </a:ext>
            </a:extLst>
          </p:cNvPr>
          <p:cNvSpPr txBox="1"/>
          <p:nvPr/>
        </p:nvSpPr>
        <p:spPr>
          <a:xfrm rot="16200000">
            <a:off x="6234280" y="5337462"/>
            <a:ext cx="9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58922-CA74-4F83-9376-E436A86C784F}"/>
              </a:ext>
            </a:extLst>
          </p:cNvPr>
          <p:cNvSpPr txBox="1"/>
          <p:nvPr/>
        </p:nvSpPr>
        <p:spPr>
          <a:xfrm>
            <a:off x="2926933" y="3879612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FF49E3C-2A65-4238-994A-2EE2ADA7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426" y="1880308"/>
            <a:ext cx="3611030" cy="2851988"/>
          </a:xfrm>
        </p:spPr>
        <p:txBody>
          <a:bodyPr>
            <a:normAutofit/>
          </a:bodyPr>
          <a:lstStyle/>
          <a:p>
            <a:r>
              <a:rPr lang="en-US" dirty="0"/>
              <a:t>Implements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+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are 1-bit numbers </a:t>
            </a:r>
          </a:p>
          <a:p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are 2-bit numbers</a:t>
            </a:r>
          </a:p>
          <a:p>
            <a:r>
              <a:rPr lang="en-US" dirty="0"/>
              <a:t>We must transform the multi-bit numbers to use this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F7D5D6-3CC1-4EC5-BFDE-9C4F726A491C}"/>
              </a:ext>
            </a:extLst>
          </p:cNvPr>
          <p:cNvSpPr/>
          <p:nvPr/>
        </p:nvSpPr>
        <p:spPr>
          <a:xfrm>
            <a:off x="2566954" y="4371732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2097DA-6C0F-4803-ABF4-7EED9A9B648D}"/>
              </a:ext>
            </a:extLst>
          </p:cNvPr>
          <p:cNvSpPr/>
          <p:nvPr/>
        </p:nvSpPr>
        <p:spPr>
          <a:xfrm>
            <a:off x="3168417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7A8F19-0194-4295-AAAD-D16B95420F54}"/>
              </a:ext>
            </a:extLst>
          </p:cNvPr>
          <p:cNvSpPr/>
          <p:nvPr/>
        </p:nvSpPr>
        <p:spPr>
          <a:xfrm>
            <a:off x="3744385" y="4368810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8D75915-09C1-4916-AC24-197461F3E684}"/>
              </a:ext>
            </a:extLst>
          </p:cNvPr>
          <p:cNvCxnSpPr>
            <a:cxnSpLocks/>
          </p:cNvCxnSpPr>
          <p:nvPr/>
        </p:nvCxnSpPr>
        <p:spPr>
          <a:xfrm>
            <a:off x="2320002" y="4667028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A9D1B4-31FC-4C78-8CAE-B325DA1B732B}"/>
              </a:ext>
            </a:extLst>
          </p:cNvPr>
          <p:cNvCxnSpPr>
            <a:cxnSpLocks/>
          </p:cNvCxnSpPr>
          <p:nvPr/>
        </p:nvCxnSpPr>
        <p:spPr>
          <a:xfrm>
            <a:off x="2589058" y="4665726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057811-DD58-4656-BB79-2A0A15BF2AD9}"/>
              </a:ext>
            </a:extLst>
          </p:cNvPr>
          <p:cNvCxnSpPr>
            <a:cxnSpLocks/>
          </p:cNvCxnSpPr>
          <p:nvPr/>
        </p:nvCxnSpPr>
        <p:spPr>
          <a:xfrm>
            <a:off x="3190032" y="4662855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9D9635-F814-41E3-B3BD-4B6D01434D41}"/>
              </a:ext>
            </a:extLst>
          </p:cNvPr>
          <p:cNvCxnSpPr>
            <a:cxnSpLocks/>
          </p:cNvCxnSpPr>
          <p:nvPr/>
        </p:nvCxnSpPr>
        <p:spPr>
          <a:xfrm>
            <a:off x="3765117" y="4668611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22C05E-D150-4752-90DE-8513A105613A}"/>
              </a:ext>
            </a:extLst>
          </p:cNvPr>
          <p:cNvSpPr/>
          <p:nvPr/>
        </p:nvSpPr>
        <p:spPr>
          <a:xfrm>
            <a:off x="2556445" y="4936214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F7084F-68EB-4886-BF97-5799E15D5CA2}"/>
              </a:ext>
            </a:extLst>
          </p:cNvPr>
          <p:cNvCxnSpPr>
            <a:cxnSpLocks/>
          </p:cNvCxnSpPr>
          <p:nvPr/>
        </p:nvCxnSpPr>
        <p:spPr>
          <a:xfrm>
            <a:off x="2309493" y="5231510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72506B-9CA3-42A8-827F-B2593EACB784}"/>
              </a:ext>
            </a:extLst>
          </p:cNvPr>
          <p:cNvCxnSpPr>
            <a:cxnSpLocks/>
          </p:cNvCxnSpPr>
          <p:nvPr/>
        </p:nvCxnSpPr>
        <p:spPr>
          <a:xfrm>
            <a:off x="2578549" y="5230208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9E1D6D-10C0-4F24-A0BB-123EC4175CB8}"/>
              </a:ext>
            </a:extLst>
          </p:cNvPr>
          <p:cNvSpPr/>
          <p:nvPr/>
        </p:nvSpPr>
        <p:spPr>
          <a:xfrm>
            <a:off x="3149617" y="5509897"/>
            <a:ext cx="301924" cy="29529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E85F66-C555-4772-82F9-E741DD0429FB}"/>
              </a:ext>
            </a:extLst>
          </p:cNvPr>
          <p:cNvCxnSpPr>
            <a:cxnSpLocks/>
          </p:cNvCxnSpPr>
          <p:nvPr/>
        </p:nvCxnSpPr>
        <p:spPr>
          <a:xfrm>
            <a:off x="2301202" y="5808115"/>
            <a:ext cx="1948108" cy="5704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5C446-073A-4136-885D-EEC0BF3375C5}"/>
              </a:ext>
            </a:extLst>
          </p:cNvPr>
          <p:cNvCxnSpPr>
            <a:cxnSpLocks/>
          </p:cNvCxnSpPr>
          <p:nvPr/>
        </p:nvCxnSpPr>
        <p:spPr>
          <a:xfrm>
            <a:off x="3171232" y="5803942"/>
            <a:ext cx="26649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58B05C-41A2-4B1D-8FC6-10A00CA110B5}"/>
              </a:ext>
            </a:extLst>
          </p:cNvPr>
          <p:cNvSpPr txBox="1"/>
          <p:nvPr/>
        </p:nvSpPr>
        <p:spPr>
          <a:xfrm>
            <a:off x="1958145" y="427983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55D2DB-162C-4EB3-86C0-D6FEBF479698}"/>
              </a:ext>
            </a:extLst>
          </p:cNvPr>
          <p:cNvSpPr txBox="1"/>
          <p:nvPr/>
        </p:nvSpPr>
        <p:spPr>
          <a:xfrm>
            <a:off x="2010306" y="4765444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E27110D-3A7D-48C1-A305-3050BAF26B91}"/>
              </a:ext>
            </a:extLst>
          </p:cNvPr>
          <p:cNvSpPr txBox="1"/>
          <p:nvPr/>
        </p:nvSpPr>
        <p:spPr>
          <a:xfrm>
            <a:off x="2014433" y="5333948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</a:t>
            </a:r>
            <a:r>
              <a:rPr lang="en-US" baseline="-25000" dirty="0"/>
              <a:t>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BC5C5A-3407-44E6-B187-84837E29282D}"/>
              </a:ext>
            </a:extLst>
          </p:cNvPr>
          <p:cNvCxnSpPr>
            <a:cxnSpLocks/>
          </p:cNvCxnSpPr>
          <p:nvPr/>
        </p:nvCxnSpPr>
        <p:spPr>
          <a:xfrm flipV="1">
            <a:off x="3157418" y="4248945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54AC77-AB42-4180-8AC7-F08A17FF2798}"/>
              </a:ext>
            </a:extLst>
          </p:cNvPr>
          <p:cNvCxnSpPr>
            <a:cxnSpLocks/>
          </p:cNvCxnSpPr>
          <p:nvPr/>
        </p:nvCxnSpPr>
        <p:spPr>
          <a:xfrm flipV="1">
            <a:off x="2541402" y="4252990"/>
            <a:ext cx="10509" cy="176799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MMA Mapping Process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03DBFBF6-995A-4FC3-A971-681B90FC7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47570"/>
              </p:ext>
            </p:extLst>
          </p:nvPr>
        </p:nvGraphicFramePr>
        <p:xfrm>
          <a:off x="2363171" y="1574711"/>
          <a:ext cx="52970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17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1059417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8EC24E54-7F3C-48BD-954C-1D4C55F661B2}"/>
              </a:ext>
            </a:extLst>
          </p:cNvPr>
          <p:cNvSpPr txBox="1"/>
          <p:nvPr/>
        </p:nvSpPr>
        <p:spPr>
          <a:xfrm>
            <a:off x="8000221" y="3518437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E7E873-7294-42BC-AACB-3335D2806CC9}"/>
              </a:ext>
            </a:extLst>
          </p:cNvPr>
          <p:cNvSpPr txBox="1"/>
          <p:nvPr/>
        </p:nvSpPr>
        <p:spPr>
          <a:xfrm>
            <a:off x="8005928" y="434200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</a:t>
            </a:r>
            <a:r>
              <a:rPr lang="en-US" baseline="-25000" dirty="0"/>
              <a:t>2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4DF8E66-1C08-45EC-80E7-6E8CDD44EF2A}"/>
              </a:ext>
            </a:extLst>
          </p:cNvPr>
          <p:cNvCxnSpPr>
            <a:cxnSpLocks/>
          </p:cNvCxnSpPr>
          <p:nvPr/>
        </p:nvCxnSpPr>
        <p:spPr>
          <a:xfrm flipH="1" flipV="1">
            <a:off x="5469719" y="3468653"/>
            <a:ext cx="3589" cy="2031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1B3E6A-4638-4A33-A807-8758DA9868DF}"/>
              </a:ext>
            </a:extLst>
          </p:cNvPr>
          <p:cNvCxnSpPr>
            <a:cxnSpLocks/>
          </p:cNvCxnSpPr>
          <p:nvPr/>
        </p:nvCxnSpPr>
        <p:spPr>
          <a:xfrm flipV="1">
            <a:off x="6872949" y="3461123"/>
            <a:ext cx="0" cy="212526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1E59856-B4AD-4ACD-B2BD-F2579165A4B9}"/>
              </a:ext>
            </a:extLst>
          </p:cNvPr>
          <p:cNvSpPr txBox="1"/>
          <p:nvPr/>
        </p:nvSpPr>
        <p:spPr>
          <a:xfrm>
            <a:off x="5208005" y="306693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38874D-DF4C-49EB-91D6-E800617E3E37}"/>
              </a:ext>
            </a:extLst>
          </p:cNvPr>
          <p:cNvSpPr txBox="1"/>
          <p:nvPr/>
        </p:nvSpPr>
        <p:spPr>
          <a:xfrm>
            <a:off x="6628064" y="3074343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</a:t>
            </a:r>
            <a:r>
              <a:rPr lang="en-US" baseline="-25000" dirty="0"/>
              <a:t>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8184D-4685-4CBC-8AF0-CB2CAB9D61E6}"/>
              </a:ext>
            </a:extLst>
          </p:cNvPr>
          <p:cNvCxnSpPr>
            <a:cxnSpLocks/>
          </p:cNvCxnSpPr>
          <p:nvPr/>
        </p:nvCxnSpPr>
        <p:spPr>
          <a:xfrm>
            <a:off x="5469719" y="4085655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C78D603-B305-4B17-89A2-7000D9520B46}"/>
              </a:ext>
            </a:extLst>
          </p:cNvPr>
          <p:cNvCxnSpPr>
            <a:cxnSpLocks/>
          </p:cNvCxnSpPr>
          <p:nvPr/>
        </p:nvCxnSpPr>
        <p:spPr>
          <a:xfrm flipV="1">
            <a:off x="5811854" y="3712863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FFF71A2-3AF1-4130-A8CB-6A6906518EAD}"/>
              </a:ext>
            </a:extLst>
          </p:cNvPr>
          <p:cNvSpPr/>
          <p:nvPr/>
        </p:nvSpPr>
        <p:spPr>
          <a:xfrm flipH="1">
            <a:off x="5579575" y="3934695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4DA0982-02BA-402A-A8BF-7614E593AB2D}"/>
              </a:ext>
            </a:extLst>
          </p:cNvPr>
          <p:cNvCxnSpPr>
            <a:cxnSpLocks/>
          </p:cNvCxnSpPr>
          <p:nvPr/>
        </p:nvCxnSpPr>
        <p:spPr>
          <a:xfrm>
            <a:off x="6884834" y="4082896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A4E162C-B0E1-4480-A417-981A641974F0}"/>
              </a:ext>
            </a:extLst>
          </p:cNvPr>
          <p:cNvCxnSpPr>
            <a:cxnSpLocks/>
          </p:cNvCxnSpPr>
          <p:nvPr/>
        </p:nvCxnSpPr>
        <p:spPr>
          <a:xfrm flipV="1">
            <a:off x="7226969" y="3710104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C020A-2593-4F8E-9D29-2EF72C94EBBA}"/>
              </a:ext>
            </a:extLst>
          </p:cNvPr>
          <p:cNvSpPr/>
          <p:nvPr/>
        </p:nvSpPr>
        <p:spPr>
          <a:xfrm flipH="1">
            <a:off x="6994690" y="3931936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DB5FF0C-9A1F-4D1A-9054-E68C4D932D24}"/>
              </a:ext>
            </a:extLst>
          </p:cNvPr>
          <p:cNvCxnSpPr>
            <a:cxnSpLocks/>
          </p:cNvCxnSpPr>
          <p:nvPr/>
        </p:nvCxnSpPr>
        <p:spPr>
          <a:xfrm>
            <a:off x="5473308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678D0-FDAF-48FA-8154-BE548AF36D4C}"/>
              </a:ext>
            </a:extLst>
          </p:cNvPr>
          <p:cNvCxnSpPr>
            <a:cxnSpLocks/>
          </p:cNvCxnSpPr>
          <p:nvPr/>
        </p:nvCxnSpPr>
        <p:spPr>
          <a:xfrm flipV="1">
            <a:off x="5815443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03074B6-1308-4884-A59D-E0178A2A3AD5}"/>
              </a:ext>
            </a:extLst>
          </p:cNvPr>
          <p:cNvSpPr/>
          <p:nvPr/>
        </p:nvSpPr>
        <p:spPr>
          <a:xfrm flipH="1">
            <a:off x="5583164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7980CC-5290-42C0-B945-7E433AF204EE}"/>
              </a:ext>
            </a:extLst>
          </p:cNvPr>
          <p:cNvCxnSpPr>
            <a:cxnSpLocks/>
          </p:cNvCxnSpPr>
          <p:nvPr/>
        </p:nvCxnSpPr>
        <p:spPr>
          <a:xfrm>
            <a:off x="6871231" y="4902201"/>
            <a:ext cx="295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106D56A-67BD-4322-9FB5-BCCC829F5E59}"/>
              </a:ext>
            </a:extLst>
          </p:cNvPr>
          <p:cNvCxnSpPr>
            <a:cxnSpLocks/>
          </p:cNvCxnSpPr>
          <p:nvPr/>
        </p:nvCxnSpPr>
        <p:spPr>
          <a:xfrm flipV="1">
            <a:off x="7213366" y="4529409"/>
            <a:ext cx="0" cy="311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C5D9798-6092-4EA0-A492-25BA35D60267}"/>
              </a:ext>
            </a:extLst>
          </p:cNvPr>
          <p:cNvSpPr/>
          <p:nvPr/>
        </p:nvSpPr>
        <p:spPr>
          <a:xfrm flipH="1">
            <a:off x="6981087" y="4751241"/>
            <a:ext cx="474445" cy="3019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D67E7B0-1810-4AAD-AA9A-C4109D86F010}"/>
              </a:ext>
            </a:extLst>
          </p:cNvPr>
          <p:cNvCxnSpPr>
            <a:cxnSpLocks/>
          </p:cNvCxnSpPr>
          <p:nvPr/>
        </p:nvCxnSpPr>
        <p:spPr>
          <a:xfrm>
            <a:off x="4652615" y="3712862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CD5661C-C8CB-432F-A816-100A21A7D276}"/>
              </a:ext>
            </a:extLst>
          </p:cNvPr>
          <p:cNvCxnSpPr>
            <a:cxnSpLocks/>
          </p:cNvCxnSpPr>
          <p:nvPr/>
        </p:nvCxnSpPr>
        <p:spPr>
          <a:xfrm>
            <a:off x="4652615" y="4529409"/>
            <a:ext cx="3286752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D6EAC93-2BD0-4329-BA0F-A5D19066146B}"/>
              </a:ext>
            </a:extLst>
          </p:cNvPr>
          <p:cNvSpPr txBox="1"/>
          <p:nvPr/>
        </p:nvSpPr>
        <p:spPr>
          <a:xfrm>
            <a:off x="6028492" y="3892170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0D9287-D1F5-4D36-985B-411A9505C758}"/>
              </a:ext>
            </a:extLst>
          </p:cNvPr>
          <p:cNvSpPr txBox="1"/>
          <p:nvPr/>
        </p:nvSpPr>
        <p:spPr>
          <a:xfrm>
            <a:off x="6043028" y="4708716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2BABF4-4CC8-4489-B523-8870451994DE}"/>
              </a:ext>
            </a:extLst>
          </p:cNvPr>
          <p:cNvSpPr txBox="1"/>
          <p:nvPr/>
        </p:nvSpPr>
        <p:spPr>
          <a:xfrm>
            <a:off x="7472223" y="3887769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7875A5F-56E2-4971-9AEA-C24A88C46ACC}"/>
              </a:ext>
            </a:extLst>
          </p:cNvPr>
          <p:cNvSpPr txBox="1"/>
          <p:nvPr/>
        </p:nvSpPr>
        <p:spPr>
          <a:xfrm>
            <a:off x="7486759" y="4704315"/>
            <a:ext cx="6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22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C34336A-2E31-48EB-A9AE-6908AD761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18094"/>
              </p:ext>
            </p:extLst>
          </p:nvPr>
        </p:nvGraphicFramePr>
        <p:xfrm>
          <a:off x="2363171" y="3502714"/>
          <a:ext cx="2118834" cy="186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78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06278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3-4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AF9AA58C-B201-4B46-ADF3-BC2F1114A53F}"/>
              </a:ext>
            </a:extLst>
          </p:cNvPr>
          <p:cNvSpPr txBox="1">
            <a:spLocks/>
          </p:cNvSpPr>
          <p:nvPr/>
        </p:nvSpPr>
        <p:spPr>
          <a:xfrm>
            <a:off x="7871974" y="1527452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= 1(1) + 2(3)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838F0CFC-FC6C-4351-8D8A-97D147D8F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604069"/>
              </p:ext>
            </p:extLst>
          </p:nvPr>
        </p:nvGraphicFramePr>
        <p:xfrm>
          <a:off x="8837499" y="3216606"/>
          <a:ext cx="3101456" cy="189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64">
                  <a:extLst>
                    <a:ext uri="{9D8B030D-6E8A-4147-A177-3AD203B41FA5}">
                      <a16:colId xmlns:a16="http://schemas.microsoft.com/office/drawing/2014/main" val="2016579060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3446345407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416883943"/>
                    </a:ext>
                  </a:extLst>
                </a:gridCol>
                <a:gridCol w="775364">
                  <a:extLst>
                    <a:ext uri="{9D8B030D-6E8A-4147-A177-3AD203B41FA5}">
                      <a16:colId xmlns:a16="http://schemas.microsoft.com/office/drawing/2014/main" val="2612166611"/>
                    </a:ext>
                  </a:extLst>
                </a:gridCol>
              </a:tblGrid>
              <a:tr h="610681">
                <a:tc>
                  <a:txBody>
                    <a:bodyPr/>
                    <a:lstStyle/>
                    <a:p>
                      <a:pPr algn="ctr"/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1*2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610681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Clk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 3*2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</a:tbl>
          </a:graphicData>
        </a:graphic>
      </p:graphicFrame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97ED29DE-7790-401E-A5DD-66F741A0787F}"/>
              </a:ext>
            </a:extLst>
          </p:cNvPr>
          <p:cNvSpPr txBox="1">
            <a:spLocks/>
          </p:cNvSpPr>
          <p:nvPr/>
        </p:nvSpPr>
        <p:spPr>
          <a:xfrm>
            <a:off x="8837499" y="5226295"/>
            <a:ext cx="3481647" cy="13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 = 1*(2</a:t>
            </a:r>
            <a:r>
              <a:rPr lang="en-US" baseline="30000" dirty="0"/>
              <a:t>0</a:t>
            </a:r>
            <a:r>
              <a:rPr lang="en-US" dirty="0"/>
              <a:t>) + 3*(2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= 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0BCA0D2-7526-4B4B-AF57-EF46EAF7B60F}"/>
              </a:ext>
            </a:extLst>
          </p:cNvPr>
          <p:cNvSpPr/>
          <p:nvPr/>
        </p:nvSpPr>
        <p:spPr>
          <a:xfrm>
            <a:off x="4897861" y="5441345"/>
            <a:ext cx="2762395" cy="4010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and Counter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EFDC0-1516-420F-889F-986DD07F3B07}"/>
              </a:ext>
            </a:extLst>
          </p:cNvPr>
          <p:cNvCxnSpPr>
            <a:stCxn id="188" idx="3"/>
          </p:cNvCxnSpPr>
          <p:nvPr/>
        </p:nvCxnSpPr>
        <p:spPr>
          <a:xfrm flipV="1">
            <a:off x="7660256" y="4523755"/>
            <a:ext cx="1177243" cy="1118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2150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UC Berkeley’s BSIM4 MOSFET model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= 45nm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= 120nm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p</a:t>
            </a:r>
            <a:r>
              <a:rPr lang="en-US" dirty="0"/>
              <a:t> = 240nm</a:t>
            </a:r>
          </a:p>
          <a:p>
            <a:pPr lvl="1"/>
            <a:r>
              <a:rPr lang="en-US" dirty="0"/>
              <a:t>Varying VT parameter to simulate </a:t>
            </a:r>
            <a:r>
              <a:rPr lang="en-US" dirty="0" err="1"/>
              <a:t>FeFET</a:t>
            </a:r>
            <a:endParaRPr lang="en-US" dirty="0"/>
          </a:p>
          <a:p>
            <a:pPr lvl="1"/>
            <a:r>
              <a:rPr lang="en-US" dirty="0"/>
              <a:t>Low V</a:t>
            </a:r>
            <a:r>
              <a:rPr lang="en-US" baseline="-25000" dirty="0"/>
              <a:t>T</a:t>
            </a:r>
            <a:r>
              <a:rPr lang="en-US" dirty="0"/>
              <a:t>: 0.1V</a:t>
            </a:r>
          </a:p>
          <a:p>
            <a:pPr lvl="1"/>
            <a:r>
              <a:rPr lang="en-US" dirty="0"/>
              <a:t>High V</a:t>
            </a:r>
            <a:r>
              <a:rPr lang="en-US" baseline="-25000" dirty="0"/>
              <a:t>T</a:t>
            </a:r>
            <a:r>
              <a:rPr lang="en-US" dirty="0"/>
              <a:t>: 0.9V</a:t>
            </a:r>
          </a:p>
          <a:p>
            <a:pPr lvl="1"/>
            <a:r>
              <a:rPr lang="en-US" dirty="0"/>
              <a:t>Base V</a:t>
            </a:r>
            <a:r>
              <a:rPr lang="en-US" baseline="-25000" dirty="0"/>
              <a:t>T</a:t>
            </a:r>
            <a:r>
              <a:rPr lang="en-US" dirty="0"/>
              <a:t> for MOSFETS: 0.15V</a:t>
            </a:r>
          </a:p>
          <a:p>
            <a:pPr lvl="1"/>
            <a:r>
              <a:rPr lang="en-US" dirty="0"/>
              <a:t>Load caps of 5fF</a:t>
            </a:r>
          </a:p>
          <a:p>
            <a:r>
              <a:rPr lang="en-US" dirty="0"/>
              <a:t>Done</a:t>
            </a:r>
          </a:p>
          <a:p>
            <a:pPr lvl="1"/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Sense Amplifiers</a:t>
            </a:r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Counter/Adder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6D1B0-56D2-4F76-97CA-932BD6CD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70" y="1690688"/>
            <a:ext cx="627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35303</TotalTime>
  <Words>1695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Josh’s Project Progress</vt:lpstr>
      <vt:lpstr>Review: Convolution Operation</vt:lpstr>
      <vt:lpstr>Block Diagram of MMA</vt:lpstr>
      <vt:lpstr>FeFET for Digital AND Operation[13][14]</vt:lpstr>
      <vt:lpstr>Architectural Diagram of MMA[13][14][15]</vt:lpstr>
      <vt:lpstr>Example of MMA Mapping Process</vt:lpstr>
      <vt:lpstr>Circuit Simulation</vt:lpstr>
      <vt:lpstr>Circuit Simulation:  Sense Amplifier[16] [17]</vt:lpstr>
      <vt:lpstr>Circuit Simulation</vt:lpstr>
      <vt:lpstr>Performance Metrics</vt:lpstr>
      <vt:lpstr>Future Project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297</cp:revision>
  <dcterms:created xsi:type="dcterms:W3CDTF">2020-09-03T01:22:04Z</dcterms:created>
  <dcterms:modified xsi:type="dcterms:W3CDTF">2021-03-16T13:59:16Z</dcterms:modified>
</cp:coreProperties>
</file>