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3" r:id="rId4"/>
    <p:sldId id="268" r:id="rId5"/>
    <p:sldId id="264" r:id="rId6"/>
    <p:sldId id="265" r:id="rId7"/>
    <p:sldId id="260" r:id="rId8"/>
    <p:sldId id="279" r:id="rId9"/>
    <p:sldId id="266" r:id="rId10"/>
    <p:sldId id="257" r:id="rId11"/>
    <p:sldId id="267" r:id="rId12"/>
    <p:sldId id="269" r:id="rId13"/>
    <p:sldId id="258" r:id="rId14"/>
    <p:sldId id="270" r:id="rId15"/>
    <p:sldId id="271" r:id="rId16"/>
    <p:sldId id="272" r:id="rId17"/>
    <p:sldId id="273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B71"/>
    <a:srgbClr val="7EC492"/>
    <a:srgbClr val="FFF6DD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3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22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24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0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设计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RISC-V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endParaRPr lang="zh-CN" altLang="en-US" dirty="0"/>
          </a:p>
        </p:txBody>
      </p:sp>
      <p:sp>
        <p:nvSpPr>
          <p:cNvPr id="104859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软</a:t>
            </a:r>
            <a:r>
              <a:rPr lang="en-US" altLang="zh-CN"/>
              <a:t>83 </a:t>
            </a:r>
            <a:r>
              <a:rPr lang="zh-CN" altLang="en-US"/>
              <a:t>黄浩鹏  </a:t>
            </a:r>
            <a:r>
              <a:rPr lang="en-US" altLang="zh-CN"/>
              <a:t>with </a:t>
            </a:r>
            <a:r>
              <a:rPr lang="zh-CN" altLang="en-US"/>
              <a:t>高一川学长                                 </a:t>
            </a:r>
            <a:r>
              <a:rPr lang="en-US" altLang="zh-CN"/>
              <a:t>--grp73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…? No these!</a:t>
            </a:r>
            <a:endParaRPr lang="zh-CN" altLang="en-US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D5A6697C-52E0-4C03-AC3E-0902EC7E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24" y="1855432"/>
            <a:ext cx="6128501" cy="41751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722A2B-230B-4826-9468-21966D363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9" t="47378" r="35444" b="28415"/>
          <a:stretch/>
        </p:blipFill>
        <p:spPr>
          <a:xfrm>
            <a:off x="7648138" y="2273128"/>
            <a:ext cx="3368956" cy="27875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D56B06-5226-474B-BB43-71A6587EA6B2}"/>
              </a:ext>
            </a:extLst>
          </p:cNvPr>
          <p:cNvSpPr txBox="1"/>
          <p:nvPr/>
        </p:nvSpPr>
        <p:spPr>
          <a:xfrm>
            <a:off x="3072064" y="5964006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MIPS</a:t>
            </a:r>
            <a:r>
              <a:rPr lang="zh-CN" altLang="en-US"/>
              <a:t>经典五级流水线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3CB7E2-5753-48C9-8582-8F3B7C452FAB}"/>
              </a:ext>
            </a:extLst>
          </p:cNvPr>
          <p:cNvSpPr txBox="1"/>
          <p:nvPr/>
        </p:nvSpPr>
        <p:spPr>
          <a:xfrm>
            <a:off x="7636478" y="5125005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RISC-V </a:t>
            </a:r>
            <a:r>
              <a:rPr lang="zh-CN" altLang="en-US"/>
              <a:t>蜂鸟</a:t>
            </a:r>
            <a:r>
              <a:rPr lang="en-US" altLang="zh-CN"/>
              <a:t>E200</a:t>
            </a:r>
            <a:r>
              <a:rPr lang="zh-CN" altLang="en-US"/>
              <a:t>系列二级流水线</a:t>
            </a:r>
            <a:endParaRPr lang="en-US" altLang="zh-CN"/>
          </a:p>
          <a:p>
            <a:r>
              <a:rPr lang="en-US" altLang="zh-CN"/>
              <a:t>(GitHub: e200_opensource)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A78AB-4F71-4CAD-8723-F1A9C0F62ECD}"/>
              </a:ext>
            </a:extLst>
          </p:cNvPr>
          <p:cNvSpPr txBox="1"/>
          <p:nvPr/>
        </p:nvSpPr>
        <p:spPr>
          <a:xfrm>
            <a:off x="2012595" y="20002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从上往下流水</a:t>
            </a:r>
            <a:endParaRPr lang="en-US" altLang="zh-CN"/>
          </a:p>
          <a:p>
            <a:r>
              <a:rPr lang="zh-CN" altLang="en-US"/>
              <a:t>（画随意了）</a:t>
            </a:r>
          </a:p>
        </p:txBody>
      </p:sp>
      <p:grpSp>
        <p:nvGrpSpPr>
          <p:cNvPr id="1048581" name="组合 1048580">
            <a:extLst>
              <a:ext uri="{FF2B5EF4-FFF2-40B4-BE49-F238E27FC236}">
                <a16:creationId xmlns:a16="http://schemas.microsoft.com/office/drawing/2014/main" id="{F9C6660E-D5E9-4D20-8A99-0D5979DD91DD}"/>
              </a:ext>
            </a:extLst>
          </p:cNvPr>
          <p:cNvGrpSpPr/>
          <p:nvPr/>
        </p:nvGrpSpPr>
        <p:grpSpPr>
          <a:xfrm>
            <a:off x="2173113" y="2780187"/>
            <a:ext cx="1182848" cy="2650321"/>
            <a:chOff x="1652995" y="2805354"/>
            <a:chExt cx="1182848" cy="265032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5500F61-9ABA-4C82-97DD-BB4F50D2F6B5}"/>
                </a:ext>
              </a:extLst>
            </p:cNvPr>
            <p:cNvSpPr/>
            <p:nvPr/>
          </p:nvSpPr>
          <p:spPr>
            <a:xfrm>
              <a:off x="1652995" y="2805354"/>
              <a:ext cx="1182848" cy="2650321"/>
            </a:xfrm>
            <a:prstGeom prst="rect">
              <a:avLst/>
            </a:prstGeom>
            <a:solidFill>
              <a:srgbClr val="FFF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B4F431-13B9-4414-B74C-AA64E3A49974}"/>
                </a:ext>
              </a:extLst>
            </p:cNvPr>
            <p:cNvSpPr/>
            <p:nvPr/>
          </p:nvSpPr>
          <p:spPr>
            <a:xfrm>
              <a:off x="1838634" y="4227262"/>
              <a:ext cx="811571" cy="529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Stateful</a:t>
              </a:r>
              <a:r>
                <a:rPr lang="zh-CN" altLang="en-US" sz="800"/>
                <a:t>组件</a:t>
              </a:r>
              <a:endParaRPr lang="en-US" altLang="zh-CN" sz="800"/>
            </a:p>
            <a:p>
              <a:pPr algn="ctr"/>
              <a:r>
                <a:rPr lang="en-US" altLang="zh-CN" sz="800"/>
                <a:t>(</a:t>
              </a:r>
              <a:r>
                <a:rPr lang="zh-CN" altLang="en-US" sz="800"/>
                <a:t>含有</a:t>
              </a:r>
              <a:r>
                <a:rPr lang="en-US" altLang="zh-CN" sz="800"/>
                <a:t>Reg)</a:t>
              </a:r>
            </a:p>
            <a:p>
              <a:pPr algn="ctr"/>
              <a:r>
                <a:rPr lang="zh-CN" altLang="en-US" sz="800"/>
                <a:t>需要</a:t>
              </a:r>
              <a:r>
                <a:rPr lang="en-US" altLang="zh-CN" sz="800"/>
                <a:t>clk</a:t>
              </a:r>
              <a:r>
                <a:rPr lang="zh-CN" altLang="en-US" sz="800"/>
                <a:t>驱动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A93F087-F970-40BE-83CA-E44679BF0D68}"/>
                </a:ext>
              </a:extLst>
            </p:cNvPr>
            <p:cNvSpPr/>
            <p:nvPr/>
          </p:nvSpPr>
          <p:spPr>
            <a:xfrm>
              <a:off x="1838634" y="3391837"/>
              <a:ext cx="811570" cy="5827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Stateless</a:t>
              </a:r>
              <a:r>
                <a:rPr lang="zh-CN" altLang="en-US" sz="800"/>
                <a:t>组件</a:t>
              </a:r>
              <a:endParaRPr lang="en-US" altLang="zh-CN" sz="800"/>
            </a:p>
            <a:p>
              <a:pPr algn="ctr"/>
              <a:r>
                <a:rPr lang="en-US" altLang="zh-CN" sz="800"/>
                <a:t>(</a:t>
              </a:r>
              <a:r>
                <a:rPr lang="zh-CN" altLang="en-US" sz="800"/>
                <a:t>只有</a:t>
              </a:r>
              <a:r>
                <a:rPr lang="en-US" altLang="zh-CN" sz="800"/>
                <a:t>wire)</a:t>
              </a:r>
            </a:p>
            <a:p>
              <a:pPr algn="ctr"/>
              <a:r>
                <a:rPr lang="zh-CN" altLang="en-US" sz="800"/>
                <a:t>无需</a:t>
              </a:r>
              <a:r>
                <a:rPr lang="en-US" altLang="zh-CN" sz="800"/>
                <a:t>clk</a:t>
              </a:r>
              <a:r>
                <a:rPr lang="zh-CN" altLang="en-US" sz="800"/>
                <a:t>驱动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619E2A2-4065-41DA-99B5-0476AC923C51}"/>
                </a:ext>
              </a:extLst>
            </p:cNvPr>
            <p:cNvSpPr txBox="1"/>
            <p:nvPr/>
          </p:nvSpPr>
          <p:spPr>
            <a:xfrm>
              <a:off x="1921254" y="29037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图例</a:t>
              </a:r>
            </a:p>
          </p:txBody>
        </p:sp>
        <p:grpSp>
          <p:nvGrpSpPr>
            <p:cNvPr id="1048579" name="组合 1048578">
              <a:extLst>
                <a:ext uri="{FF2B5EF4-FFF2-40B4-BE49-F238E27FC236}">
                  <a16:creationId xmlns:a16="http://schemas.microsoft.com/office/drawing/2014/main" id="{EAA27DF3-9815-4037-BC1F-B1F42EB6D5F6}"/>
                </a:ext>
              </a:extLst>
            </p:cNvPr>
            <p:cNvGrpSpPr/>
            <p:nvPr/>
          </p:nvGrpSpPr>
          <p:grpSpPr>
            <a:xfrm>
              <a:off x="1942416" y="5009008"/>
              <a:ext cx="604007" cy="374619"/>
              <a:chOff x="1942416" y="5009008"/>
              <a:chExt cx="604007" cy="374619"/>
            </a:xfrm>
          </p:grpSpPr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A7EF70AB-9083-45A3-9656-CE014C0EAE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2416" y="5009008"/>
                <a:ext cx="604007" cy="1644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20AB9F-24B8-40FF-A019-89230AEF6459}"/>
                  </a:ext>
                </a:extLst>
              </p:cNvPr>
              <p:cNvSpPr txBox="1"/>
              <p:nvPr/>
            </p:nvSpPr>
            <p:spPr>
              <a:xfrm>
                <a:off x="2036670" y="5152795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/>
                  <a:t>通路</a:t>
                </a:r>
              </a:p>
            </p:txBody>
          </p:sp>
        </p:grp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8190B07-35DF-44E5-B207-0A6A4E59FC44}"/>
              </a:ext>
            </a:extLst>
          </p:cNvPr>
          <p:cNvSpPr txBox="1"/>
          <p:nvPr/>
        </p:nvSpPr>
        <p:spPr>
          <a:xfrm>
            <a:off x="1566645" y="5549822"/>
            <a:ext cx="2395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尽可能抽离出</a:t>
            </a:r>
            <a:r>
              <a:rPr lang="en-US" altLang="zh-CN"/>
              <a:t>Stateless</a:t>
            </a:r>
          </a:p>
          <a:p>
            <a:pPr algn="ctr"/>
            <a:r>
              <a:rPr lang="zh-CN" altLang="en-US"/>
              <a:t>（测试，调试简单）</a:t>
            </a: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366C1965-30B0-4086-9450-49815C523270}"/>
              </a:ext>
            </a:extLst>
          </p:cNvPr>
          <p:cNvGrpSpPr/>
          <p:nvPr/>
        </p:nvGrpSpPr>
        <p:grpSpPr>
          <a:xfrm>
            <a:off x="4778824" y="1959521"/>
            <a:ext cx="6409400" cy="4147093"/>
            <a:chOff x="4183205" y="1959521"/>
            <a:chExt cx="6409400" cy="414709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AE3296FB-E1BA-4FF8-B341-459945FBAFBE}"/>
                </a:ext>
              </a:extLst>
            </p:cNvPr>
            <p:cNvGrpSpPr/>
            <p:nvPr/>
          </p:nvGrpSpPr>
          <p:grpSpPr>
            <a:xfrm>
              <a:off x="4183205" y="1959521"/>
              <a:ext cx="6409400" cy="4147093"/>
              <a:chOff x="2519886" y="518019"/>
              <a:chExt cx="7555992" cy="5404608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2A4D9686-85CC-46F4-B3A7-DBFCD789EFCF}"/>
                  </a:ext>
                </a:extLst>
              </p:cNvPr>
              <p:cNvSpPr/>
              <p:nvPr/>
            </p:nvSpPr>
            <p:spPr>
              <a:xfrm>
                <a:off x="7199501" y="520117"/>
                <a:ext cx="218114" cy="5402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仲裁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0289A4ED-E55F-490C-B136-A86A2F66B8B8}"/>
                  </a:ext>
                </a:extLst>
              </p:cNvPr>
              <p:cNvSpPr/>
              <p:nvPr/>
            </p:nvSpPr>
            <p:spPr>
              <a:xfrm>
                <a:off x="3330430" y="520117"/>
                <a:ext cx="1602297" cy="83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IFU</a:t>
                </a:r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10C3F25-0928-407B-AE4F-9CED096AA1C5}"/>
                  </a:ext>
                </a:extLst>
              </p:cNvPr>
              <p:cNvSpPr/>
              <p:nvPr/>
            </p:nvSpPr>
            <p:spPr>
              <a:xfrm>
                <a:off x="3734055" y="2903193"/>
                <a:ext cx="798017" cy="457649"/>
              </a:xfrm>
              <a:prstGeom prst="rect">
                <a:avLst/>
              </a:prstGeom>
              <a:solidFill>
                <a:srgbClr val="7EC492"/>
              </a:solidFill>
              <a:ln>
                <a:solidFill>
                  <a:srgbClr val="318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EXU</a:t>
                </a:r>
                <a:endParaRPr lang="zh-CN" altLang="en-US" sz="14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FAAEB04-C745-43B4-AE5C-AEA182DB3158}"/>
                  </a:ext>
                </a:extLst>
              </p:cNvPr>
              <p:cNvSpPr/>
              <p:nvPr/>
            </p:nvSpPr>
            <p:spPr>
              <a:xfrm>
                <a:off x="3364024" y="2027923"/>
                <a:ext cx="648312" cy="222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Regfile</a:t>
                </a:r>
                <a:endParaRPr lang="zh-CN" altLang="en-US" sz="11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77AEEF82-9D9C-4A68-A9C3-C6D9D89E1323}"/>
                  </a:ext>
                </a:extLst>
              </p:cNvPr>
              <p:cNvSpPr/>
              <p:nvPr/>
            </p:nvSpPr>
            <p:spPr>
              <a:xfrm>
                <a:off x="4353885" y="4081107"/>
                <a:ext cx="729844" cy="549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LSU</a:t>
                </a:r>
                <a:endParaRPr lang="zh-CN" altLang="en-US" sz="14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6D8034BE-A031-4824-A53D-34524B5E0257}"/>
                  </a:ext>
                </a:extLst>
              </p:cNvPr>
              <p:cNvSpPr/>
              <p:nvPr/>
            </p:nvSpPr>
            <p:spPr>
              <a:xfrm>
                <a:off x="3187816" y="3456964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BC5D5C7E-84F2-4002-B35D-C0218C748BD6}"/>
                  </a:ext>
                </a:extLst>
              </p:cNvPr>
              <p:cNvSpPr/>
              <p:nvPr/>
            </p:nvSpPr>
            <p:spPr>
              <a:xfrm>
                <a:off x="3183620" y="1494148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437C51B-D7B7-410D-AFE6-43199E31AF24}"/>
                  </a:ext>
                </a:extLst>
              </p:cNvPr>
              <p:cNvSpPr/>
              <p:nvPr/>
            </p:nvSpPr>
            <p:spPr>
              <a:xfrm>
                <a:off x="3670273" y="5186425"/>
                <a:ext cx="933624" cy="4890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/>
                  <a:t>WriteBack</a:t>
                </a:r>
              </a:p>
              <a:p>
                <a:pPr algn="ctr"/>
                <a:r>
                  <a:rPr lang="en-US" altLang="zh-CN" sz="1000"/>
                  <a:t>MUX</a:t>
                </a:r>
                <a:endParaRPr lang="zh-CN" altLang="en-US" sz="12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393B9C0-B286-40FB-9758-63DC7A5D3C19}"/>
                  </a:ext>
                </a:extLst>
              </p:cNvPr>
              <p:cNvSpPr/>
              <p:nvPr/>
            </p:nvSpPr>
            <p:spPr>
              <a:xfrm>
                <a:off x="8886041" y="1804331"/>
                <a:ext cx="1189837" cy="189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Memory</a:t>
                </a:r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C1A15979-6213-4C4E-AB59-AD87C60B2119}"/>
                  </a:ext>
                </a:extLst>
              </p:cNvPr>
              <p:cNvSpPr/>
              <p:nvPr/>
            </p:nvSpPr>
            <p:spPr>
              <a:xfrm>
                <a:off x="6518601" y="51801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1D31A92E-0D8B-4AE2-A63D-4422F703611F}"/>
                  </a:ext>
                </a:extLst>
              </p:cNvPr>
              <p:cNvSpPr/>
              <p:nvPr/>
            </p:nvSpPr>
            <p:spPr>
              <a:xfrm>
                <a:off x="6574357" y="3925138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F003AE9-AAA8-4E0C-BA52-D2ABEA1DCB97}"/>
                  </a:ext>
                </a:extLst>
              </p:cNvPr>
              <p:cNvSpPr/>
              <p:nvPr/>
            </p:nvSpPr>
            <p:spPr>
              <a:xfrm>
                <a:off x="7864334" y="233262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CCF01F64-3B5C-4D42-8C0B-D3E4F76E1BCC}"/>
                  </a:ext>
                </a:extLst>
              </p:cNvPr>
              <p:cNvCxnSpPr>
                <a:stCxn id="191" idx="1"/>
                <a:endCxn id="183" idx="3"/>
              </p:cNvCxnSpPr>
              <p:nvPr/>
            </p:nvCxnSpPr>
            <p:spPr>
              <a:xfrm flipH="1">
                <a:off x="4932727" y="937469"/>
                <a:ext cx="1585874" cy="209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883F820B-4353-4A73-9F61-567DE9397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429" y="4487656"/>
                <a:ext cx="147792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DFC3D673-53C5-40BD-936A-F10E5DE884AA}"/>
                  </a:ext>
                </a:extLst>
              </p:cNvPr>
              <p:cNvCxnSpPr>
                <a:cxnSpLocks/>
                <a:stCxn id="186" idx="2"/>
              </p:cNvCxnSpPr>
              <p:nvPr/>
            </p:nvCxnSpPr>
            <p:spPr>
              <a:xfrm flipH="1">
                <a:off x="4238712" y="4630725"/>
                <a:ext cx="480095" cy="54734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5FA3EADA-6163-43ED-AA27-3AC6EBCB30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627" y="3511037"/>
                <a:ext cx="13458" cy="166703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连接符: 肘形 197">
                <a:extLst>
                  <a:ext uri="{FF2B5EF4-FFF2-40B4-BE49-F238E27FC236}">
                    <a16:creationId xmlns:a16="http://schemas.microsoft.com/office/drawing/2014/main" id="{9AF69B8E-F781-4C97-89E4-EDDA1A083AE7}"/>
                  </a:ext>
                </a:extLst>
              </p:cNvPr>
              <p:cNvCxnSpPr>
                <a:cxnSpLocks/>
                <a:stCxn id="189" idx="2"/>
                <a:endCxn id="185" idx="1"/>
              </p:cNvCxnSpPr>
              <p:nvPr/>
            </p:nvCxnSpPr>
            <p:spPr>
              <a:xfrm rot="5400000" flipH="1">
                <a:off x="1982313" y="3520731"/>
                <a:ext cx="3536481" cy="773061"/>
              </a:xfrm>
              <a:prstGeom prst="bentConnector4">
                <a:avLst>
                  <a:gd name="adj1" fmla="val -8424"/>
                  <a:gd name="adj2" fmla="val 197137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627BDA99-FAEE-4836-929B-0359BEB2867C}"/>
                  </a:ext>
                </a:extLst>
              </p:cNvPr>
              <p:cNvCxnSpPr>
                <a:cxnSpLocks/>
                <a:stCxn id="184" idx="2"/>
                <a:endCxn id="187" idx="0"/>
              </p:cNvCxnSpPr>
              <p:nvPr/>
            </p:nvCxnSpPr>
            <p:spPr>
              <a:xfrm>
                <a:off x="4133064" y="3360842"/>
                <a:ext cx="2709" cy="9612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6C40184A-D501-40BB-980A-87FD0967D12D}"/>
                  </a:ext>
                </a:extLst>
              </p:cNvPr>
              <p:cNvCxnSpPr>
                <a:cxnSpLocks/>
                <a:stCxn id="188" idx="2"/>
                <a:endCxn id="184" idx="0"/>
              </p:cNvCxnSpPr>
              <p:nvPr/>
            </p:nvCxnSpPr>
            <p:spPr>
              <a:xfrm>
                <a:off x="4131577" y="1539867"/>
                <a:ext cx="1487" cy="136332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>
                <a:extLst>
                  <a:ext uri="{FF2B5EF4-FFF2-40B4-BE49-F238E27FC236}">
                    <a16:creationId xmlns:a16="http://schemas.microsoft.com/office/drawing/2014/main" id="{E4EE14FE-7062-44C4-9E1A-E692AD9FD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1116" y="805343"/>
                <a:ext cx="157748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FDFBBF1-8A9C-4A80-882B-5D670AF492EA}"/>
                  </a:ext>
                </a:extLst>
              </p:cNvPr>
              <p:cNvSpPr txBox="1"/>
              <p:nvPr/>
            </p:nvSpPr>
            <p:spPr>
              <a:xfrm>
                <a:off x="5344135" y="594895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003361C-5696-4294-B072-5DBA9239CCAB}"/>
                  </a:ext>
                </a:extLst>
              </p:cNvPr>
              <p:cNvSpPr txBox="1"/>
              <p:nvPr/>
            </p:nvSpPr>
            <p:spPr>
              <a:xfrm>
                <a:off x="5376996" y="888114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Inst</a:t>
                </a:r>
                <a:endParaRPr lang="zh-CN" altLang="en-US" sz="1000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D71FAFD3-34C0-467A-AFC2-CAC3625A0A8D}"/>
                  </a:ext>
                </a:extLst>
              </p:cNvPr>
              <p:cNvSpPr txBox="1"/>
              <p:nvPr/>
            </p:nvSpPr>
            <p:spPr>
              <a:xfrm>
                <a:off x="5695553" y="4274817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BCF7E251-6B26-48B7-BF69-1C544CA99882}"/>
                  </a:ext>
                </a:extLst>
              </p:cNvPr>
              <p:cNvSpPr txBox="1"/>
              <p:nvPr/>
            </p:nvSpPr>
            <p:spPr>
              <a:xfrm>
                <a:off x="5557758" y="452103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Data</a:t>
                </a:r>
                <a:endParaRPr lang="zh-CN" altLang="en-US" sz="1000"/>
              </a:p>
            </p:txBody>
          </p: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7C23C918-0F60-452A-BFD9-0785A154DA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731" y="4562108"/>
                <a:ext cx="1490626" cy="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C19367E9-1613-4A80-A003-19B764C72ACA}"/>
                  </a:ext>
                </a:extLst>
              </p:cNvPr>
              <p:cNvCxnSpPr>
                <a:stCxn id="183" idx="2"/>
                <a:endCxn id="188" idx="0"/>
              </p:cNvCxnSpPr>
              <p:nvPr/>
            </p:nvCxnSpPr>
            <p:spPr>
              <a:xfrm flipH="1">
                <a:off x="4131577" y="1359016"/>
                <a:ext cx="2" cy="13513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0DE1AE4F-8F0D-4BA1-93B2-B236BF07F722}"/>
                  </a:ext>
                </a:extLst>
              </p:cNvPr>
              <p:cNvCxnSpPr>
                <a:stCxn id="191" idx="3"/>
              </p:cNvCxnSpPr>
              <p:nvPr/>
            </p:nvCxnSpPr>
            <p:spPr>
              <a:xfrm>
                <a:off x="6948185" y="937469"/>
                <a:ext cx="251316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>
                <a:extLst>
                  <a:ext uri="{FF2B5EF4-FFF2-40B4-BE49-F238E27FC236}">
                    <a16:creationId xmlns:a16="http://schemas.microsoft.com/office/drawing/2014/main" id="{A4BF0575-52C6-4DAD-99D7-78309ED5CC3F}"/>
                  </a:ext>
                </a:extLst>
              </p:cNvPr>
              <p:cNvCxnSpPr>
                <a:stCxn id="192" idx="3"/>
              </p:cNvCxnSpPr>
              <p:nvPr/>
            </p:nvCxnSpPr>
            <p:spPr>
              <a:xfrm>
                <a:off x="7003941" y="4344588"/>
                <a:ext cx="195560" cy="839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箭头连接符 209">
                <a:extLst>
                  <a:ext uri="{FF2B5EF4-FFF2-40B4-BE49-F238E27FC236}">
                    <a16:creationId xmlns:a16="http://schemas.microsoft.com/office/drawing/2014/main" id="{139C9F64-9966-4A5D-B2B3-28E9AF9E3F6B}"/>
                  </a:ext>
                </a:extLst>
              </p:cNvPr>
              <p:cNvCxnSpPr>
                <a:stCxn id="193" idx="1"/>
              </p:cNvCxnSpPr>
              <p:nvPr/>
            </p:nvCxnSpPr>
            <p:spPr>
              <a:xfrm flipH="1">
                <a:off x="7417615" y="2752079"/>
                <a:ext cx="446719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9A22CBE1-04D1-4CB4-977C-C2E7F33E599C}"/>
                  </a:ext>
                </a:extLst>
              </p:cNvPr>
              <p:cNvCxnSpPr>
                <a:cxnSpLocks/>
                <a:stCxn id="193" idx="3"/>
                <a:endCxn id="190" idx="1"/>
              </p:cNvCxnSpPr>
              <p:nvPr/>
            </p:nvCxnSpPr>
            <p:spPr>
              <a:xfrm flipV="1">
                <a:off x="8293918" y="2750191"/>
                <a:ext cx="592123" cy="188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805D0349-C110-4EFC-B4E2-0A00626C4855}"/>
                  </a:ext>
                </a:extLst>
              </p:cNvPr>
              <p:cNvSpPr/>
              <p:nvPr/>
            </p:nvSpPr>
            <p:spPr>
              <a:xfrm>
                <a:off x="5366247" y="1688449"/>
                <a:ext cx="900936" cy="4811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Bxx</a:t>
                </a:r>
              </a:p>
              <a:p>
                <a:pPr algn="ctr"/>
                <a:r>
                  <a:rPr lang="en-US" altLang="zh-CN" sz="900"/>
                  <a:t>ResultUnit</a:t>
                </a:r>
              </a:p>
              <a:p>
                <a:pPr algn="ctr"/>
                <a:r>
                  <a:rPr lang="en-US" altLang="zh-CN" sz="900"/>
                  <a:t>(BRU)</a:t>
                </a:r>
                <a:endParaRPr lang="zh-CN" altLang="en-US" sz="900"/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69BFC22-F828-4D3A-BFA0-12C3BC4B0FC3}"/>
                  </a:ext>
                </a:extLst>
              </p:cNvPr>
              <p:cNvSpPr txBox="1"/>
              <p:nvPr/>
            </p:nvSpPr>
            <p:spPr>
              <a:xfrm>
                <a:off x="2621308" y="1912311"/>
                <a:ext cx="6880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wirte back</a:t>
                </a:r>
                <a:endParaRPr lang="zh-CN" altLang="en-US" sz="900"/>
              </a:p>
            </p:txBody>
          </p:sp>
          <p:cxnSp>
            <p:nvCxnSpPr>
              <p:cNvPr id="214" name="连接符: 肘形 213">
                <a:extLst>
                  <a:ext uri="{FF2B5EF4-FFF2-40B4-BE49-F238E27FC236}">
                    <a16:creationId xmlns:a16="http://schemas.microsoft.com/office/drawing/2014/main" id="{18D3AF9E-F5CE-4800-A871-1DFE074EC951}"/>
                  </a:ext>
                </a:extLst>
              </p:cNvPr>
              <p:cNvCxnSpPr>
                <a:cxnSpLocks/>
                <a:stCxn id="184" idx="3"/>
                <a:endCxn id="212" idx="2"/>
              </p:cNvCxnSpPr>
              <p:nvPr/>
            </p:nvCxnSpPr>
            <p:spPr>
              <a:xfrm flipV="1">
                <a:off x="4532072" y="2169626"/>
                <a:ext cx="1284643" cy="96239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连接符: 肘形 214">
                <a:extLst>
                  <a:ext uri="{FF2B5EF4-FFF2-40B4-BE49-F238E27FC236}">
                    <a16:creationId xmlns:a16="http://schemas.microsoft.com/office/drawing/2014/main" id="{36ABDF5E-B6B2-4FAC-B32A-F04DF2ECBDEC}"/>
                  </a:ext>
                </a:extLst>
              </p:cNvPr>
              <p:cNvCxnSpPr>
                <a:cxnSpLocks/>
                <a:stCxn id="212" idx="0"/>
              </p:cNvCxnSpPr>
              <p:nvPr/>
            </p:nvCxnSpPr>
            <p:spPr>
              <a:xfrm rot="16200000" flipV="1">
                <a:off x="5126305" y="998039"/>
                <a:ext cx="505222" cy="875598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连接符: 肘形 215">
                <a:extLst>
                  <a:ext uri="{FF2B5EF4-FFF2-40B4-BE49-F238E27FC236}">
                    <a16:creationId xmlns:a16="http://schemas.microsoft.com/office/drawing/2014/main" id="{51F099CB-80A9-4938-B53E-9F18BA58B986}"/>
                  </a:ext>
                </a:extLst>
              </p:cNvPr>
              <p:cNvCxnSpPr>
                <a:endCxn id="186" idx="0"/>
              </p:cNvCxnSpPr>
              <p:nvPr/>
            </p:nvCxnSpPr>
            <p:spPr>
              <a:xfrm>
                <a:off x="4137085" y="3745243"/>
                <a:ext cx="581722" cy="335864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85CAC556-6A9E-43E1-AE8A-261464A01EFC}"/>
                  </a:ext>
                </a:extLst>
              </p:cNvPr>
              <p:cNvSpPr txBox="1"/>
              <p:nvPr/>
            </p:nvSpPr>
            <p:spPr>
              <a:xfrm>
                <a:off x="5790594" y="1271856"/>
                <a:ext cx="899630" cy="30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/>
                  <a:t>go_branch</a:t>
                </a:r>
                <a:endParaRPr lang="zh-CN" altLang="en-US" sz="900"/>
              </a:p>
            </p:txBody>
          </p:sp>
          <p:sp>
            <p:nvSpPr>
              <p:cNvPr id="218" name="梯形 217">
                <a:extLst>
                  <a:ext uri="{FF2B5EF4-FFF2-40B4-BE49-F238E27FC236}">
                    <a16:creationId xmlns:a16="http://schemas.microsoft.com/office/drawing/2014/main" id="{521982B7-339A-4FCD-94A3-293BB20CFCAB}"/>
                  </a:ext>
                </a:extLst>
              </p:cNvPr>
              <p:cNvSpPr/>
              <p:nvPr/>
            </p:nvSpPr>
            <p:spPr>
              <a:xfrm>
                <a:off x="2519886" y="1240860"/>
                <a:ext cx="469784" cy="234692"/>
              </a:xfrm>
              <a:prstGeom prst="trapezoid">
                <a:avLst>
                  <a:gd name="adj" fmla="val 3572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  <p:cxnSp>
            <p:nvCxnSpPr>
              <p:cNvPr id="219" name="连接符: 肘形 218">
                <a:extLst>
                  <a:ext uri="{FF2B5EF4-FFF2-40B4-BE49-F238E27FC236}">
                    <a16:creationId xmlns:a16="http://schemas.microsoft.com/office/drawing/2014/main" id="{83FC6057-617F-4E30-90B6-F8BA36A436D1}"/>
                  </a:ext>
                </a:extLst>
              </p:cNvPr>
              <p:cNvCxnSpPr>
                <a:stCxn id="218" idx="0"/>
                <a:endCxn id="183" idx="1"/>
              </p:cNvCxnSpPr>
              <p:nvPr/>
            </p:nvCxnSpPr>
            <p:spPr>
              <a:xfrm rot="5400000" flipH="1" flipV="1">
                <a:off x="2891958" y="802388"/>
                <a:ext cx="301293" cy="57565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DE89E122-FB57-481B-8DE4-9B9CE062021C}"/>
                  </a:ext>
                </a:extLst>
              </p:cNvPr>
              <p:cNvSpPr txBox="1"/>
              <p:nvPr/>
            </p:nvSpPr>
            <p:spPr>
              <a:xfrm>
                <a:off x="2642042" y="695482"/>
                <a:ext cx="5774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Jalr’s rs</a:t>
                </a:r>
                <a:endParaRPr lang="zh-CN" altLang="en-US" sz="1000"/>
              </a:p>
            </p:txBody>
          </p: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0C4EFB6D-D208-463F-94C4-EACB98505FE0}"/>
                  </a:ext>
                </a:extLst>
              </p:cNvPr>
              <p:cNvCxnSpPr>
                <a:cxnSpLocks/>
                <a:endCxn id="188" idx="3"/>
              </p:cNvCxnSpPr>
              <p:nvPr/>
            </p:nvCxnSpPr>
            <p:spPr>
              <a:xfrm flipH="1">
                <a:off x="5079533" y="1517008"/>
                <a:ext cx="72835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E81312B8-A19E-416B-B12A-3281F09CB00E}"/>
                  </a:ext>
                </a:extLst>
              </p:cNvPr>
              <p:cNvSpPr/>
              <p:nvPr/>
            </p:nvSpPr>
            <p:spPr>
              <a:xfrm>
                <a:off x="3804112" y="1667345"/>
                <a:ext cx="665164" cy="29955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Decode</a:t>
                </a:r>
                <a:endParaRPr lang="zh-CN" altLang="en-US" sz="11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1585C425-FEC1-4568-8AA4-800DD67CD5BC}"/>
                  </a:ext>
                </a:extLst>
              </p:cNvPr>
              <p:cNvSpPr/>
              <p:nvPr/>
            </p:nvSpPr>
            <p:spPr>
              <a:xfrm>
                <a:off x="3098331" y="2459688"/>
                <a:ext cx="635725" cy="27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CSRfile</a:t>
                </a:r>
                <a:endParaRPr lang="zh-CN" altLang="en-US" sz="1100"/>
              </a:p>
            </p:txBody>
          </p:sp>
          <p:cxnSp>
            <p:nvCxnSpPr>
              <p:cNvPr id="224" name="连接符: 肘形 223">
                <a:extLst>
                  <a:ext uri="{FF2B5EF4-FFF2-40B4-BE49-F238E27FC236}">
                    <a16:creationId xmlns:a16="http://schemas.microsoft.com/office/drawing/2014/main" id="{420E5EEB-BD57-4003-B4BA-ADED4A9D7CC7}"/>
                  </a:ext>
                </a:extLst>
              </p:cNvPr>
              <p:cNvCxnSpPr>
                <a:cxnSpLocks/>
                <a:stCxn id="185" idx="2"/>
              </p:cNvCxnSpPr>
              <p:nvPr/>
            </p:nvCxnSpPr>
            <p:spPr>
              <a:xfrm rot="16200000" flipH="1">
                <a:off x="3471345" y="2466953"/>
                <a:ext cx="626133" cy="192464"/>
              </a:xfrm>
              <a:prstGeom prst="bentConnector3">
                <a:avLst>
                  <a:gd name="adj1" fmla="val 20435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连接符: 肘形 224">
                <a:extLst>
                  <a:ext uri="{FF2B5EF4-FFF2-40B4-BE49-F238E27FC236}">
                    <a16:creationId xmlns:a16="http://schemas.microsoft.com/office/drawing/2014/main" id="{F765300F-0186-4C2E-823B-C40997AA0731}"/>
                  </a:ext>
                </a:extLst>
              </p:cNvPr>
              <p:cNvCxnSpPr>
                <a:cxnSpLocks/>
                <a:stCxn id="223" idx="2"/>
              </p:cNvCxnSpPr>
              <p:nvPr/>
            </p:nvCxnSpPr>
            <p:spPr>
              <a:xfrm rot="16200000" flipH="1">
                <a:off x="3472076" y="2682370"/>
                <a:ext cx="204609" cy="316375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连接符: 肘形 225">
                <a:extLst>
                  <a:ext uri="{FF2B5EF4-FFF2-40B4-BE49-F238E27FC236}">
                    <a16:creationId xmlns:a16="http://schemas.microsoft.com/office/drawing/2014/main" id="{FAD58DF3-89F6-437F-9C0C-9DA3BBBE42BE}"/>
                  </a:ext>
                </a:extLst>
              </p:cNvPr>
              <p:cNvCxnSpPr>
                <a:cxnSpLocks/>
                <a:stCxn id="189" idx="2"/>
                <a:endCxn id="223" idx="1"/>
              </p:cNvCxnSpPr>
              <p:nvPr/>
            </p:nvCxnSpPr>
            <p:spPr>
              <a:xfrm rot="5400000" flipH="1">
                <a:off x="2079442" y="3617861"/>
                <a:ext cx="3076532" cy="1038754"/>
              </a:xfrm>
              <a:prstGeom prst="bentConnector4">
                <a:avLst>
                  <a:gd name="adj1" fmla="val -9684"/>
                  <a:gd name="adj2" fmla="val 125944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1D223521-181A-41D1-91F8-338D17871116}"/>
                  </a:ext>
                </a:extLst>
              </p:cNvPr>
              <p:cNvCxnSpPr>
                <a:cxnSpLocks/>
                <a:endCxn id="218" idx="2"/>
              </p:cNvCxnSpPr>
              <p:nvPr/>
            </p:nvCxnSpPr>
            <p:spPr>
              <a:xfrm flipV="1">
                <a:off x="2754778" y="1475552"/>
                <a:ext cx="0" cy="3287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>
                <a:extLst>
                  <a:ext uri="{FF2B5EF4-FFF2-40B4-BE49-F238E27FC236}">
                    <a16:creationId xmlns:a16="http://schemas.microsoft.com/office/drawing/2014/main" id="{9220D785-8D18-4D3F-A760-D7A6E58DA814}"/>
                  </a:ext>
                </a:extLst>
              </p:cNvPr>
              <p:cNvCxnSpPr/>
              <p:nvPr/>
            </p:nvCxnSpPr>
            <p:spPr>
              <a:xfrm>
                <a:off x="2754778" y="1804331"/>
                <a:ext cx="70279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46D83F2E-0D02-4AEB-8FE6-7AC94D147C7E}"/>
                  </a:ext>
                </a:extLst>
              </p:cNvPr>
              <p:cNvCxnSpPr/>
              <p:nvPr/>
            </p:nvCxnSpPr>
            <p:spPr>
              <a:xfrm>
                <a:off x="3459956" y="1804331"/>
                <a:ext cx="0" cy="223592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C5980702-AF77-4FEF-A8D2-1CB4D418D2B8}"/>
                </a:ext>
              </a:extLst>
            </p:cNvPr>
            <p:cNvCxnSpPr>
              <a:stCxn id="222" idx="2"/>
              <a:endCxn id="185" idx="0"/>
            </p:cNvCxnSpPr>
            <p:nvPr/>
          </p:nvCxnSpPr>
          <p:spPr>
            <a:xfrm flipH="1">
              <a:off x="5174215" y="3071284"/>
              <a:ext cx="380454" cy="468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3EBF6562-0E40-459D-BA9F-B022480C9CBB}"/>
                </a:ext>
              </a:extLst>
            </p:cNvPr>
            <p:cNvCxnSpPr>
              <a:cxnSpLocks/>
              <a:stCxn id="222" idx="2"/>
              <a:endCxn id="223" idx="0"/>
            </p:cNvCxnSpPr>
            <p:nvPr/>
          </p:nvCxnSpPr>
          <p:spPr>
            <a:xfrm flipH="1">
              <a:off x="4943501" y="3071284"/>
              <a:ext cx="611168" cy="37812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64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A78AB-4F71-4CAD-8723-F1A9C0F62ECD}"/>
              </a:ext>
            </a:extLst>
          </p:cNvPr>
          <p:cNvSpPr txBox="1"/>
          <p:nvPr/>
        </p:nvSpPr>
        <p:spPr>
          <a:xfrm>
            <a:off x="935138" y="2722625"/>
            <a:ext cx="367369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IF</a:t>
            </a:r>
            <a:r>
              <a:rPr lang="zh-CN" altLang="en-US" sz="1400" b="1"/>
              <a:t>阶段：</a:t>
            </a:r>
            <a:endParaRPr lang="en-US" altLang="zh-CN" sz="1400" b="1"/>
          </a:p>
          <a:p>
            <a:r>
              <a:rPr lang="en-US" altLang="zh-CN" sz="1200"/>
              <a:t>- </a:t>
            </a:r>
            <a:r>
              <a:rPr lang="en-US" altLang="zh-CN" sz="1200" b="1"/>
              <a:t>IFU</a:t>
            </a:r>
            <a:r>
              <a:rPr lang="en-US" altLang="zh-CN" sz="1200"/>
              <a:t>: Instruction Fetch Unit</a:t>
            </a:r>
          </a:p>
          <a:p>
            <a:endParaRPr lang="en-US" altLang="zh-CN" sz="1200"/>
          </a:p>
          <a:p>
            <a:r>
              <a:rPr lang="en-US" altLang="zh-CN" sz="1400" b="1"/>
              <a:t>IDEX</a:t>
            </a:r>
            <a:r>
              <a:rPr lang="zh-CN" altLang="en-US" sz="1400" b="1"/>
              <a:t>阶段：</a:t>
            </a:r>
            <a:endParaRPr lang="en-US" altLang="zh-CN" sz="1400" b="1"/>
          </a:p>
          <a:p>
            <a:r>
              <a:rPr lang="en-US" altLang="zh-CN" sz="1200"/>
              <a:t>- </a:t>
            </a:r>
            <a:r>
              <a:rPr lang="en-US" altLang="zh-CN" sz="1200" b="1"/>
              <a:t>Decode</a:t>
            </a:r>
            <a:r>
              <a:rPr lang="en-US" altLang="zh-CN" sz="1200"/>
              <a:t>: Instruction Decode(Control Signals)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Regfile</a:t>
            </a:r>
            <a:r>
              <a:rPr lang="en-US" altLang="zh-CN" sz="1200"/>
              <a:t>: Normal Registers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CSRfile</a:t>
            </a:r>
            <a:r>
              <a:rPr lang="en-US" altLang="zh-CN" sz="1200"/>
              <a:t>: Control &amp; State Registers(recording CPU State)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EXU</a:t>
            </a:r>
            <a:r>
              <a:rPr lang="en-US" altLang="zh-CN" sz="1200"/>
              <a:t>: including ALU to calculate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BRU</a:t>
            </a:r>
            <a:r>
              <a:rPr lang="en-US" altLang="zh-CN" sz="1200"/>
              <a:t>: Branch Result Unit</a:t>
            </a:r>
          </a:p>
          <a:p>
            <a:endParaRPr lang="en-US" altLang="zh-CN" sz="1400" b="1"/>
          </a:p>
          <a:p>
            <a:r>
              <a:rPr lang="en-US" altLang="zh-CN" sz="1400" b="1"/>
              <a:t>MEMWB</a:t>
            </a:r>
            <a:r>
              <a:rPr lang="zh-CN" altLang="en-US" sz="1400" b="1"/>
              <a:t>阶段：</a:t>
            </a:r>
            <a:endParaRPr lang="en-US" altLang="zh-CN" sz="1400" b="1"/>
          </a:p>
          <a:p>
            <a:r>
              <a:rPr lang="en-US" altLang="zh-CN" sz="1200"/>
              <a:t>- </a:t>
            </a:r>
            <a:r>
              <a:rPr lang="en-US" altLang="zh-CN" sz="1200" b="1"/>
              <a:t>LSU</a:t>
            </a:r>
            <a:r>
              <a:rPr lang="en-US" altLang="zh-CN" sz="1200"/>
              <a:t>: Load/Store Unit</a:t>
            </a:r>
          </a:p>
          <a:p>
            <a:r>
              <a:rPr lang="en-US" altLang="zh-CN" sz="1200"/>
              <a:t>- </a:t>
            </a:r>
            <a:r>
              <a:rPr lang="en-US" altLang="zh-CN" sz="1200" b="1"/>
              <a:t>WBMUX</a:t>
            </a:r>
            <a:r>
              <a:rPr lang="en-US" altLang="zh-CN" sz="1200"/>
              <a:t>: Write back to regfile &amp; CSR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DF5A020-3A50-41F4-BC2A-A51E4B0793EE}"/>
              </a:ext>
            </a:extLst>
          </p:cNvPr>
          <p:cNvSpPr/>
          <p:nvPr/>
        </p:nvSpPr>
        <p:spPr>
          <a:xfrm>
            <a:off x="881489" y="209125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命名学习蜂鸟</a:t>
            </a:r>
            <a:r>
              <a:rPr lang="en-US" altLang="zh-CN"/>
              <a:t>E200</a:t>
            </a:r>
            <a:r>
              <a:rPr lang="zh-CN" altLang="en-US"/>
              <a:t>处理器核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69D5C95-776C-45C8-96C0-E5750497B61A}"/>
              </a:ext>
            </a:extLst>
          </p:cNvPr>
          <p:cNvGrpSpPr/>
          <p:nvPr/>
        </p:nvGrpSpPr>
        <p:grpSpPr>
          <a:xfrm>
            <a:off x="4778824" y="1959521"/>
            <a:ext cx="6409400" cy="4147093"/>
            <a:chOff x="4183205" y="1959521"/>
            <a:chExt cx="6409400" cy="4147093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0CA1055-548F-4CD3-A4F1-21047895F246}"/>
                </a:ext>
              </a:extLst>
            </p:cNvPr>
            <p:cNvGrpSpPr/>
            <p:nvPr/>
          </p:nvGrpSpPr>
          <p:grpSpPr>
            <a:xfrm>
              <a:off x="4183205" y="1959521"/>
              <a:ext cx="6409400" cy="4147093"/>
              <a:chOff x="2519886" y="518019"/>
              <a:chExt cx="7555992" cy="5404608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C9D3EAB-21B9-43C3-9E8B-718EB124E68A}"/>
                  </a:ext>
                </a:extLst>
              </p:cNvPr>
              <p:cNvSpPr/>
              <p:nvPr/>
            </p:nvSpPr>
            <p:spPr>
              <a:xfrm>
                <a:off x="7199501" y="520117"/>
                <a:ext cx="218114" cy="5402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仲裁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53EF1E3-D573-4EE1-BC64-2184AE6D7812}"/>
                  </a:ext>
                </a:extLst>
              </p:cNvPr>
              <p:cNvSpPr/>
              <p:nvPr/>
            </p:nvSpPr>
            <p:spPr>
              <a:xfrm>
                <a:off x="3330430" y="520117"/>
                <a:ext cx="1602297" cy="83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IFU</a:t>
                </a:r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9360BD6-4259-44C7-86B1-C6B9389389D0}"/>
                  </a:ext>
                </a:extLst>
              </p:cNvPr>
              <p:cNvSpPr/>
              <p:nvPr/>
            </p:nvSpPr>
            <p:spPr>
              <a:xfrm>
                <a:off x="3734055" y="2903193"/>
                <a:ext cx="798017" cy="457649"/>
              </a:xfrm>
              <a:prstGeom prst="rect">
                <a:avLst/>
              </a:prstGeom>
              <a:solidFill>
                <a:srgbClr val="7EC492"/>
              </a:solidFill>
              <a:ln>
                <a:solidFill>
                  <a:srgbClr val="318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EXU</a:t>
                </a:r>
                <a:endParaRPr lang="zh-CN" altLang="en-US" sz="14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645A37D-7047-4040-B84F-F980C6D45700}"/>
                  </a:ext>
                </a:extLst>
              </p:cNvPr>
              <p:cNvSpPr/>
              <p:nvPr/>
            </p:nvSpPr>
            <p:spPr>
              <a:xfrm>
                <a:off x="3364024" y="2027923"/>
                <a:ext cx="648312" cy="2221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Regfile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302D037-75AD-426D-A270-62D0F182530B}"/>
                  </a:ext>
                </a:extLst>
              </p:cNvPr>
              <p:cNvSpPr/>
              <p:nvPr/>
            </p:nvSpPr>
            <p:spPr>
              <a:xfrm>
                <a:off x="4353885" y="4081107"/>
                <a:ext cx="729844" cy="549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LSU</a:t>
                </a:r>
                <a:endParaRPr lang="zh-CN" altLang="en-US" sz="14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FC8E4FF-123F-4C7A-91C2-FDC898192E11}"/>
                  </a:ext>
                </a:extLst>
              </p:cNvPr>
              <p:cNvSpPr/>
              <p:nvPr/>
            </p:nvSpPr>
            <p:spPr>
              <a:xfrm>
                <a:off x="3187816" y="3456964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3738DFD-F95C-4867-B81E-B82D9A4962DC}"/>
                  </a:ext>
                </a:extLst>
              </p:cNvPr>
              <p:cNvSpPr/>
              <p:nvPr/>
            </p:nvSpPr>
            <p:spPr>
              <a:xfrm>
                <a:off x="3183620" y="1494148"/>
                <a:ext cx="1895913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167BF9C-011F-4565-96D5-4D2D3542950E}"/>
                  </a:ext>
                </a:extLst>
              </p:cNvPr>
              <p:cNvSpPr/>
              <p:nvPr/>
            </p:nvSpPr>
            <p:spPr>
              <a:xfrm>
                <a:off x="3670273" y="5186425"/>
                <a:ext cx="933624" cy="4890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/>
                  <a:t>WriteBack</a:t>
                </a:r>
              </a:p>
              <a:p>
                <a:pPr algn="ctr"/>
                <a:r>
                  <a:rPr lang="en-US" altLang="zh-CN" sz="1000"/>
                  <a:t>MUX</a:t>
                </a:r>
                <a:endParaRPr lang="zh-CN" altLang="en-US" sz="12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38C28B5-39A5-499D-8EF2-74F26DF18549}"/>
                  </a:ext>
                </a:extLst>
              </p:cNvPr>
              <p:cNvSpPr/>
              <p:nvPr/>
            </p:nvSpPr>
            <p:spPr>
              <a:xfrm>
                <a:off x="8886041" y="1804331"/>
                <a:ext cx="1189837" cy="189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Memory</a:t>
                </a:r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3630EDD3-D294-45EE-99CB-A0797AE45C8B}"/>
                  </a:ext>
                </a:extLst>
              </p:cNvPr>
              <p:cNvSpPr/>
              <p:nvPr/>
            </p:nvSpPr>
            <p:spPr>
              <a:xfrm>
                <a:off x="6518601" y="51801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31564B0-EBEA-47ED-B352-751EB23FC1E9}"/>
                  </a:ext>
                </a:extLst>
              </p:cNvPr>
              <p:cNvSpPr/>
              <p:nvPr/>
            </p:nvSpPr>
            <p:spPr>
              <a:xfrm>
                <a:off x="6574357" y="3925138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1D60929A-3E55-40CA-986F-64B7EDB89732}"/>
                  </a:ext>
                </a:extLst>
              </p:cNvPr>
              <p:cNvSpPr/>
              <p:nvPr/>
            </p:nvSpPr>
            <p:spPr>
              <a:xfrm>
                <a:off x="7864334" y="2332629"/>
                <a:ext cx="429584" cy="838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26FBCE61-91CD-4599-94A2-2209B8E75A6E}"/>
                  </a:ext>
                </a:extLst>
              </p:cNvPr>
              <p:cNvCxnSpPr>
                <a:stCxn id="123" idx="1"/>
                <a:endCxn id="63" idx="3"/>
              </p:cNvCxnSpPr>
              <p:nvPr/>
            </p:nvCxnSpPr>
            <p:spPr>
              <a:xfrm flipH="1">
                <a:off x="4932727" y="937469"/>
                <a:ext cx="1585874" cy="209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F37045B3-8600-4FDA-9F10-13A4046BA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429" y="4487656"/>
                <a:ext cx="147792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66BC4643-EE7B-4448-8103-AA86915409E1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 flipH="1">
                <a:off x="4238712" y="4630725"/>
                <a:ext cx="480095" cy="54734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DA86DC66-9C26-428C-AB15-67998EB9C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3627" y="3511037"/>
                <a:ext cx="13458" cy="166703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连接符: 肘形 129">
                <a:extLst>
                  <a:ext uri="{FF2B5EF4-FFF2-40B4-BE49-F238E27FC236}">
                    <a16:creationId xmlns:a16="http://schemas.microsoft.com/office/drawing/2014/main" id="{DAFBB2E5-5FD4-4F72-9FAE-2477CF93FCD6}"/>
                  </a:ext>
                </a:extLst>
              </p:cNvPr>
              <p:cNvCxnSpPr>
                <a:cxnSpLocks/>
                <a:stCxn id="121" idx="2"/>
                <a:endCxn id="65" idx="1"/>
              </p:cNvCxnSpPr>
              <p:nvPr/>
            </p:nvCxnSpPr>
            <p:spPr>
              <a:xfrm rot="5400000" flipH="1">
                <a:off x="1982313" y="3520731"/>
                <a:ext cx="3536481" cy="773061"/>
              </a:xfrm>
              <a:prstGeom prst="bentConnector4">
                <a:avLst>
                  <a:gd name="adj1" fmla="val -8424"/>
                  <a:gd name="adj2" fmla="val 197137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989B0386-F077-4C2A-9810-386E4B184D65}"/>
                  </a:ext>
                </a:extLst>
              </p:cNvPr>
              <p:cNvCxnSpPr>
                <a:cxnSpLocks/>
                <a:stCxn id="64" idx="2"/>
                <a:endCxn id="67" idx="0"/>
              </p:cNvCxnSpPr>
              <p:nvPr/>
            </p:nvCxnSpPr>
            <p:spPr>
              <a:xfrm>
                <a:off x="4133064" y="3360842"/>
                <a:ext cx="2709" cy="9612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9FB4C27F-AC3A-47CF-AC5E-07E24C57B244}"/>
                  </a:ext>
                </a:extLst>
              </p:cNvPr>
              <p:cNvCxnSpPr>
                <a:cxnSpLocks/>
                <a:stCxn id="68" idx="2"/>
                <a:endCxn id="64" idx="0"/>
              </p:cNvCxnSpPr>
              <p:nvPr/>
            </p:nvCxnSpPr>
            <p:spPr>
              <a:xfrm>
                <a:off x="4131577" y="1539867"/>
                <a:ext cx="1487" cy="136332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9ECD8A04-75BB-439C-A217-31A2D5760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1116" y="805343"/>
                <a:ext cx="157748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D4E8EFA-6AB0-4D2C-88FD-017AAD0BA2AC}"/>
                  </a:ext>
                </a:extLst>
              </p:cNvPr>
              <p:cNvSpPr txBox="1"/>
              <p:nvPr/>
            </p:nvSpPr>
            <p:spPr>
              <a:xfrm>
                <a:off x="5344135" y="594895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926AB4E5-AF40-4028-9647-16C8F579939B}"/>
                  </a:ext>
                </a:extLst>
              </p:cNvPr>
              <p:cNvSpPr txBox="1"/>
              <p:nvPr/>
            </p:nvSpPr>
            <p:spPr>
              <a:xfrm>
                <a:off x="5376996" y="888114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Inst</a:t>
                </a:r>
                <a:endParaRPr lang="zh-CN" altLang="en-US" sz="10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10238C1-80B8-4C38-A8DC-DDA304E706CE}"/>
                  </a:ext>
                </a:extLst>
              </p:cNvPr>
              <p:cNvSpPr txBox="1"/>
              <p:nvPr/>
            </p:nvSpPr>
            <p:spPr>
              <a:xfrm>
                <a:off x="5695553" y="4274817"/>
                <a:ext cx="457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Addr</a:t>
                </a:r>
                <a:endParaRPr lang="zh-CN" altLang="en-US" sz="100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751B063-F1C8-4812-A934-4D8BB4B34977}"/>
                  </a:ext>
                </a:extLst>
              </p:cNvPr>
              <p:cNvSpPr txBox="1"/>
              <p:nvPr/>
            </p:nvSpPr>
            <p:spPr>
              <a:xfrm>
                <a:off x="5557758" y="452103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Data</a:t>
                </a:r>
                <a:endParaRPr lang="zh-CN" altLang="en-US" sz="1000"/>
              </a:p>
            </p:txBody>
          </p: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25CD6489-00A1-4779-A550-FE18DFEDE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731" y="4562108"/>
                <a:ext cx="1490626" cy="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2854B349-3E80-4657-958E-8ABBDE0289DB}"/>
                  </a:ext>
                </a:extLst>
              </p:cNvPr>
              <p:cNvCxnSpPr>
                <a:stCxn id="63" idx="2"/>
                <a:endCxn id="68" idx="0"/>
              </p:cNvCxnSpPr>
              <p:nvPr/>
            </p:nvCxnSpPr>
            <p:spPr>
              <a:xfrm flipH="1">
                <a:off x="4131577" y="1359016"/>
                <a:ext cx="2" cy="13513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841432F5-0154-4E16-BD1A-67DB86B6B678}"/>
                  </a:ext>
                </a:extLst>
              </p:cNvPr>
              <p:cNvCxnSpPr>
                <a:stCxn id="123" idx="3"/>
              </p:cNvCxnSpPr>
              <p:nvPr/>
            </p:nvCxnSpPr>
            <p:spPr>
              <a:xfrm>
                <a:off x="6948185" y="937469"/>
                <a:ext cx="251316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C505CA9D-4B19-44C1-AFD8-694F33F82D88}"/>
                  </a:ext>
                </a:extLst>
              </p:cNvPr>
              <p:cNvCxnSpPr>
                <a:stCxn id="124" idx="3"/>
              </p:cNvCxnSpPr>
              <p:nvPr/>
            </p:nvCxnSpPr>
            <p:spPr>
              <a:xfrm>
                <a:off x="7003941" y="4344588"/>
                <a:ext cx="195560" cy="839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84893A2E-A228-49AF-9323-D8EAD61F8651}"/>
                  </a:ext>
                </a:extLst>
              </p:cNvPr>
              <p:cNvCxnSpPr>
                <a:stCxn id="125" idx="1"/>
              </p:cNvCxnSpPr>
              <p:nvPr/>
            </p:nvCxnSpPr>
            <p:spPr>
              <a:xfrm flipH="1">
                <a:off x="7417615" y="2752079"/>
                <a:ext cx="446719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E00AD692-5C46-4A11-BE8E-34685F94DD00}"/>
                  </a:ext>
                </a:extLst>
              </p:cNvPr>
              <p:cNvCxnSpPr>
                <a:cxnSpLocks/>
                <a:stCxn id="125" idx="3"/>
                <a:endCxn id="122" idx="1"/>
              </p:cNvCxnSpPr>
              <p:nvPr/>
            </p:nvCxnSpPr>
            <p:spPr>
              <a:xfrm flipV="1">
                <a:off x="8293918" y="2750191"/>
                <a:ext cx="592123" cy="188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F19EAAF8-F876-4745-B387-5F87E2F2FB39}"/>
                  </a:ext>
                </a:extLst>
              </p:cNvPr>
              <p:cNvSpPr/>
              <p:nvPr/>
            </p:nvSpPr>
            <p:spPr>
              <a:xfrm>
                <a:off x="5366247" y="1688449"/>
                <a:ext cx="900936" cy="4811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Bxx</a:t>
                </a:r>
              </a:p>
              <a:p>
                <a:pPr algn="ctr"/>
                <a:r>
                  <a:rPr lang="en-US" altLang="zh-CN" sz="900"/>
                  <a:t>ResultUnit</a:t>
                </a:r>
              </a:p>
              <a:p>
                <a:pPr algn="ctr"/>
                <a:r>
                  <a:rPr lang="en-US" altLang="zh-CN" sz="900"/>
                  <a:t>(BRU)</a:t>
                </a:r>
                <a:endParaRPr lang="zh-CN" altLang="en-US" sz="900"/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5C1ADB0-BB2B-4960-9BE2-7A4340B0AFAB}"/>
                  </a:ext>
                </a:extLst>
              </p:cNvPr>
              <p:cNvSpPr txBox="1"/>
              <p:nvPr/>
            </p:nvSpPr>
            <p:spPr>
              <a:xfrm>
                <a:off x="2621308" y="1912311"/>
                <a:ext cx="6880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/>
                  <a:t>wirte back</a:t>
                </a:r>
                <a:endParaRPr lang="zh-CN" altLang="en-US" sz="900"/>
              </a:p>
            </p:txBody>
          </p:sp>
          <p:cxnSp>
            <p:nvCxnSpPr>
              <p:cNvPr id="146" name="连接符: 肘形 145">
                <a:extLst>
                  <a:ext uri="{FF2B5EF4-FFF2-40B4-BE49-F238E27FC236}">
                    <a16:creationId xmlns:a16="http://schemas.microsoft.com/office/drawing/2014/main" id="{DB4D01B8-20A9-4A61-956F-22DE6CAF48D6}"/>
                  </a:ext>
                </a:extLst>
              </p:cNvPr>
              <p:cNvCxnSpPr>
                <a:cxnSpLocks/>
                <a:stCxn id="64" idx="3"/>
                <a:endCxn id="144" idx="2"/>
              </p:cNvCxnSpPr>
              <p:nvPr/>
            </p:nvCxnSpPr>
            <p:spPr>
              <a:xfrm flipV="1">
                <a:off x="4532072" y="2169626"/>
                <a:ext cx="1284643" cy="96239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连接符: 肘形 146">
                <a:extLst>
                  <a:ext uri="{FF2B5EF4-FFF2-40B4-BE49-F238E27FC236}">
                    <a16:creationId xmlns:a16="http://schemas.microsoft.com/office/drawing/2014/main" id="{BA95BB88-2EA5-4BF7-8766-CF586CF18567}"/>
                  </a:ext>
                </a:extLst>
              </p:cNvPr>
              <p:cNvCxnSpPr>
                <a:cxnSpLocks/>
                <a:stCxn id="144" idx="0"/>
              </p:cNvCxnSpPr>
              <p:nvPr/>
            </p:nvCxnSpPr>
            <p:spPr>
              <a:xfrm rot="16200000" flipV="1">
                <a:off x="5126305" y="998039"/>
                <a:ext cx="505222" cy="875598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连接符: 肘形 147">
                <a:extLst>
                  <a:ext uri="{FF2B5EF4-FFF2-40B4-BE49-F238E27FC236}">
                    <a16:creationId xmlns:a16="http://schemas.microsoft.com/office/drawing/2014/main" id="{638F8EEF-1E96-450D-8A6E-7CFA96FC4E22}"/>
                  </a:ext>
                </a:extLst>
              </p:cNvPr>
              <p:cNvCxnSpPr>
                <a:endCxn id="66" idx="0"/>
              </p:cNvCxnSpPr>
              <p:nvPr/>
            </p:nvCxnSpPr>
            <p:spPr>
              <a:xfrm>
                <a:off x="4137085" y="3745243"/>
                <a:ext cx="581722" cy="335864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B3AB7D9-7FCE-49E6-A04A-B22F57D88F1F}"/>
                  </a:ext>
                </a:extLst>
              </p:cNvPr>
              <p:cNvSpPr txBox="1"/>
              <p:nvPr/>
            </p:nvSpPr>
            <p:spPr>
              <a:xfrm>
                <a:off x="5790594" y="1271856"/>
                <a:ext cx="899630" cy="30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/>
                  <a:t>go_branch</a:t>
                </a:r>
                <a:endParaRPr lang="zh-CN" altLang="en-US" sz="900"/>
              </a:p>
            </p:txBody>
          </p:sp>
          <p:sp>
            <p:nvSpPr>
              <p:cNvPr id="150" name="梯形 149">
                <a:extLst>
                  <a:ext uri="{FF2B5EF4-FFF2-40B4-BE49-F238E27FC236}">
                    <a16:creationId xmlns:a16="http://schemas.microsoft.com/office/drawing/2014/main" id="{5FCF7056-4B27-4BB9-9FA3-F6E8ECAA58EA}"/>
                  </a:ext>
                </a:extLst>
              </p:cNvPr>
              <p:cNvSpPr/>
              <p:nvPr/>
            </p:nvSpPr>
            <p:spPr>
              <a:xfrm>
                <a:off x="2519886" y="1240860"/>
                <a:ext cx="469784" cy="234692"/>
              </a:xfrm>
              <a:prstGeom prst="trapezoid">
                <a:avLst>
                  <a:gd name="adj" fmla="val 35723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/>
              </a:p>
            </p:txBody>
          </p:sp>
          <p:cxnSp>
            <p:nvCxnSpPr>
              <p:cNvPr id="151" name="连接符: 肘形 150">
                <a:extLst>
                  <a:ext uri="{FF2B5EF4-FFF2-40B4-BE49-F238E27FC236}">
                    <a16:creationId xmlns:a16="http://schemas.microsoft.com/office/drawing/2014/main" id="{838F41AB-8401-41E8-873A-CAD5271FEBD1}"/>
                  </a:ext>
                </a:extLst>
              </p:cNvPr>
              <p:cNvCxnSpPr>
                <a:stCxn id="150" idx="0"/>
                <a:endCxn id="63" idx="1"/>
              </p:cNvCxnSpPr>
              <p:nvPr/>
            </p:nvCxnSpPr>
            <p:spPr>
              <a:xfrm rot="5400000" flipH="1" flipV="1">
                <a:off x="2891958" y="802388"/>
                <a:ext cx="301293" cy="575652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B101D7F-4D5F-43CE-BB8D-BD43359BBD42}"/>
                  </a:ext>
                </a:extLst>
              </p:cNvPr>
              <p:cNvSpPr txBox="1"/>
              <p:nvPr/>
            </p:nvSpPr>
            <p:spPr>
              <a:xfrm>
                <a:off x="2642042" y="695482"/>
                <a:ext cx="5774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/>
                  <a:t>Jalr’s rs</a:t>
                </a:r>
                <a:endParaRPr lang="zh-CN" altLang="en-US" sz="1000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A52F8BE3-C819-4DA2-A332-5EA7A647324B}"/>
                  </a:ext>
                </a:extLst>
              </p:cNvPr>
              <p:cNvCxnSpPr>
                <a:cxnSpLocks/>
                <a:endCxn id="68" idx="3"/>
              </p:cNvCxnSpPr>
              <p:nvPr/>
            </p:nvCxnSpPr>
            <p:spPr>
              <a:xfrm flipH="1">
                <a:off x="5079533" y="1517008"/>
                <a:ext cx="72835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5AE3FAEB-0035-4D9A-884D-4B094DDA712B}"/>
                  </a:ext>
                </a:extLst>
              </p:cNvPr>
              <p:cNvSpPr/>
              <p:nvPr/>
            </p:nvSpPr>
            <p:spPr>
              <a:xfrm>
                <a:off x="3804112" y="1667345"/>
                <a:ext cx="665164" cy="29955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Decode</a:t>
                </a:r>
                <a:endParaRPr lang="zh-CN" altLang="en-US" sz="11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A99A62F-73F7-46F4-A7A3-E3654CB8C70B}"/>
                  </a:ext>
                </a:extLst>
              </p:cNvPr>
              <p:cNvSpPr/>
              <p:nvPr/>
            </p:nvSpPr>
            <p:spPr>
              <a:xfrm>
                <a:off x="3098331" y="2459688"/>
                <a:ext cx="635725" cy="2785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/>
                  <a:t>CSRfile</a:t>
                </a:r>
                <a:endParaRPr lang="zh-CN" altLang="en-US" sz="1100"/>
              </a:p>
            </p:txBody>
          </p:sp>
          <p:cxnSp>
            <p:nvCxnSpPr>
              <p:cNvPr id="156" name="连接符: 肘形 155">
                <a:extLst>
                  <a:ext uri="{FF2B5EF4-FFF2-40B4-BE49-F238E27FC236}">
                    <a16:creationId xmlns:a16="http://schemas.microsoft.com/office/drawing/2014/main" id="{9A3033AC-411D-4743-8528-67BA2C8B456D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 rot="16200000" flipH="1">
                <a:off x="3471345" y="2466953"/>
                <a:ext cx="626133" cy="192464"/>
              </a:xfrm>
              <a:prstGeom prst="bentConnector3">
                <a:avLst>
                  <a:gd name="adj1" fmla="val 20435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连接符: 肘形 156">
                <a:extLst>
                  <a:ext uri="{FF2B5EF4-FFF2-40B4-BE49-F238E27FC236}">
                    <a16:creationId xmlns:a16="http://schemas.microsoft.com/office/drawing/2014/main" id="{87A4259F-2AB4-431A-A2BB-C697647B0948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rot="16200000" flipH="1">
                <a:off x="3472076" y="2682370"/>
                <a:ext cx="204609" cy="316375"/>
              </a:xfrm>
              <a:prstGeom prst="bentConnector2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连接符: 肘形 157">
                <a:extLst>
                  <a:ext uri="{FF2B5EF4-FFF2-40B4-BE49-F238E27FC236}">
                    <a16:creationId xmlns:a16="http://schemas.microsoft.com/office/drawing/2014/main" id="{8B135ED4-341D-48BD-9914-CD34D7EF1FD1}"/>
                  </a:ext>
                </a:extLst>
              </p:cNvPr>
              <p:cNvCxnSpPr>
                <a:cxnSpLocks/>
                <a:stCxn id="121" idx="2"/>
                <a:endCxn id="155" idx="1"/>
              </p:cNvCxnSpPr>
              <p:nvPr/>
            </p:nvCxnSpPr>
            <p:spPr>
              <a:xfrm rot="5400000" flipH="1">
                <a:off x="2079442" y="3617861"/>
                <a:ext cx="3076532" cy="1038754"/>
              </a:xfrm>
              <a:prstGeom prst="bentConnector4">
                <a:avLst>
                  <a:gd name="adj1" fmla="val -9684"/>
                  <a:gd name="adj2" fmla="val 125944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B703E6BE-8AE9-4D1B-9F4E-2491502A4CBA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 flipV="1">
                <a:off x="2754778" y="1475552"/>
                <a:ext cx="0" cy="3287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8F443F5B-C4E7-4614-A507-C6D6C3460627}"/>
                  </a:ext>
                </a:extLst>
              </p:cNvPr>
              <p:cNvCxnSpPr/>
              <p:nvPr/>
            </p:nvCxnSpPr>
            <p:spPr>
              <a:xfrm>
                <a:off x="2754778" y="1804331"/>
                <a:ext cx="70279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5B5AE035-56AC-4197-ADB9-3B02E8455A2E}"/>
                  </a:ext>
                </a:extLst>
              </p:cNvPr>
              <p:cNvCxnSpPr/>
              <p:nvPr/>
            </p:nvCxnSpPr>
            <p:spPr>
              <a:xfrm>
                <a:off x="3459956" y="1804331"/>
                <a:ext cx="0" cy="223592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97D227E-090E-4751-882F-3E80034933A8}"/>
                </a:ext>
              </a:extLst>
            </p:cNvPr>
            <p:cNvCxnSpPr>
              <a:stCxn id="154" idx="2"/>
              <a:endCxn id="65" idx="0"/>
            </p:cNvCxnSpPr>
            <p:nvPr/>
          </p:nvCxnSpPr>
          <p:spPr>
            <a:xfrm flipH="1">
              <a:off x="5174215" y="3071284"/>
              <a:ext cx="380454" cy="4682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ECB9798-860A-492D-9A23-29475780ECC9}"/>
                </a:ext>
              </a:extLst>
            </p:cNvPr>
            <p:cNvCxnSpPr>
              <a:cxnSpLocks/>
              <a:stCxn id="154" idx="2"/>
              <a:endCxn id="155" idx="0"/>
            </p:cNvCxnSpPr>
            <p:nvPr/>
          </p:nvCxnSpPr>
          <p:spPr>
            <a:xfrm flipH="1">
              <a:off x="4943501" y="3071284"/>
              <a:ext cx="611168" cy="37812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64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EXU</a:t>
            </a:r>
            <a:r>
              <a:rPr lang="zh-CN" altLang="en-US"/>
              <a:t>设计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43BA1E-3A71-491E-B269-FB5B4CD585E1}"/>
              </a:ext>
            </a:extLst>
          </p:cNvPr>
          <p:cNvGrpSpPr/>
          <p:nvPr/>
        </p:nvGrpSpPr>
        <p:grpSpPr>
          <a:xfrm>
            <a:off x="2661896" y="2226608"/>
            <a:ext cx="6868207" cy="3952248"/>
            <a:chOff x="2217420" y="967713"/>
            <a:chExt cx="8366072" cy="481418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486C5B5-AB6F-4B35-88A9-810443ACA00C}"/>
                </a:ext>
              </a:extLst>
            </p:cNvPr>
            <p:cNvSpPr/>
            <p:nvPr/>
          </p:nvSpPr>
          <p:spPr>
            <a:xfrm>
              <a:off x="3248203" y="967713"/>
              <a:ext cx="5979617" cy="48141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1D132B-FBA9-4BAC-8B83-49A94722E603}"/>
                </a:ext>
              </a:extLst>
            </p:cNvPr>
            <p:cNvSpPr/>
            <p:nvPr/>
          </p:nvSpPr>
          <p:spPr>
            <a:xfrm>
              <a:off x="4773930" y="2495536"/>
              <a:ext cx="1893570" cy="998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Normal ALU</a:t>
              </a:r>
              <a:endParaRPr lang="zh-CN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6B724F7-1C8F-4306-827E-2D3544A7788E}"/>
                </a:ext>
              </a:extLst>
            </p:cNvPr>
            <p:cNvSpPr/>
            <p:nvPr/>
          </p:nvSpPr>
          <p:spPr>
            <a:xfrm>
              <a:off x="4773930" y="1253477"/>
              <a:ext cx="2644140" cy="998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FPU*</a:t>
              </a:r>
            </a:p>
            <a:p>
              <a:pPr algn="ctr"/>
              <a:r>
                <a:rPr lang="en-US" altLang="zh-CN" sz="1400"/>
                <a:t>(Floating-point Unit)</a:t>
              </a:r>
              <a:endParaRPr lang="zh-CN" altLang="en-US" sz="14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2DE32D5-1132-480F-9EA9-0EF2DDAB9B32}"/>
                </a:ext>
              </a:extLst>
            </p:cNvPr>
            <p:cNvSpPr txBox="1"/>
            <p:nvPr/>
          </p:nvSpPr>
          <p:spPr>
            <a:xfrm>
              <a:off x="3376282" y="1188720"/>
              <a:ext cx="551023" cy="33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EXU</a:t>
              </a:r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6C50FA7-A40C-4983-8538-8F92A85B68C9}"/>
                </a:ext>
              </a:extLst>
            </p:cNvPr>
            <p:cNvSpPr/>
            <p:nvPr/>
          </p:nvSpPr>
          <p:spPr>
            <a:xfrm>
              <a:off x="4773930" y="3722383"/>
              <a:ext cx="2350770" cy="998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MDU*</a:t>
              </a:r>
            </a:p>
            <a:p>
              <a:pPr algn="ctr"/>
              <a:r>
                <a:rPr lang="en-US" altLang="zh-CN" sz="1400"/>
                <a:t>(Mul-Div Unit)</a:t>
              </a:r>
              <a:endParaRPr lang="zh-CN" altLang="en-US" sz="140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4C7482D-ABC4-4621-A227-7D77DCD9EE16}"/>
                </a:ext>
              </a:extLst>
            </p:cNvPr>
            <p:cNvCxnSpPr>
              <a:cxnSpLocks/>
            </p:cNvCxnSpPr>
            <p:nvPr/>
          </p:nvCxnSpPr>
          <p:spPr>
            <a:xfrm>
              <a:off x="2217420" y="2994647"/>
              <a:ext cx="16222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3F16108-205A-4E69-824D-5C64166BDDED}"/>
                </a:ext>
              </a:extLst>
            </p:cNvPr>
            <p:cNvSpPr/>
            <p:nvPr/>
          </p:nvSpPr>
          <p:spPr>
            <a:xfrm>
              <a:off x="3839655" y="2301226"/>
              <a:ext cx="381000" cy="1386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派遣单元</a:t>
              </a: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03EB09B1-4981-49E9-841B-A03954499A06}"/>
                </a:ext>
              </a:extLst>
            </p:cNvPr>
            <p:cNvCxnSpPr>
              <a:stCxn id="46" idx="3"/>
              <a:endCxn id="42" idx="1"/>
            </p:cNvCxnSpPr>
            <p:nvPr/>
          </p:nvCxnSpPr>
          <p:spPr>
            <a:xfrm flipV="1">
              <a:off x="4220655" y="1752587"/>
              <a:ext cx="553275" cy="124205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9CD23DE-4CD1-4C00-8B89-5EECC7830FD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220655" y="2994646"/>
              <a:ext cx="5532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CD516BF4-8D36-4403-B214-B56359FF2B2B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>
              <a:off x="4220655" y="2994646"/>
              <a:ext cx="553275" cy="122684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86354355-9C28-4B7B-AFD7-D4B353DA27CF}"/>
                </a:ext>
              </a:extLst>
            </p:cNvPr>
            <p:cNvSpPr/>
            <p:nvPr/>
          </p:nvSpPr>
          <p:spPr>
            <a:xfrm rot="5400000">
              <a:off x="8177235" y="2732595"/>
              <a:ext cx="1045659" cy="522384"/>
            </a:xfrm>
            <a:prstGeom prst="trapezoid">
              <a:avLst>
                <a:gd name="adj" fmla="val 496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/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BDC8C1D-9772-4DDF-9CAE-7194CF2093FF}"/>
                </a:ext>
              </a:extLst>
            </p:cNvPr>
            <p:cNvCxnSpPr>
              <a:stCxn id="41" idx="3"/>
              <a:endCxn id="50" idx="2"/>
            </p:cNvCxnSpPr>
            <p:nvPr/>
          </p:nvCxnSpPr>
          <p:spPr>
            <a:xfrm flipV="1">
              <a:off x="6667500" y="2993788"/>
              <a:ext cx="1771373" cy="85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B33733C-841B-4A6C-B196-ADB0E16121BF}"/>
                </a:ext>
              </a:extLst>
            </p:cNvPr>
            <p:cNvCxnSpPr>
              <a:stCxn id="42" idx="3"/>
              <a:endCxn id="50" idx="2"/>
            </p:cNvCxnSpPr>
            <p:nvPr/>
          </p:nvCxnSpPr>
          <p:spPr>
            <a:xfrm>
              <a:off x="7418070" y="1752587"/>
              <a:ext cx="1020803" cy="124120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77661A8-A584-4E6D-888D-F604DC7AADDD}"/>
                </a:ext>
              </a:extLst>
            </p:cNvPr>
            <p:cNvCxnSpPr>
              <a:stCxn id="44" idx="3"/>
              <a:endCxn id="50" idx="2"/>
            </p:cNvCxnSpPr>
            <p:nvPr/>
          </p:nvCxnSpPr>
          <p:spPr>
            <a:xfrm flipV="1">
              <a:off x="7124700" y="2993788"/>
              <a:ext cx="1314173" cy="1227705"/>
            </a:xfrm>
            <a:prstGeom prst="bentConnector3">
              <a:avLst>
                <a:gd name="adj1" fmla="val 6101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0D46624-09C6-4FA5-B737-2DAF5B950BAC}"/>
                </a:ext>
              </a:extLst>
            </p:cNvPr>
            <p:cNvCxnSpPr>
              <a:cxnSpLocks/>
            </p:cNvCxnSpPr>
            <p:nvPr/>
          </p:nvCxnSpPr>
          <p:spPr>
            <a:xfrm>
              <a:off x="8961257" y="2993787"/>
              <a:ext cx="16222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199E79B3-A373-4491-9916-177426AAF530}"/>
              </a:ext>
            </a:extLst>
          </p:cNvPr>
          <p:cNvSpPr/>
          <p:nvPr/>
        </p:nvSpPr>
        <p:spPr>
          <a:xfrm>
            <a:off x="4760687" y="5467824"/>
            <a:ext cx="1554544" cy="63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CSRU</a:t>
            </a:r>
          </a:p>
          <a:p>
            <a:pPr algn="ctr"/>
            <a:r>
              <a:rPr lang="en-US" altLang="zh-CN" sz="1400"/>
              <a:t>(CSR Instruction Handle Unit)</a:t>
            </a:r>
            <a:endParaRPr lang="zh-CN" altLang="en-US" sz="140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FF5B6B2-B04A-4F75-8B66-9FA551FDED12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4306471" y="3890638"/>
            <a:ext cx="454216" cy="1895876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4371DAE-68E2-4006-9E4C-F8C22F830B4E}"/>
              </a:ext>
            </a:extLst>
          </p:cNvPr>
          <p:cNvCxnSpPr>
            <a:cxnSpLocks/>
            <a:stCxn id="55" idx="3"/>
            <a:endCxn id="50" idx="2"/>
          </p:cNvCxnSpPr>
          <p:nvPr/>
        </p:nvCxnSpPr>
        <p:spPr>
          <a:xfrm flipV="1">
            <a:off x="6315231" y="3889933"/>
            <a:ext cx="1454226" cy="1896581"/>
          </a:xfrm>
          <a:prstGeom prst="bentConnector3">
            <a:avLst>
              <a:gd name="adj1" fmla="val 7134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F5BF181-04A1-4019-98EF-EF64F0447891}"/>
              </a:ext>
            </a:extLst>
          </p:cNvPr>
          <p:cNvCxnSpPr/>
          <p:nvPr/>
        </p:nvCxnSpPr>
        <p:spPr>
          <a:xfrm>
            <a:off x="6315231" y="5784871"/>
            <a:ext cx="32148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FC0E1DF-3638-419E-81C8-5E0AEE4271A3}"/>
              </a:ext>
            </a:extLst>
          </p:cNvPr>
          <p:cNvSpPr txBox="1"/>
          <p:nvPr/>
        </p:nvSpPr>
        <p:spPr>
          <a:xfrm>
            <a:off x="8485963" y="3440489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To Regfile</a:t>
            </a:r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3FA5770-D61E-48FB-AC8D-87167554F8A9}"/>
              </a:ext>
            </a:extLst>
          </p:cNvPr>
          <p:cNvSpPr txBox="1"/>
          <p:nvPr/>
        </p:nvSpPr>
        <p:spPr>
          <a:xfrm>
            <a:off x="8591895" y="5283158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To CSR</a:t>
            </a:r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089413B-CA0E-47CA-BBA2-CE6BA96926D4}"/>
              </a:ext>
            </a:extLst>
          </p:cNvPr>
          <p:cNvSpPr/>
          <p:nvPr/>
        </p:nvSpPr>
        <p:spPr>
          <a:xfrm rot="16200000">
            <a:off x="7412854" y="5181041"/>
            <a:ext cx="319103" cy="231458"/>
          </a:xfrm>
          <a:prstGeom prst="rightArrow">
            <a:avLst>
              <a:gd name="adj1" fmla="val 40385"/>
              <a:gd name="adj2" fmla="val 52405"/>
            </a:avLst>
          </a:prstGeom>
          <a:solidFill>
            <a:srgbClr val="1CADE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EFC2B9E-01CD-4885-9EF1-2CDCB47F2A88}"/>
              </a:ext>
            </a:extLst>
          </p:cNvPr>
          <p:cNvSpPr txBox="1"/>
          <p:nvPr/>
        </p:nvSpPr>
        <p:spPr>
          <a:xfrm>
            <a:off x="7599643" y="514238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one-way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/>
              <a:t>CSR——Machine Mode(highest level:11) CSR</a:t>
            </a:r>
            <a:endParaRPr lang="zh-CN" altLang="en-US" sz="4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9B6CBD-F408-4F23-AC9F-10840104537E}"/>
              </a:ext>
            </a:extLst>
          </p:cNvPr>
          <p:cNvGrpSpPr/>
          <p:nvPr/>
        </p:nvGrpSpPr>
        <p:grpSpPr>
          <a:xfrm>
            <a:off x="1097280" y="1811787"/>
            <a:ext cx="5109880" cy="3912757"/>
            <a:chOff x="1097280" y="1956165"/>
            <a:chExt cx="5109880" cy="39127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B039D33-15D6-44FF-997A-FDB248316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956165"/>
              <a:ext cx="4084320" cy="3912757"/>
            </a:xfrm>
            <a:prstGeom prst="rect">
              <a:avLst/>
            </a:prstGeom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6F55CC1-F7D1-49F3-ADD5-2C95282294AF}"/>
                </a:ext>
              </a:extLst>
            </p:cNvPr>
            <p:cNvSpPr/>
            <p:nvPr/>
          </p:nvSpPr>
          <p:spPr>
            <a:xfrm>
              <a:off x="1256289" y="2192913"/>
              <a:ext cx="3764890" cy="5823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25B9609-38B5-443B-A2DA-4135C84B43E3}"/>
                </a:ext>
              </a:extLst>
            </p:cNvPr>
            <p:cNvSpPr txBox="1"/>
            <p:nvPr/>
          </p:nvSpPr>
          <p:spPr>
            <a:xfrm>
              <a:off x="5027029" y="2376377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MInfo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17E8BD1-6FF9-41AD-8BAD-73005631F1D4}"/>
                </a:ext>
              </a:extLst>
            </p:cNvPr>
            <p:cNvSpPr/>
            <p:nvPr/>
          </p:nvSpPr>
          <p:spPr>
            <a:xfrm>
              <a:off x="1256289" y="2778450"/>
              <a:ext cx="3764890" cy="16090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9FC45FF-D5FC-44CE-BBCD-36658FCB66DC}"/>
                </a:ext>
              </a:extLst>
            </p:cNvPr>
            <p:cNvSpPr txBox="1"/>
            <p:nvPr/>
          </p:nvSpPr>
          <p:spPr>
            <a:xfrm>
              <a:off x="5027029" y="3582983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MTrap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8B884E6-C6DF-414B-B3C0-F0512A15E65E}"/>
                </a:ext>
              </a:extLst>
            </p:cNvPr>
            <p:cNvSpPr/>
            <p:nvPr/>
          </p:nvSpPr>
          <p:spPr>
            <a:xfrm>
              <a:off x="1256289" y="4387515"/>
              <a:ext cx="3764890" cy="10908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7A81B09-1CC3-4AE0-BA79-8642A7B87A07}"/>
                </a:ext>
              </a:extLst>
            </p:cNvPr>
            <p:cNvSpPr txBox="1"/>
            <p:nvPr/>
          </p:nvSpPr>
          <p:spPr>
            <a:xfrm>
              <a:off x="5027029" y="4885706"/>
              <a:ext cx="11801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MMemory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5AEE47-6FA1-4B45-9E94-EECBE773EE3F}"/>
              </a:ext>
            </a:extLst>
          </p:cNvPr>
          <p:cNvGrpSpPr/>
          <p:nvPr/>
        </p:nvGrpSpPr>
        <p:grpSpPr>
          <a:xfrm>
            <a:off x="6649453" y="1811787"/>
            <a:ext cx="5168197" cy="4109712"/>
            <a:chOff x="6649453" y="1956165"/>
            <a:chExt cx="5168197" cy="41097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6E0760-6AAD-438F-B41D-342A3DDF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9453" y="1956165"/>
              <a:ext cx="4251614" cy="4109712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6A9B2B0-1E18-4699-9A83-E17583E84279}"/>
                </a:ext>
              </a:extLst>
            </p:cNvPr>
            <p:cNvSpPr/>
            <p:nvPr/>
          </p:nvSpPr>
          <p:spPr>
            <a:xfrm>
              <a:off x="6959257" y="2192913"/>
              <a:ext cx="3668638" cy="2282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52BE37E-C305-43ED-89A3-F184FAB410FC}"/>
                </a:ext>
              </a:extLst>
            </p:cNvPr>
            <p:cNvSpPr txBox="1"/>
            <p:nvPr/>
          </p:nvSpPr>
          <p:spPr>
            <a:xfrm>
              <a:off x="10635916" y="3203811"/>
              <a:ext cx="1181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MCounter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A52A92C-320A-44A5-8AF8-50E4914B9209}"/>
                </a:ext>
              </a:extLst>
            </p:cNvPr>
            <p:cNvSpPr txBox="1"/>
            <p:nvPr/>
          </p:nvSpPr>
          <p:spPr>
            <a:xfrm>
              <a:off x="10635916" y="4921476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MDebug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96CE93-1234-4FBB-A185-AA895092133F}"/>
                </a:ext>
              </a:extLst>
            </p:cNvPr>
            <p:cNvSpPr/>
            <p:nvPr/>
          </p:nvSpPr>
          <p:spPr>
            <a:xfrm>
              <a:off x="6967277" y="4486934"/>
              <a:ext cx="3660617" cy="11358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EB497C7-47B7-4667-B9E5-454A1D26046A}"/>
              </a:ext>
            </a:extLst>
          </p:cNvPr>
          <p:cNvSpPr txBox="1"/>
          <p:nvPr/>
        </p:nvSpPr>
        <p:spPr>
          <a:xfrm>
            <a:off x="353102" y="5868464"/>
            <a:ext cx="612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NOTE1: 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计时器中断的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mtime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mtimecmp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不在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CSR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列表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(section3.1.10 of privileged spec),</a:t>
            </a:r>
          </a:p>
          <a:p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映射在内存地址空间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从而所有中断源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，需要特别实现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EB58F1-B6F2-40F8-983B-52BDDD84A62D}"/>
              </a:ext>
            </a:extLst>
          </p:cNvPr>
          <p:cNvSpPr/>
          <p:nvPr/>
        </p:nvSpPr>
        <p:spPr>
          <a:xfrm>
            <a:off x="7291758" y="5892527"/>
            <a:ext cx="48627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NOTE2: M-mode code can access all CSRs at lower privilege levels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/>
              <a:t>CSR——Supervisor Mode(level:01) CSR</a:t>
            </a:r>
            <a:endParaRPr lang="zh-CN" altLang="en-US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FBF9B0-F535-44F3-B438-97BDD015277F}"/>
              </a:ext>
            </a:extLst>
          </p:cNvPr>
          <p:cNvGrpSpPr/>
          <p:nvPr/>
        </p:nvGrpSpPr>
        <p:grpSpPr>
          <a:xfrm>
            <a:off x="3234434" y="2197918"/>
            <a:ext cx="5610183" cy="2997319"/>
            <a:chOff x="3696792" y="2398444"/>
            <a:chExt cx="4842552" cy="25872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D4F563F-AF98-45FF-9FAE-14011AE8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6792" y="2398444"/>
              <a:ext cx="4251614" cy="2587201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55E5188-89E2-4414-B48D-6F9B9904ED0F}"/>
                </a:ext>
              </a:extLst>
            </p:cNvPr>
            <p:cNvSpPr/>
            <p:nvPr/>
          </p:nvSpPr>
          <p:spPr>
            <a:xfrm>
              <a:off x="3951362" y="2577925"/>
              <a:ext cx="3548322" cy="16732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FE0F1FA-22EF-4DE3-A3FD-EB11B52EBA1E}"/>
                </a:ext>
              </a:extLst>
            </p:cNvPr>
            <p:cNvSpPr txBox="1"/>
            <p:nvPr/>
          </p:nvSpPr>
          <p:spPr>
            <a:xfrm>
              <a:off x="7517921" y="3308085"/>
              <a:ext cx="9236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STrap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994A20D-F419-44A7-B463-23362AA6F935}"/>
                </a:ext>
              </a:extLst>
            </p:cNvPr>
            <p:cNvSpPr txBox="1"/>
            <p:nvPr/>
          </p:nvSpPr>
          <p:spPr>
            <a:xfrm>
              <a:off x="7517921" y="4251158"/>
              <a:ext cx="1021423" cy="22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SAddress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190FB1B-4A77-43E4-B49E-63A47E716B81}"/>
                </a:ext>
              </a:extLst>
            </p:cNvPr>
            <p:cNvSpPr/>
            <p:nvPr/>
          </p:nvSpPr>
          <p:spPr>
            <a:xfrm>
              <a:off x="3943340" y="4246304"/>
              <a:ext cx="3556343" cy="269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92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/>
              <a:t>CSR——User Mode(lowest level:00) CSR</a:t>
            </a:r>
            <a:endParaRPr lang="zh-CN" altLang="en-US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258588-E5BD-4875-86A5-A0C9346895CF}"/>
              </a:ext>
            </a:extLst>
          </p:cNvPr>
          <p:cNvGrpSpPr/>
          <p:nvPr/>
        </p:nvGrpSpPr>
        <p:grpSpPr>
          <a:xfrm>
            <a:off x="3700450" y="1980229"/>
            <a:ext cx="5489716" cy="4065223"/>
            <a:chOff x="2240619" y="1956165"/>
            <a:chExt cx="5489716" cy="40652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B5E8DE3-A4C1-4743-90C4-884080999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0619" y="1956165"/>
              <a:ext cx="4445465" cy="4065223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0804AC2-24C1-4EFE-A4BC-B9399D55AE33}"/>
                </a:ext>
              </a:extLst>
            </p:cNvPr>
            <p:cNvSpPr/>
            <p:nvPr/>
          </p:nvSpPr>
          <p:spPr>
            <a:xfrm>
              <a:off x="2339130" y="2152808"/>
              <a:ext cx="4230112" cy="1208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A295468-9DE1-479C-A77F-BA7D890E3F31}"/>
                </a:ext>
              </a:extLst>
            </p:cNvPr>
            <p:cNvSpPr/>
            <p:nvPr/>
          </p:nvSpPr>
          <p:spPr>
            <a:xfrm>
              <a:off x="2339130" y="3360822"/>
              <a:ext cx="4230112" cy="4732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3455B0B-DED3-43B7-8472-EF0102799CEB}"/>
                </a:ext>
              </a:extLst>
            </p:cNvPr>
            <p:cNvSpPr/>
            <p:nvPr/>
          </p:nvSpPr>
          <p:spPr>
            <a:xfrm>
              <a:off x="2339130" y="3836376"/>
              <a:ext cx="4230112" cy="18345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598B5B0-75EC-4F4C-8E11-1B406E2DE1FE}"/>
                </a:ext>
              </a:extLst>
            </p:cNvPr>
            <p:cNvSpPr txBox="1"/>
            <p:nvPr/>
          </p:nvSpPr>
          <p:spPr>
            <a:xfrm>
              <a:off x="6563028" y="3489721"/>
              <a:ext cx="9621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UFloat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997669-9427-4C34-AFFC-E99E7DADA333}"/>
                </a:ext>
              </a:extLst>
            </p:cNvPr>
            <p:cNvSpPr txBox="1"/>
            <p:nvPr/>
          </p:nvSpPr>
          <p:spPr>
            <a:xfrm>
              <a:off x="6563028" y="4669938"/>
              <a:ext cx="11673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UCounter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52BE37E-C305-43ED-89A3-F184FAB410FC}"/>
                </a:ext>
              </a:extLst>
            </p:cNvPr>
            <p:cNvSpPr txBox="1"/>
            <p:nvPr/>
          </p:nvSpPr>
          <p:spPr>
            <a:xfrm>
              <a:off x="6563028" y="2649092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UTrap CSR</a:t>
              </a:r>
              <a:endParaRPr lang="zh-CN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80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7243EC-6245-4CD3-ABA7-C64392CC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0" y="1745381"/>
            <a:ext cx="3136232" cy="455474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4B14159-B1DC-4E1E-BD0C-C3467B3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/>
              <a:t>Interrupt &amp; Exception List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32F482-7EBC-41AE-8EFD-D6B83830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0" y="2626444"/>
            <a:ext cx="3712143" cy="24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6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F8D89D-7AA1-47C6-BE33-30E04BD4DE11}"/>
              </a:ext>
            </a:extLst>
          </p:cNvPr>
          <p:cNvSpPr/>
          <p:nvPr/>
        </p:nvSpPr>
        <p:spPr>
          <a:xfrm>
            <a:off x="7881360" y="1744911"/>
            <a:ext cx="1183337" cy="3274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CSR</a:t>
            </a:r>
            <a:r>
              <a:rPr lang="zh-CN" altLang="en-US"/>
              <a:t>设计：异常处理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157375-6B26-4E63-A960-638130AD5726}"/>
              </a:ext>
            </a:extLst>
          </p:cNvPr>
          <p:cNvSpPr/>
          <p:nvPr/>
        </p:nvSpPr>
        <p:spPr>
          <a:xfrm>
            <a:off x="1097280" y="1972818"/>
            <a:ext cx="66109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各模块直接拉出判断自身功能发生异常所需的</a:t>
            </a:r>
            <a:r>
              <a:rPr lang="en-US" altLang="zh-CN" sz="1400"/>
              <a:t>CSR(</a:t>
            </a:r>
            <a:r>
              <a:rPr lang="zh-CN" altLang="en-US" sz="1400"/>
              <a:t>不需要就不拉</a:t>
            </a:r>
            <a:r>
              <a:rPr lang="en-US" altLang="zh-CN" sz="1400"/>
              <a:t>)</a:t>
            </a:r>
            <a:r>
              <a:rPr lang="zh-CN" altLang="en-US" sz="1400"/>
              <a:t>，</a:t>
            </a:r>
            <a:endParaRPr lang="en-US" altLang="zh-CN" sz="1400"/>
          </a:p>
          <a:p>
            <a:r>
              <a:rPr lang="zh-CN" altLang="en-US" sz="1400"/>
              <a:t>在各自内部进行计算后将异常信号提供给</a:t>
            </a:r>
            <a:r>
              <a:rPr lang="en-US" altLang="zh-CN" sz="1400"/>
              <a:t>CSRHub</a:t>
            </a:r>
            <a:r>
              <a:rPr lang="zh-CN" altLang="en-US" sz="1400"/>
              <a:t>。</a:t>
            </a:r>
            <a:endParaRPr lang="en-US" altLang="zh-CN" sz="1400"/>
          </a:p>
          <a:p>
            <a:r>
              <a:rPr lang="zh-CN" altLang="en-US" sz="1400"/>
              <a:t>一个模块正常功能必须先判断不发生异常。</a:t>
            </a:r>
            <a:endParaRPr lang="en-US" altLang="zh-CN" sz="1400"/>
          </a:p>
          <a:p>
            <a:r>
              <a:rPr lang="en-US" altLang="zh-CN" sz="1400"/>
              <a:t>CSRHub</a:t>
            </a:r>
            <a:r>
              <a:rPr lang="zh-CN" altLang="en-US" sz="1400"/>
              <a:t>完成以下功能：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对当前时刻同时发生的</a:t>
            </a:r>
            <a:r>
              <a:rPr lang="en-US" altLang="zh-CN" sz="1400"/>
              <a:t>Exception</a:t>
            </a:r>
            <a:r>
              <a:rPr lang="zh-CN" altLang="en-US" sz="1400"/>
              <a:t>和</a:t>
            </a:r>
            <a:r>
              <a:rPr lang="en-US" altLang="zh-CN" sz="1400"/>
              <a:t>Interrupt</a:t>
            </a:r>
            <a:r>
              <a:rPr lang="zh-CN" altLang="en-US" sz="1400"/>
              <a:t>进行优先级裁决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根据当前</a:t>
            </a:r>
            <a:r>
              <a:rPr lang="en-US" altLang="zh-CN" sz="1400"/>
              <a:t>Mode</a:t>
            </a:r>
            <a:r>
              <a:rPr lang="zh-CN" altLang="en-US" sz="1400"/>
              <a:t>，准备好各</a:t>
            </a:r>
            <a:r>
              <a:rPr lang="en-US" altLang="zh-CN" sz="1400"/>
              <a:t>*Trap CSR(</a:t>
            </a:r>
            <a:r>
              <a:rPr lang="zh-CN" altLang="en-US" sz="1400"/>
              <a:t>例如</a:t>
            </a:r>
            <a:r>
              <a:rPr lang="en-US" altLang="zh-CN" sz="1400"/>
              <a:t>mcause)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向</a:t>
            </a:r>
            <a:r>
              <a:rPr lang="en-US" altLang="zh-CN" sz="1400"/>
              <a:t>IFU</a:t>
            </a:r>
            <a:r>
              <a:rPr lang="zh-CN" altLang="en-US" sz="1400"/>
              <a:t>发出</a:t>
            </a:r>
            <a:r>
              <a:rPr lang="en-US" altLang="zh-CN" sz="1400"/>
              <a:t>trap_occur</a:t>
            </a:r>
            <a:r>
              <a:rPr lang="zh-CN" altLang="en-US" sz="1400"/>
              <a:t>信号，指示下一个</a:t>
            </a:r>
            <a:r>
              <a:rPr lang="en-US" altLang="zh-CN" sz="1400"/>
              <a:t>PC</a:t>
            </a:r>
            <a:r>
              <a:rPr lang="zh-CN" altLang="en-US" sz="1400"/>
              <a:t>采用*</a:t>
            </a:r>
            <a:r>
              <a:rPr lang="en-US" altLang="zh-CN" sz="1400"/>
              <a:t>tvec(</a:t>
            </a:r>
            <a:r>
              <a:rPr lang="zh-CN" altLang="en-US" sz="1400"/>
              <a:t>如</a:t>
            </a:r>
            <a:r>
              <a:rPr lang="en-US" altLang="zh-CN" sz="1400"/>
              <a:t>mtvec)</a:t>
            </a:r>
            <a:r>
              <a:rPr lang="zh-CN" altLang="en-US" sz="1400"/>
              <a:t>值</a:t>
            </a:r>
            <a:endParaRPr lang="en-US" altLang="zh-CN" sz="14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13C8F3-3F0E-416A-8A88-11DAD523683C}"/>
              </a:ext>
            </a:extLst>
          </p:cNvPr>
          <p:cNvGrpSpPr/>
          <p:nvPr/>
        </p:nvGrpSpPr>
        <p:grpSpPr>
          <a:xfrm>
            <a:off x="7961598" y="1821816"/>
            <a:ext cx="986410" cy="3111669"/>
            <a:chOff x="4321251" y="2481639"/>
            <a:chExt cx="1229525" cy="38785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010AAE-229C-4D44-959A-54668DE96933}"/>
                </a:ext>
              </a:extLst>
            </p:cNvPr>
            <p:cNvSpPr/>
            <p:nvPr/>
          </p:nvSpPr>
          <p:spPr>
            <a:xfrm>
              <a:off x="4321251" y="2481639"/>
              <a:ext cx="1229525" cy="27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MInfo CSR</a:t>
              </a:r>
              <a:endParaRPr lang="zh-CN" altLang="en-US" sz="10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0AD4A2F-DDE8-4959-87FC-EE515F1FABCA}"/>
                </a:ext>
              </a:extLst>
            </p:cNvPr>
            <p:cNvSpPr/>
            <p:nvPr/>
          </p:nvSpPr>
          <p:spPr>
            <a:xfrm>
              <a:off x="4321251" y="2882035"/>
              <a:ext cx="1229525" cy="27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MTrap CSR</a:t>
              </a:r>
              <a:endParaRPr lang="zh-CN" altLang="en-US" sz="10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B9FD217-4421-4204-8018-994FF13E4EB0}"/>
                </a:ext>
              </a:extLst>
            </p:cNvPr>
            <p:cNvSpPr/>
            <p:nvPr/>
          </p:nvSpPr>
          <p:spPr>
            <a:xfrm>
              <a:off x="4321251" y="3282431"/>
              <a:ext cx="1229525" cy="27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MMemory CSR</a:t>
              </a:r>
              <a:endParaRPr lang="zh-CN" altLang="en-US" sz="10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DE917CE-1B68-402F-8E95-27360DF2F526}"/>
                </a:ext>
              </a:extLst>
            </p:cNvPr>
            <p:cNvSpPr/>
            <p:nvPr/>
          </p:nvSpPr>
          <p:spPr>
            <a:xfrm>
              <a:off x="4321251" y="3682827"/>
              <a:ext cx="1229525" cy="27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MCounter CSR</a:t>
              </a:r>
              <a:endParaRPr lang="zh-CN" altLang="en-US" sz="100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38B43CD-7AEB-4263-93D6-2C1C818FF798}"/>
                </a:ext>
              </a:extLst>
            </p:cNvPr>
            <p:cNvSpPr/>
            <p:nvPr/>
          </p:nvSpPr>
          <p:spPr>
            <a:xfrm>
              <a:off x="4321251" y="4483619"/>
              <a:ext cx="1229525" cy="2750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STrap CSR</a:t>
              </a:r>
              <a:endParaRPr lang="zh-CN" altLang="en-US" sz="100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70EBA4-F19F-4A6C-8C7A-99784114F15F}"/>
                </a:ext>
              </a:extLst>
            </p:cNvPr>
            <p:cNvSpPr/>
            <p:nvPr/>
          </p:nvSpPr>
          <p:spPr>
            <a:xfrm>
              <a:off x="4321251" y="4884015"/>
              <a:ext cx="1229525" cy="2750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SAddress CSR</a:t>
              </a:r>
              <a:endParaRPr lang="zh-CN" altLang="en-US" sz="10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125EC2C-750E-4B79-BB43-ADD145240116}"/>
                </a:ext>
              </a:extLst>
            </p:cNvPr>
            <p:cNvSpPr/>
            <p:nvPr/>
          </p:nvSpPr>
          <p:spPr>
            <a:xfrm>
              <a:off x="4321251" y="5684807"/>
              <a:ext cx="1229525" cy="2750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UFloat CSR</a:t>
              </a:r>
              <a:endParaRPr lang="zh-CN" altLang="en-US" sz="10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450D0A3-95F3-4059-9B50-21BD9716DE48}"/>
                </a:ext>
              </a:extLst>
            </p:cNvPr>
            <p:cNvSpPr/>
            <p:nvPr/>
          </p:nvSpPr>
          <p:spPr>
            <a:xfrm>
              <a:off x="4321251" y="4083223"/>
              <a:ext cx="1229525" cy="27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MDebug CSR</a:t>
              </a:r>
              <a:endParaRPr lang="zh-CN" altLang="en-US" sz="100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C881C42-13D6-4246-938F-EBC4ACD514D6}"/>
                </a:ext>
              </a:extLst>
            </p:cNvPr>
            <p:cNvSpPr/>
            <p:nvPr/>
          </p:nvSpPr>
          <p:spPr>
            <a:xfrm>
              <a:off x="4321251" y="6085207"/>
              <a:ext cx="1229525" cy="2750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UCounter CSR</a:t>
              </a:r>
              <a:endParaRPr lang="zh-CN" altLang="en-US" sz="10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B880C3D-35DD-405F-9729-06398B3E309B}"/>
                </a:ext>
              </a:extLst>
            </p:cNvPr>
            <p:cNvSpPr/>
            <p:nvPr/>
          </p:nvSpPr>
          <p:spPr>
            <a:xfrm>
              <a:off x="4321251" y="5284411"/>
              <a:ext cx="1229525" cy="2750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UTrap CSR</a:t>
              </a:r>
              <a:endParaRPr lang="zh-CN" altLang="en-US" sz="100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614A17D-A57F-46DD-8837-B607B3C9E493}"/>
              </a:ext>
            </a:extLst>
          </p:cNvPr>
          <p:cNvSpPr txBox="1"/>
          <p:nvPr/>
        </p:nvSpPr>
        <p:spPr>
          <a:xfrm>
            <a:off x="9357217" y="1916848"/>
            <a:ext cx="279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Instruction Fetch Misalign </a:t>
            </a:r>
            <a:r>
              <a:rPr lang="en-US" altLang="zh-CN" sz="1200" b="1"/>
              <a:t>Exception </a:t>
            </a:r>
            <a:r>
              <a:rPr lang="zh-CN" altLang="en-US" sz="1200"/>
              <a:t>图示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76E4EE3-5E3D-415F-ADBE-80262420A2F3}"/>
              </a:ext>
            </a:extLst>
          </p:cNvPr>
          <p:cNvSpPr/>
          <p:nvPr/>
        </p:nvSpPr>
        <p:spPr>
          <a:xfrm>
            <a:off x="5769021" y="4823165"/>
            <a:ext cx="986411" cy="53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IFU</a:t>
            </a:r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9577B1-14CD-4E84-AA7F-13DFEA51E934}"/>
              </a:ext>
            </a:extLst>
          </p:cNvPr>
          <p:cNvSpPr/>
          <p:nvPr/>
        </p:nvSpPr>
        <p:spPr>
          <a:xfrm>
            <a:off x="7961598" y="5713501"/>
            <a:ext cx="986411" cy="53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THU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82068C-B224-4AA3-80FA-0FF5B79CEDA3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6755432" y="5090892"/>
            <a:ext cx="1206166" cy="8903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E3ED8E3-3611-4BAC-B479-CC8486EE450F}"/>
              </a:ext>
            </a:extLst>
          </p:cNvPr>
          <p:cNvCxnSpPr>
            <a:stCxn id="88" idx="0"/>
            <a:endCxn id="36" idx="1"/>
          </p:cNvCxnSpPr>
          <p:nvPr/>
        </p:nvCxnSpPr>
        <p:spPr>
          <a:xfrm rot="16200000" flipV="1">
            <a:off x="6478131" y="3736828"/>
            <a:ext cx="3460140" cy="493206"/>
          </a:xfrm>
          <a:prstGeom prst="bentConnector4">
            <a:avLst>
              <a:gd name="adj1" fmla="val 13170"/>
              <a:gd name="adj2" fmla="val 1463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4460EDB-CCAF-4A3E-9C64-385FF0C3CE5F}"/>
              </a:ext>
            </a:extLst>
          </p:cNvPr>
          <p:cNvCxnSpPr>
            <a:stCxn id="88" idx="0"/>
            <a:endCxn id="57" idx="1"/>
          </p:cNvCxnSpPr>
          <p:nvPr/>
        </p:nvCxnSpPr>
        <p:spPr>
          <a:xfrm rot="16200000" flipV="1">
            <a:off x="7120582" y="4379279"/>
            <a:ext cx="2175239" cy="493206"/>
          </a:xfrm>
          <a:prstGeom prst="bentConnector4">
            <a:avLst>
              <a:gd name="adj1" fmla="val 21283"/>
              <a:gd name="adj2" fmla="val 1463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B8B94C-EFF2-4CA6-BB75-6943E2EEC33E}"/>
              </a:ext>
            </a:extLst>
          </p:cNvPr>
          <p:cNvCxnSpPr>
            <a:stCxn id="88" idx="0"/>
            <a:endCxn id="68" idx="1"/>
          </p:cNvCxnSpPr>
          <p:nvPr/>
        </p:nvCxnSpPr>
        <p:spPr>
          <a:xfrm rot="16200000" flipV="1">
            <a:off x="7441807" y="4700504"/>
            <a:ext cx="1532789" cy="493206"/>
          </a:xfrm>
          <a:prstGeom prst="bentConnector4">
            <a:avLst>
              <a:gd name="adj1" fmla="val 29655"/>
              <a:gd name="adj2" fmla="val 14635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B419E6D-C155-4AC9-AFAB-762EC7068F06}"/>
              </a:ext>
            </a:extLst>
          </p:cNvPr>
          <p:cNvCxnSpPr>
            <a:stCxn id="36" idx="3"/>
            <a:endCxn id="88" idx="3"/>
          </p:cNvCxnSpPr>
          <p:nvPr/>
        </p:nvCxnSpPr>
        <p:spPr>
          <a:xfrm>
            <a:off x="8948008" y="2253361"/>
            <a:ext cx="1" cy="372786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FAA7278-37E3-40B8-A469-E266FE2CF61C}"/>
              </a:ext>
            </a:extLst>
          </p:cNvPr>
          <p:cNvSpPr txBox="1"/>
          <p:nvPr/>
        </p:nvSpPr>
        <p:spPr>
          <a:xfrm>
            <a:off x="9137385" y="5242840"/>
            <a:ext cx="19896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获取当前</a:t>
            </a:r>
            <a:r>
              <a:rPr lang="en-US" altLang="zh-CN" sz="1050"/>
              <a:t>Mode</a:t>
            </a:r>
            <a:r>
              <a:rPr lang="zh-CN" altLang="en-US" sz="1050"/>
              <a:t>，决定信息写入</a:t>
            </a:r>
            <a:endParaRPr lang="en-US" altLang="zh-CN" sz="1050"/>
          </a:p>
          <a:p>
            <a:r>
              <a:rPr lang="en-US" altLang="zh-CN" sz="1050"/>
              <a:t>MTrap </a:t>
            </a:r>
            <a:r>
              <a:rPr lang="zh-CN" altLang="en-US" sz="1050"/>
              <a:t>或者 </a:t>
            </a:r>
            <a:r>
              <a:rPr lang="en-US" altLang="zh-CN" sz="1050"/>
              <a:t>STrap </a:t>
            </a:r>
            <a:r>
              <a:rPr lang="zh-CN" altLang="en-US" sz="1050"/>
              <a:t>或者 </a:t>
            </a:r>
            <a:r>
              <a:rPr lang="en-US" altLang="zh-CN" sz="1050"/>
              <a:t>UTrap</a:t>
            </a:r>
            <a:endParaRPr lang="zh-CN" altLang="en-US" sz="105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B63FA57-CA42-4CBC-A12D-06B36B201F86}"/>
              </a:ext>
            </a:extLst>
          </p:cNvPr>
          <p:cNvSpPr txBox="1"/>
          <p:nvPr/>
        </p:nvSpPr>
        <p:spPr>
          <a:xfrm>
            <a:off x="6665088" y="5412117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exception_misalign==1</a:t>
            </a:r>
            <a:endParaRPr lang="zh-CN" altLang="en-US" sz="10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102D4EC9-4F30-4586-AAFD-AB7986CDAD4B}"/>
              </a:ext>
            </a:extLst>
          </p:cNvPr>
          <p:cNvCxnSpPr>
            <a:stCxn id="88" idx="1"/>
            <a:endCxn id="87" idx="2"/>
          </p:cNvCxnSpPr>
          <p:nvPr/>
        </p:nvCxnSpPr>
        <p:spPr>
          <a:xfrm rot="10800000">
            <a:off x="6262228" y="5358618"/>
            <a:ext cx="1699371" cy="6226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73ED56D-1E05-4EAB-AF84-01D4DDEA61B7}"/>
              </a:ext>
            </a:extLst>
          </p:cNvPr>
          <p:cNvSpPr txBox="1"/>
          <p:nvPr/>
        </p:nvSpPr>
        <p:spPr>
          <a:xfrm>
            <a:off x="6435513" y="5933734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trap_occur==1</a:t>
            </a:r>
            <a:endParaRPr lang="zh-CN" altLang="en-US" sz="105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4D11796-EBAA-4F8C-BF48-D2E79A500E62}"/>
              </a:ext>
            </a:extLst>
          </p:cNvPr>
          <p:cNvCxnSpPr>
            <a:cxnSpLocks/>
          </p:cNvCxnSpPr>
          <p:nvPr/>
        </p:nvCxnSpPr>
        <p:spPr>
          <a:xfrm flipH="1">
            <a:off x="6755432" y="2350168"/>
            <a:ext cx="1233536" cy="24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8CCC1D8-B1C5-466C-8E8D-D8D688F8C40E}"/>
              </a:ext>
            </a:extLst>
          </p:cNvPr>
          <p:cNvSpPr txBox="1"/>
          <p:nvPr/>
        </p:nvSpPr>
        <p:spPr>
          <a:xfrm>
            <a:off x="6874042" y="3983431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获取</a:t>
            </a:r>
            <a:r>
              <a:rPr lang="en-US" altLang="zh-CN" sz="900"/>
              <a:t>mtvec</a:t>
            </a:r>
            <a:endParaRPr lang="zh-CN" altLang="en-US" sz="90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EA62344-A252-469E-BFB2-29FA5044880A}"/>
              </a:ext>
            </a:extLst>
          </p:cNvPr>
          <p:cNvCxnSpPr/>
          <p:nvPr/>
        </p:nvCxnSpPr>
        <p:spPr>
          <a:xfrm flipH="1">
            <a:off x="6785811" y="3649579"/>
            <a:ext cx="1211178" cy="12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0B20D70-275F-433C-9ABC-3F9F621ABB6B}"/>
              </a:ext>
            </a:extLst>
          </p:cNvPr>
          <p:cNvCxnSpPr/>
          <p:nvPr/>
        </p:nvCxnSpPr>
        <p:spPr>
          <a:xfrm flipH="1">
            <a:off x="6825916" y="4299284"/>
            <a:ext cx="1219200" cy="5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862789-C179-417A-9922-045E03A0E9EB}"/>
              </a:ext>
            </a:extLst>
          </p:cNvPr>
          <p:cNvSpPr txBox="1"/>
          <p:nvPr/>
        </p:nvSpPr>
        <p:spPr>
          <a:xfrm>
            <a:off x="6966456" y="4324021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获取</a:t>
            </a:r>
            <a:r>
              <a:rPr lang="en-US" altLang="zh-CN" sz="1100"/>
              <a:t>stvec</a:t>
            </a:r>
            <a:endParaRPr lang="zh-CN" altLang="en-US" sz="110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ADE9B8F-5C9A-440C-8566-77B5B42287E9}"/>
              </a:ext>
            </a:extLst>
          </p:cNvPr>
          <p:cNvSpPr txBox="1"/>
          <p:nvPr/>
        </p:nvSpPr>
        <p:spPr>
          <a:xfrm>
            <a:off x="6966456" y="459464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获取</a:t>
            </a:r>
            <a:r>
              <a:rPr lang="en-US" altLang="zh-CN" sz="1100"/>
              <a:t>utvec</a:t>
            </a:r>
            <a:endParaRPr lang="zh-CN" altLang="en-US" sz="11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ADC6B3-E87A-4D46-8E96-274F979B7D9A}"/>
              </a:ext>
            </a:extLst>
          </p:cNvPr>
          <p:cNvSpPr txBox="1"/>
          <p:nvPr/>
        </p:nvSpPr>
        <p:spPr>
          <a:xfrm>
            <a:off x="6880535" y="516624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①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BA4DBAD-944A-4702-9B7A-8AD9DCF2CDFF}"/>
              </a:ext>
            </a:extLst>
          </p:cNvPr>
          <p:cNvSpPr txBox="1"/>
          <p:nvPr/>
        </p:nvSpPr>
        <p:spPr>
          <a:xfrm>
            <a:off x="7995773" y="504602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②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DF81EE0-CC35-4EE6-8DCF-1E05E4C6B699}"/>
              </a:ext>
            </a:extLst>
          </p:cNvPr>
          <p:cNvSpPr txBox="1"/>
          <p:nvPr/>
        </p:nvSpPr>
        <p:spPr>
          <a:xfrm>
            <a:off x="6269743" y="594793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15F4E4-1DE5-44C5-BA5D-9925021D30BC}"/>
              </a:ext>
            </a:extLst>
          </p:cNvPr>
          <p:cNvSpPr txBox="1"/>
          <p:nvPr/>
        </p:nvSpPr>
        <p:spPr>
          <a:xfrm>
            <a:off x="8116409" y="152428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CSRHub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4878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657B72-7A8A-438D-9BE2-1DBA73BB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21"/>
          <a:stretch/>
        </p:blipFill>
        <p:spPr>
          <a:xfrm>
            <a:off x="6229727" y="1882064"/>
            <a:ext cx="5877441" cy="31854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3CA8FF-2CEB-4EAF-AE35-8AEFF9D4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48"/>
          <a:stretch/>
        </p:blipFill>
        <p:spPr>
          <a:xfrm>
            <a:off x="435006" y="1864792"/>
            <a:ext cx="5660994" cy="3185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81F2DA-FAE4-4B89-85D4-DC697704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38" y="5067556"/>
            <a:ext cx="6370872" cy="1364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E27FE-5DCC-4145-BB02-B95468E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03" y="2625565"/>
            <a:ext cx="707959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8D24B53-2227-4B1D-AE31-4531E6DD49AE}"/>
              </a:ext>
            </a:extLst>
          </p:cNvPr>
          <p:cNvGrpSpPr/>
          <p:nvPr/>
        </p:nvGrpSpPr>
        <p:grpSpPr>
          <a:xfrm>
            <a:off x="436229" y="327171"/>
            <a:ext cx="5528421" cy="5401655"/>
            <a:chOff x="436229" y="327171"/>
            <a:chExt cx="5528421" cy="540165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D75FD2-DDF5-46DD-8D77-8AE72127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29" y="327171"/>
              <a:ext cx="5528421" cy="5401655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F9FE844-3617-4C7C-ACB1-846FA9157995}"/>
                </a:ext>
              </a:extLst>
            </p:cNvPr>
            <p:cNvSpPr txBox="1"/>
            <p:nvPr/>
          </p:nvSpPr>
          <p:spPr>
            <a:xfrm>
              <a:off x="5110789" y="460661"/>
              <a:ext cx="4972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OP_LUI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BD1EAA-D3DE-4FAF-9DE7-ABD272C7B317}"/>
                </a:ext>
              </a:extLst>
            </p:cNvPr>
            <p:cNvSpPr txBox="1"/>
            <p:nvPr/>
          </p:nvSpPr>
          <p:spPr>
            <a:xfrm>
              <a:off x="5110789" y="576809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OP_AUIPC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C58465-2D33-49B8-A2D8-40211917ED2E}"/>
                </a:ext>
              </a:extLst>
            </p:cNvPr>
            <p:cNvSpPr txBox="1"/>
            <p:nvPr/>
          </p:nvSpPr>
          <p:spPr>
            <a:xfrm>
              <a:off x="5110789" y="719422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OP_JAL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B84702-65D6-44A1-BDF9-E52D898CC8FB}"/>
                </a:ext>
              </a:extLst>
            </p:cNvPr>
            <p:cNvSpPr txBox="1"/>
            <p:nvPr/>
          </p:nvSpPr>
          <p:spPr>
            <a:xfrm>
              <a:off x="5110789" y="862035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OP_JALR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A2DA17-80DC-45C0-AECC-838F40F7655F}"/>
                </a:ext>
              </a:extLst>
            </p:cNvPr>
            <p:cNvSpPr/>
            <p:nvPr/>
          </p:nvSpPr>
          <p:spPr>
            <a:xfrm>
              <a:off x="3993159" y="1031846"/>
              <a:ext cx="1045013" cy="788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E54C39-9A1B-4465-9AE9-3FE78F915168}"/>
                </a:ext>
              </a:extLst>
            </p:cNvPr>
            <p:cNvSpPr txBox="1"/>
            <p:nvPr/>
          </p:nvSpPr>
          <p:spPr>
            <a:xfrm>
              <a:off x="5110789" y="1170993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OP_BRANCH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973D2C-DFD5-4F5A-A425-8896E92E1137}"/>
                </a:ext>
              </a:extLst>
            </p:cNvPr>
            <p:cNvSpPr/>
            <p:nvPr/>
          </p:nvSpPr>
          <p:spPr>
            <a:xfrm>
              <a:off x="3993158" y="1820412"/>
              <a:ext cx="1045013" cy="6291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F857E09-A04B-4836-9E64-1AE8243F8B3A}"/>
                </a:ext>
              </a:extLst>
            </p:cNvPr>
            <p:cNvSpPr txBox="1"/>
            <p:nvPr/>
          </p:nvSpPr>
          <p:spPr>
            <a:xfrm>
              <a:off x="5110789" y="1998171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OP_LOAD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4880AE-30EF-4B1C-A11C-2D590206D764}"/>
                </a:ext>
              </a:extLst>
            </p:cNvPr>
            <p:cNvSpPr/>
            <p:nvPr/>
          </p:nvSpPr>
          <p:spPr>
            <a:xfrm>
              <a:off x="3991468" y="2449586"/>
              <a:ext cx="1045013" cy="402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C9BA28-A2AD-4321-8949-AD7E624BC12B}"/>
                </a:ext>
              </a:extLst>
            </p:cNvPr>
            <p:cNvSpPr txBox="1"/>
            <p:nvPr/>
          </p:nvSpPr>
          <p:spPr>
            <a:xfrm>
              <a:off x="5110789" y="2560233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OP_STORE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ED0BEF-5A21-4001-BDE4-E26A800923B3}"/>
                </a:ext>
              </a:extLst>
            </p:cNvPr>
            <p:cNvSpPr/>
            <p:nvPr/>
          </p:nvSpPr>
          <p:spPr>
            <a:xfrm>
              <a:off x="3990939" y="2860218"/>
              <a:ext cx="1045013" cy="11245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EA810F-FF3D-40AF-BFB5-F80F39E89B72}"/>
                </a:ext>
              </a:extLst>
            </p:cNvPr>
            <p:cNvSpPr txBox="1"/>
            <p:nvPr/>
          </p:nvSpPr>
          <p:spPr>
            <a:xfrm>
              <a:off x="5110789" y="3285498"/>
              <a:ext cx="5597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OP_ALUI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8BF534-9D7F-4A8A-A87D-3C11D1F5AEF8}"/>
                </a:ext>
              </a:extLst>
            </p:cNvPr>
            <p:cNvSpPr/>
            <p:nvPr/>
          </p:nvSpPr>
          <p:spPr>
            <a:xfrm>
              <a:off x="3992337" y="4002519"/>
              <a:ext cx="1045013" cy="12825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1A75E3E-0701-4A59-852F-423222E1290A}"/>
                </a:ext>
              </a:extLst>
            </p:cNvPr>
            <p:cNvSpPr txBox="1"/>
            <p:nvPr/>
          </p:nvSpPr>
          <p:spPr>
            <a:xfrm>
              <a:off x="5110789" y="4291718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OP_ALUR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FE1223-EB05-47D6-A28B-D72599C9492A}"/>
                </a:ext>
              </a:extLst>
            </p:cNvPr>
            <p:cNvSpPr/>
            <p:nvPr/>
          </p:nvSpPr>
          <p:spPr>
            <a:xfrm>
              <a:off x="3990938" y="5285577"/>
              <a:ext cx="1210236" cy="124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AD7BF0-07F6-4FCB-9DFB-BCDB939FFF72}"/>
                </a:ext>
              </a:extLst>
            </p:cNvPr>
            <p:cNvSpPr txBox="1"/>
            <p:nvPr/>
          </p:nvSpPr>
          <p:spPr>
            <a:xfrm>
              <a:off x="5110789" y="5251508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OP_FENCE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BE332D-282A-410D-8A5E-98CB86474981}"/>
                </a:ext>
              </a:extLst>
            </p:cNvPr>
            <p:cNvSpPr/>
            <p:nvPr/>
          </p:nvSpPr>
          <p:spPr>
            <a:xfrm>
              <a:off x="3990937" y="5410899"/>
              <a:ext cx="1210237" cy="2600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62E63D-63E0-4CF6-B5A6-C008786BAA43}"/>
                </a:ext>
              </a:extLst>
            </p:cNvPr>
            <p:cNvSpPr txBox="1"/>
            <p:nvPr/>
          </p:nvSpPr>
          <p:spPr>
            <a:xfrm>
              <a:off x="5110789" y="5432697"/>
              <a:ext cx="5196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OP_CSR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D4FC15-E18B-4E61-B445-0B780C3E1B6E}"/>
              </a:ext>
            </a:extLst>
          </p:cNvPr>
          <p:cNvGrpSpPr/>
          <p:nvPr/>
        </p:nvGrpSpPr>
        <p:grpSpPr>
          <a:xfrm>
            <a:off x="5964650" y="2560233"/>
            <a:ext cx="5098178" cy="1319295"/>
            <a:chOff x="5964650" y="2560233"/>
            <a:chExt cx="5098178" cy="131929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999F5A4-FFD2-49AB-99C6-1FBEFAF58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4650" y="2560233"/>
              <a:ext cx="5098178" cy="1319295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828FFA-1B11-4B04-AB83-3CBCE7B5BEB0}"/>
                </a:ext>
              </a:extLst>
            </p:cNvPr>
            <p:cNvSpPr/>
            <p:nvPr/>
          </p:nvSpPr>
          <p:spPr>
            <a:xfrm>
              <a:off x="9816518" y="2667956"/>
              <a:ext cx="485164" cy="1843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47D7E2B-3A70-485D-822C-5EDBFA6D77BF}"/>
                </a:ext>
              </a:extLst>
            </p:cNvPr>
            <p:cNvSpPr txBox="1"/>
            <p:nvPr/>
          </p:nvSpPr>
          <p:spPr>
            <a:xfrm>
              <a:off x="10250825" y="2652319"/>
              <a:ext cx="6270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OP_FENCE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F8CD1C3-C2FE-49C5-94B9-2185120A85FA}"/>
                </a:ext>
              </a:extLst>
            </p:cNvPr>
            <p:cNvSpPr txBox="1"/>
            <p:nvPr/>
          </p:nvSpPr>
          <p:spPr>
            <a:xfrm>
              <a:off x="10250825" y="3265923"/>
              <a:ext cx="6992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OP_SYSTEM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F4BE5A-9DCF-42DA-9D5B-39FC6B00F88F}"/>
                </a:ext>
              </a:extLst>
            </p:cNvPr>
            <p:cNvSpPr/>
            <p:nvPr/>
          </p:nvSpPr>
          <p:spPr>
            <a:xfrm>
              <a:off x="9816518" y="3089441"/>
              <a:ext cx="485164" cy="7107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840B399-B626-4BBD-8A5E-01A42292E5E5}"/>
              </a:ext>
            </a:extLst>
          </p:cNvPr>
          <p:cNvGrpSpPr/>
          <p:nvPr/>
        </p:nvGrpSpPr>
        <p:grpSpPr>
          <a:xfrm>
            <a:off x="5964650" y="4037397"/>
            <a:ext cx="4931843" cy="1444682"/>
            <a:chOff x="5964650" y="4037397"/>
            <a:chExt cx="4931843" cy="14446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3F27A5-FD06-4BEA-A11B-8D562B903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4650" y="4037397"/>
              <a:ext cx="4890935" cy="1444682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6BFAF88-F7A6-45CD-9B73-4655A477093B}"/>
                </a:ext>
              </a:extLst>
            </p:cNvPr>
            <p:cNvSpPr/>
            <p:nvPr/>
          </p:nvSpPr>
          <p:spPr>
            <a:xfrm>
              <a:off x="9004184" y="4181408"/>
              <a:ext cx="1339442" cy="123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8FB1DE2-D7B1-4564-97D6-84FAE3863D0A}"/>
                </a:ext>
              </a:extLst>
            </p:cNvPr>
            <p:cNvSpPr txBox="1"/>
            <p:nvPr/>
          </p:nvSpPr>
          <p:spPr>
            <a:xfrm>
              <a:off x="10315885" y="4692626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>
                  <a:solidFill>
                    <a:srgbClr val="FF0000"/>
                  </a:solidFill>
                </a:rPr>
                <a:t>OP_AMO</a:t>
              </a:r>
              <a:endParaRPr lang="zh-CN" altLang="en-US" sz="800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F33D35-9FFF-4AB2-85DB-643B85879C37}"/>
              </a:ext>
            </a:extLst>
          </p:cNvPr>
          <p:cNvSpPr txBox="1"/>
          <p:nvPr/>
        </p:nvSpPr>
        <p:spPr>
          <a:xfrm>
            <a:off x="8842267" y="1765667"/>
            <a:ext cx="166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Instruction</a:t>
            </a:r>
            <a:r>
              <a:rPr lang="zh-CN" altLang="en-US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3129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RV32M*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6F1AF3-B277-402E-8D53-34DE3C5F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2657938"/>
            <a:ext cx="6340389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Sets: RV32F*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F1297B-2EA9-461F-B4EA-EC600887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4" y="1835014"/>
            <a:ext cx="6416932" cy="44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6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预期目标</a:t>
            </a:r>
            <a:endParaRPr lang="zh-CN" altLang="en-US" dirty="0"/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634089"/>
          </a:xfrm>
        </p:spPr>
        <p:txBody>
          <a:bodyPr>
            <a:noAutofit/>
          </a:bodyPr>
          <a:lstStyle/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CPU</a:t>
            </a:r>
            <a:r>
              <a:rPr lang="zh-CN" altLang="en-US" sz="1600"/>
              <a:t>功能肯定有</a:t>
            </a:r>
            <a:endParaRPr lang="en-US" altLang="zh-CN" sz="1600"/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MMU</a:t>
            </a:r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一级</a:t>
            </a:r>
            <a:r>
              <a:rPr lang="en-US" altLang="zh-CN" sz="1600"/>
              <a:t>Cache</a:t>
            </a:r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S-Mode</a:t>
            </a:r>
          </a:p>
          <a:p>
            <a:pPr>
              <a:lnSpc>
                <a:spcPts val="1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使用</a:t>
            </a:r>
            <a:r>
              <a:rPr lang="en-US" altLang="zh-CN" sz="1600"/>
              <a:t>AXI</a:t>
            </a:r>
            <a:r>
              <a:rPr lang="zh-CN" altLang="en-US" sz="1600"/>
              <a:t>总线</a:t>
            </a:r>
            <a:endParaRPr lang="en-US" altLang="zh-CN" sz="16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3AE63C-CE2A-44F0-9371-B55B0C33EB7C}"/>
              </a:ext>
            </a:extLst>
          </p:cNvPr>
          <p:cNvGrpSpPr/>
          <p:nvPr/>
        </p:nvGrpSpPr>
        <p:grpSpPr>
          <a:xfrm>
            <a:off x="4776067" y="2060058"/>
            <a:ext cx="5995217" cy="3744989"/>
            <a:chOff x="4776067" y="2060058"/>
            <a:chExt cx="5995217" cy="374498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F589339-738C-4474-8368-81BD93CBA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4790" y="2398612"/>
              <a:ext cx="5936494" cy="340643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91511B0-5021-499D-A91C-A836A6CD5077}"/>
                </a:ext>
              </a:extLst>
            </p:cNvPr>
            <p:cNvSpPr txBox="1"/>
            <p:nvPr/>
          </p:nvSpPr>
          <p:spPr>
            <a:xfrm>
              <a:off x="4776067" y="2060058"/>
              <a:ext cx="324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Linux Kernel Minimum Config (risc-v)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如何规范个人的</a:t>
            </a:r>
            <a:r>
              <a:rPr lang="en-US" altLang="zh-CN"/>
              <a:t>Verilog</a:t>
            </a:r>
            <a:r>
              <a:rPr lang="zh-CN" altLang="en-US"/>
              <a:t>写法</a:t>
            </a:r>
            <a:endParaRPr lang="zh-CN" altLang="en-US" dirty="0"/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>
          <a:xfrm>
            <a:off x="1097280" y="1845732"/>
            <a:ext cx="6241983" cy="46340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输入 </a:t>
            </a:r>
            <a:r>
              <a:rPr lang="en-US" altLang="zh-CN" sz="1600"/>
              <a:t>inputs, </a:t>
            </a:r>
            <a:r>
              <a:rPr lang="zh-CN" altLang="en-US" sz="1600"/>
              <a:t>输出 </a:t>
            </a:r>
            <a:r>
              <a:rPr lang="en-US" altLang="zh-CN" sz="1600"/>
              <a:t>outputs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从 </a:t>
            </a:r>
            <a:r>
              <a:rPr lang="en-US" altLang="zh-CN" sz="1600"/>
              <a:t>inputs </a:t>
            </a:r>
            <a:r>
              <a:rPr lang="zh-CN" altLang="en-US" sz="1600"/>
              <a:t>展开所有实现该模块功能需要的各种 </a:t>
            </a:r>
            <a:r>
              <a:rPr lang="en-US" altLang="zh-CN" sz="1600"/>
              <a:t>signals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从 </a:t>
            </a:r>
            <a:r>
              <a:rPr lang="en-US" altLang="zh-CN" sz="1600"/>
              <a:t>inputs </a:t>
            </a:r>
            <a:r>
              <a:rPr lang="zh-CN" altLang="en-US" sz="1600"/>
              <a:t>展开所有需要的 </a:t>
            </a:r>
            <a:r>
              <a:rPr lang="en-US" altLang="zh-CN" sz="1600"/>
              <a:t>databus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用 </a:t>
            </a:r>
            <a:r>
              <a:rPr lang="en-US" altLang="zh-CN" sz="1600"/>
              <a:t>signals </a:t>
            </a:r>
            <a:r>
              <a:rPr lang="zh-CN" altLang="en-US" sz="1600"/>
              <a:t>和 </a:t>
            </a:r>
            <a:r>
              <a:rPr lang="en-US" altLang="zh-CN" sz="1600"/>
              <a:t>databus </a:t>
            </a:r>
            <a:r>
              <a:rPr lang="zh-CN" altLang="en-US" sz="1600"/>
              <a:t>得到 </a:t>
            </a:r>
            <a:r>
              <a:rPr lang="en-US" altLang="zh-CN" sz="1600"/>
              <a:t>outputs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16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/>
              <a:t>心中有电路，脑中有实现</a:t>
            </a:r>
            <a:endParaRPr lang="en-US" altLang="zh-CN" sz="16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 </a:t>
            </a:r>
            <a:r>
              <a:rPr lang="zh-CN" altLang="en-US" sz="1600" b="1"/>
              <a:t>硬件描述语言</a:t>
            </a:r>
            <a:r>
              <a:rPr lang="zh-CN" altLang="en-US" sz="1600"/>
              <a:t>的各种「变量」都是实体存在的，不存在临时变量的说法：</a:t>
            </a:r>
            <a:r>
              <a:rPr lang="zh-CN" altLang="en-US" sz="1600" b="1"/>
              <a:t>不能用高级编程语言的「流式」思维去实现硬件</a:t>
            </a:r>
            <a:endParaRPr lang="en-US" altLang="zh-CN" sz="1600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8FDF4-0AEC-4CBF-9A69-80F8E157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737360"/>
            <a:ext cx="3688080" cy="46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F9B8-CDFB-48C3-87E4-112E9C4B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分工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C59069-7C79-4039-AFC4-A5D9856D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634089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r>
              <a:rPr lang="zh-CN" altLang="en-US" sz="2400"/>
              <a:t>黄浩鹏、高一川：写</a:t>
            </a:r>
            <a:r>
              <a:rPr lang="en-US" altLang="zh-CN" sz="2400"/>
              <a:t>CPU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2400"/>
              <a:t>MMU</a:t>
            </a:r>
            <a:r>
              <a:rPr lang="zh-CN" altLang="en-US" sz="2400"/>
              <a:t>没那么简单</a:t>
            </a:r>
            <a:r>
              <a:rPr lang="en-US" altLang="zh-CN" sz="2400"/>
              <a:t>~ </a:t>
            </a:r>
            <a:r>
              <a:rPr lang="zh-CN" altLang="en-US" sz="2400"/>
              <a:t>还需要总线</a:t>
            </a:r>
            <a:r>
              <a:rPr lang="en-US" altLang="zh-CN" sz="2400"/>
              <a:t>~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sz="2400"/>
          </a:p>
          <a:p>
            <a:pPr marL="0" indent="0">
              <a:lnSpc>
                <a:spcPts val="1000"/>
              </a:lnSpc>
              <a:buNone/>
            </a:pPr>
            <a:r>
              <a:rPr lang="zh-CN" altLang="en-US" sz="2400"/>
              <a:t>想得太美好，现实太骨感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19AC2E-4AC9-4051-BD92-2D04A33FA433}"/>
              </a:ext>
            </a:extLst>
          </p:cNvPr>
          <p:cNvSpPr txBox="1"/>
          <p:nvPr/>
        </p:nvSpPr>
        <p:spPr>
          <a:xfrm>
            <a:off x="5337738" y="4598632"/>
            <a:ext cx="3877985" cy="58477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CN" altLang="en-US" sz="32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难难难，难上加♂！</a:t>
            </a:r>
          </a:p>
        </p:txBody>
      </p:sp>
    </p:spTree>
    <p:extLst>
      <p:ext uri="{BB962C8B-B14F-4D97-AF65-F5344CB8AC3E}">
        <p14:creationId xmlns:p14="http://schemas.microsoft.com/office/powerpoint/2010/main" val="37803628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704</Words>
  <Application>Microsoft Office PowerPoint</Application>
  <PresentationFormat>宽屏</PresentationFormat>
  <Paragraphs>183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Times New Roman</vt:lpstr>
      <vt:lpstr>Wingdings</vt:lpstr>
      <vt:lpstr>回顾</vt:lpstr>
      <vt:lpstr>设计 RISC-V 处理器</vt:lpstr>
      <vt:lpstr>Instruction Sets: RV32I</vt:lpstr>
      <vt:lpstr>Instruction Sets: RV32A</vt:lpstr>
      <vt:lpstr>PowerPoint 演示文稿</vt:lpstr>
      <vt:lpstr>Instruction Sets: RV32M*</vt:lpstr>
      <vt:lpstr>Instruction Sets: RV32F*</vt:lpstr>
      <vt:lpstr>预期目标</vt:lpstr>
      <vt:lpstr>如何规范个人的Verilog写法</vt:lpstr>
      <vt:lpstr>分工</vt:lpstr>
      <vt:lpstr>设计…? No these!</vt:lpstr>
      <vt:lpstr>设计</vt:lpstr>
      <vt:lpstr>设计</vt:lpstr>
      <vt:lpstr>EXU设计</vt:lpstr>
      <vt:lpstr>CSR——Machine Mode(highest level:11) CSR</vt:lpstr>
      <vt:lpstr>CSR——Supervisor Mode(level:01) CSR</vt:lpstr>
      <vt:lpstr>CSR——User Mode(lowest level:00) CSR</vt:lpstr>
      <vt:lpstr>Interrupt &amp; Exception List</vt:lpstr>
      <vt:lpstr>CSR设计：异常处理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 IPx</dc:title>
  <dc:creator>twj</dc:creator>
  <cp:lastModifiedBy>1714262856@qq.com</cp:lastModifiedBy>
  <cp:revision>250</cp:revision>
  <dcterms:created xsi:type="dcterms:W3CDTF">2018-04-16T01:36:34Z</dcterms:created>
  <dcterms:modified xsi:type="dcterms:W3CDTF">2019-11-28T19:07:01Z</dcterms:modified>
</cp:coreProperties>
</file>