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3" r:id="rId4"/>
    <p:sldId id="268" r:id="rId5"/>
    <p:sldId id="264" r:id="rId6"/>
    <p:sldId id="265" r:id="rId7"/>
    <p:sldId id="260" r:id="rId8"/>
    <p:sldId id="266" r:id="rId9"/>
    <p:sldId id="257" r:id="rId10"/>
    <p:sldId id="267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3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3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1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24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2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0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5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设计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RISC-V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  <a:endParaRPr lang="zh-CN" altLang="en-US" dirty="0"/>
          </a:p>
        </p:txBody>
      </p:sp>
      <p:sp>
        <p:nvSpPr>
          <p:cNvPr id="104859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软</a:t>
            </a:r>
            <a:r>
              <a:rPr lang="en-US" altLang="zh-CN"/>
              <a:t>83 </a:t>
            </a:r>
            <a:r>
              <a:rPr lang="zh-CN" altLang="en-US"/>
              <a:t>黄浩鹏  </a:t>
            </a:r>
            <a:r>
              <a:rPr lang="en-US" altLang="zh-CN"/>
              <a:t>with </a:t>
            </a:r>
            <a:r>
              <a:rPr lang="zh-CN" altLang="en-US"/>
              <a:t>高一川学长                                 </a:t>
            </a:r>
            <a:r>
              <a:rPr lang="en-US" altLang="zh-CN"/>
              <a:t>--grp73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A78AB-4F71-4CAD-8723-F1A9C0F62ECD}"/>
              </a:ext>
            </a:extLst>
          </p:cNvPr>
          <p:cNvSpPr txBox="1"/>
          <p:nvPr/>
        </p:nvSpPr>
        <p:spPr>
          <a:xfrm>
            <a:off x="2012595" y="20002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从上往下流水</a:t>
            </a:r>
            <a:endParaRPr lang="en-US" altLang="zh-CN"/>
          </a:p>
          <a:p>
            <a:r>
              <a:rPr lang="zh-CN" altLang="en-US"/>
              <a:t>（画随意了）</a:t>
            </a:r>
          </a:p>
        </p:txBody>
      </p:sp>
      <p:grpSp>
        <p:nvGrpSpPr>
          <p:cNvPr id="1048581" name="组合 1048580">
            <a:extLst>
              <a:ext uri="{FF2B5EF4-FFF2-40B4-BE49-F238E27FC236}">
                <a16:creationId xmlns:a16="http://schemas.microsoft.com/office/drawing/2014/main" id="{F9C6660E-D5E9-4D20-8A99-0D5979DD91DD}"/>
              </a:ext>
            </a:extLst>
          </p:cNvPr>
          <p:cNvGrpSpPr/>
          <p:nvPr/>
        </p:nvGrpSpPr>
        <p:grpSpPr>
          <a:xfrm>
            <a:off x="2173113" y="2780187"/>
            <a:ext cx="1182848" cy="2650321"/>
            <a:chOff x="1652995" y="2805354"/>
            <a:chExt cx="1182848" cy="265032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5500F61-9ABA-4C82-97DD-BB4F50D2F6B5}"/>
                </a:ext>
              </a:extLst>
            </p:cNvPr>
            <p:cNvSpPr/>
            <p:nvPr/>
          </p:nvSpPr>
          <p:spPr>
            <a:xfrm>
              <a:off x="1652995" y="2805354"/>
              <a:ext cx="1182848" cy="2650321"/>
            </a:xfrm>
            <a:prstGeom prst="rect">
              <a:avLst/>
            </a:prstGeom>
            <a:solidFill>
              <a:srgbClr val="FFF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B4F431-13B9-4414-B74C-AA64E3A49974}"/>
                </a:ext>
              </a:extLst>
            </p:cNvPr>
            <p:cNvSpPr/>
            <p:nvPr/>
          </p:nvSpPr>
          <p:spPr>
            <a:xfrm>
              <a:off x="1838634" y="4227262"/>
              <a:ext cx="811571" cy="529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/>
                <a:t>Stateful</a:t>
              </a:r>
              <a:r>
                <a:rPr lang="zh-CN" altLang="en-US" sz="800"/>
                <a:t>组件</a:t>
              </a:r>
              <a:endParaRPr lang="en-US" altLang="zh-CN" sz="800"/>
            </a:p>
            <a:p>
              <a:pPr algn="ctr"/>
              <a:r>
                <a:rPr lang="en-US" altLang="zh-CN" sz="800"/>
                <a:t>(</a:t>
              </a:r>
              <a:r>
                <a:rPr lang="zh-CN" altLang="en-US" sz="800"/>
                <a:t>含有</a:t>
              </a:r>
              <a:r>
                <a:rPr lang="en-US" altLang="zh-CN" sz="800"/>
                <a:t>Reg)</a:t>
              </a:r>
            </a:p>
            <a:p>
              <a:pPr algn="ctr"/>
              <a:r>
                <a:rPr lang="zh-CN" altLang="en-US" sz="800"/>
                <a:t>需要</a:t>
              </a:r>
              <a:r>
                <a:rPr lang="en-US" altLang="zh-CN" sz="800"/>
                <a:t>clk</a:t>
              </a:r>
              <a:r>
                <a:rPr lang="zh-CN" altLang="en-US" sz="800"/>
                <a:t>驱动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A93F087-F970-40BE-83CA-E44679BF0D68}"/>
                </a:ext>
              </a:extLst>
            </p:cNvPr>
            <p:cNvSpPr/>
            <p:nvPr/>
          </p:nvSpPr>
          <p:spPr>
            <a:xfrm>
              <a:off x="1838634" y="3391837"/>
              <a:ext cx="811570" cy="5827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/>
                <a:t>Stateless</a:t>
              </a:r>
              <a:r>
                <a:rPr lang="zh-CN" altLang="en-US" sz="800"/>
                <a:t>组件</a:t>
              </a:r>
              <a:endParaRPr lang="en-US" altLang="zh-CN" sz="800"/>
            </a:p>
            <a:p>
              <a:pPr algn="ctr"/>
              <a:r>
                <a:rPr lang="en-US" altLang="zh-CN" sz="800"/>
                <a:t>(</a:t>
              </a:r>
              <a:r>
                <a:rPr lang="zh-CN" altLang="en-US" sz="800"/>
                <a:t>只有</a:t>
              </a:r>
              <a:r>
                <a:rPr lang="en-US" altLang="zh-CN" sz="800"/>
                <a:t>wire)</a:t>
              </a:r>
            </a:p>
            <a:p>
              <a:pPr algn="ctr"/>
              <a:r>
                <a:rPr lang="zh-CN" altLang="en-US" sz="800"/>
                <a:t>无需</a:t>
              </a:r>
              <a:r>
                <a:rPr lang="en-US" altLang="zh-CN" sz="800"/>
                <a:t>clk</a:t>
              </a:r>
              <a:r>
                <a:rPr lang="zh-CN" altLang="en-US" sz="800"/>
                <a:t>驱动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619E2A2-4065-41DA-99B5-0476AC923C51}"/>
                </a:ext>
              </a:extLst>
            </p:cNvPr>
            <p:cNvSpPr txBox="1"/>
            <p:nvPr/>
          </p:nvSpPr>
          <p:spPr>
            <a:xfrm>
              <a:off x="1921254" y="29037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图例</a:t>
              </a:r>
            </a:p>
          </p:txBody>
        </p:sp>
        <p:grpSp>
          <p:nvGrpSpPr>
            <p:cNvPr id="1048579" name="组合 1048578">
              <a:extLst>
                <a:ext uri="{FF2B5EF4-FFF2-40B4-BE49-F238E27FC236}">
                  <a16:creationId xmlns:a16="http://schemas.microsoft.com/office/drawing/2014/main" id="{EAA27DF3-9815-4037-BC1F-B1F42EB6D5F6}"/>
                </a:ext>
              </a:extLst>
            </p:cNvPr>
            <p:cNvGrpSpPr/>
            <p:nvPr/>
          </p:nvGrpSpPr>
          <p:grpSpPr>
            <a:xfrm>
              <a:off x="1942416" y="5009008"/>
              <a:ext cx="604007" cy="374619"/>
              <a:chOff x="1942416" y="5009008"/>
              <a:chExt cx="604007" cy="374619"/>
            </a:xfrm>
          </p:grpSpPr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A7EF70AB-9083-45A3-9656-CE014C0EAE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2416" y="5009008"/>
                <a:ext cx="604007" cy="1644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20AB9F-24B8-40FF-A019-89230AEF6459}"/>
                  </a:ext>
                </a:extLst>
              </p:cNvPr>
              <p:cNvSpPr txBox="1"/>
              <p:nvPr/>
            </p:nvSpPr>
            <p:spPr>
              <a:xfrm>
                <a:off x="2036670" y="5152795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/>
                  <a:t>通路</a:t>
                </a:r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8190B07-35DF-44E5-B207-0A6A4E59FC44}"/>
              </a:ext>
            </a:extLst>
          </p:cNvPr>
          <p:cNvSpPr txBox="1"/>
          <p:nvPr/>
        </p:nvSpPr>
        <p:spPr>
          <a:xfrm>
            <a:off x="1566645" y="5549822"/>
            <a:ext cx="2395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尽可能抽离出</a:t>
            </a:r>
            <a:r>
              <a:rPr lang="en-US" altLang="zh-CN"/>
              <a:t>Stateless</a:t>
            </a:r>
          </a:p>
          <a:p>
            <a:pPr algn="ctr"/>
            <a:r>
              <a:rPr lang="zh-CN" altLang="en-US"/>
              <a:t>（测试，调试简单）</a:t>
            </a: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366C1965-30B0-4086-9450-49815C523270}"/>
              </a:ext>
            </a:extLst>
          </p:cNvPr>
          <p:cNvGrpSpPr/>
          <p:nvPr/>
        </p:nvGrpSpPr>
        <p:grpSpPr>
          <a:xfrm>
            <a:off x="4778824" y="1959521"/>
            <a:ext cx="6409400" cy="4147093"/>
            <a:chOff x="4183205" y="1959521"/>
            <a:chExt cx="6409400" cy="414709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AE3296FB-E1BA-4FF8-B341-459945FBAFBE}"/>
                </a:ext>
              </a:extLst>
            </p:cNvPr>
            <p:cNvGrpSpPr/>
            <p:nvPr/>
          </p:nvGrpSpPr>
          <p:grpSpPr>
            <a:xfrm>
              <a:off x="4183205" y="1959521"/>
              <a:ext cx="6409400" cy="4147093"/>
              <a:chOff x="2519886" y="518019"/>
              <a:chExt cx="7555992" cy="5404608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2A4D9686-85CC-46F4-B3A7-DBFCD789EFCF}"/>
                  </a:ext>
                </a:extLst>
              </p:cNvPr>
              <p:cNvSpPr/>
              <p:nvPr/>
            </p:nvSpPr>
            <p:spPr>
              <a:xfrm>
                <a:off x="7199501" y="520117"/>
                <a:ext cx="218114" cy="5402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仲裁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0289A4ED-E55F-490C-B136-A86A2F66B8B8}"/>
                  </a:ext>
                </a:extLst>
              </p:cNvPr>
              <p:cNvSpPr/>
              <p:nvPr/>
            </p:nvSpPr>
            <p:spPr>
              <a:xfrm>
                <a:off x="3330430" y="520117"/>
                <a:ext cx="1602297" cy="83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IFU</a:t>
                </a:r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10C3F25-0928-407B-AE4F-9CED096AA1C5}"/>
                  </a:ext>
                </a:extLst>
              </p:cNvPr>
              <p:cNvSpPr/>
              <p:nvPr/>
            </p:nvSpPr>
            <p:spPr>
              <a:xfrm>
                <a:off x="3734055" y="2903193"/>
                <a:ext cx="798017" cy="4576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EXU</a:t>
                </a:r>
                <a:endParaRPr lang="zh-CN" altLang="en-US" sz="14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FAAEB04-C745-43B4-AE5C-AEA182DB3158}"/>
                  </a:ext>
                </a:extLst>
              </p:cNvPr>
              <p:cNvSpPr/>
              <p:nvPr/>
            </p:nvSpPr>
            <p:spPr>
              <a:xfrm>
                <a:off x="3364024" y="2027923"/>
                <a:ext cx="648312" cy="222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Regfile</a:t>
                </a:r>
                <a:endParaRPr lang="zh-CN" altLang="en-US" sz="11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77AEEF82-9D9C-4A68-A9C3-C6D9D89E1323}"/>
                  </a:ext>
                </a:extLst>
              </p:cNvPr>
              <p:cNvSpPr/>
              <p:nvPr/>
            </p:nvSpPr>
            <p:spPr>
              <a:xfrm>
                <a:off x="4353885" y="4081107"/>
                <a:ext cx="729844" cy="549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LSU</a:t>
                </a:r>
                <a:endParaRPr lang="zh-CN" altLang="en-US" sz="14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6D8034BE-A031-4824-A53D-34524B5E0257}"/>
                  </a:ext>
                </a:extLst>
              </p:cNvPr>
              <p:cNvSpPr/>
              <p:nvPr/>
            </p:nvSpPr>
            <p:spPr>
              <a:xfrm>
                <a:off x="3187816" y="3456964"/>
                <a:ext cx="189591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BC5D5C7E-84F2-4002-B35D-C0218C748BD6}"/>
                  </a:ext>
                </a:extLst>
              </p:cNvPr>
              <p:cNvSpPr/>
              <p:nvPr/>
            </p:nvSpPr>
            <p:spPr>
              <a:xfrm>
                <a:off x="3183620" y="1494148"/>
                <a:ext cx="189591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437C51B-D7B7-410D-AFE6-43199E31AF24}"/>
                  </a:ext>
                </a:extLst>
              </p:cNvPr>
              <p:cNvSpPr/>
              <p:nvPr/>
            </p:nvSpPr>
            <p:spPr>
              <a:xfrm>
                <a:off x="3670273" y="5186425"/>
                <a:ext cx="933624" cy="4890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/>
                  <a:t>WriteBack</a:t>
                </a:r>
              </a:p>
              <a:p>
                <a:pPr algn="ctr"/>
                <a:r>
                  <a:rPr lang="en-US" altLang="zh-CN" sz="1000"/>
                  <a:t>MUX</a:t>
                </a:r>
                <a:endParaRPr lang="zh-CN" altLang="en-US" sz="12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3393B9C0-B286-40FB-9758-63DC7A5D3C19}"/>
                  </a:ext>
                </a:extLst>
              </p:cNvPr>
              <p:cNvSpPr/>
              <p:nvPr/>
            </p:nvSpPr>
            <p:spPr>
              <a:xfrm>
                <a:off x="8886041" y="1804331"/>
                <a:ext cx="1189837" cy="189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Memory</a:t>
                </a:r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C1A15979-6213-4C4E-AB59-AD87C60B2119}"/>
                  </a:ext>
                </a:extLst>
              </p:cNvPr>
              <p:cNvSpPr/>
              <p:nvPr/>
            </p:nvSpPr>
            <p:spPr>
              <a:xfrm>
                <a:off x="6518601" y="518019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1D31A92E-0D8B-4AE2-A63D-4422F703611F}"/>
                  </a:ext>
                </a:extLst>
              </p:cNvPr>
              <p:cNvSpPr/>
              <p:nvPr/>
            </p:nvSpPr>
            <p:spPr>
              <a:xfrm>
                <a:off x="6574357" y="3925138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F003AE9-AAA8-4E0C-BA52-D2ABEA1DCB97}"/>
                  </a:ext>
                </a:extLst>
              </p:cNvPr>
              <p:cNvSpPr/>
              <p:nvPr/>
            </p:nvSpPr>
            <p:spPr>
              <a:xfrm>
                <a:off x="7864334" y="2332629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CCF01F64-3B5C-4D42-8C0B-D3E4F76E1BCC}"/>
                  </a:ext>
                </a:extLst>
              </p:cNvPr>
              <p:cNvCxnSpPr>
                <a:stCxn id="191" idx="1"/>
                <a:endCxn id="183" idx="3"/>
              </p:cNvCxnSpPr>
              <p:nvPr/>
            </p:nvCxnSpPr>
            <p:spPr>
              <a:xfrm flipH="1">
                <a:off x="4932727" y="937469"/>
                <a:ext cx="1585874" cy="209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883F820B-4353-4A73-9F61-567DE9397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429" y="4487656"/>
                <a:ext cx="147792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DFC3D673-53C5-40BD-936A-F10E5DE884AA}"/>
                  </a:ext>
                </a:extLst>
              </p:cNvPr>
              <p:cNvCxnSpPr>
                <a:cxnSpLocks/>
                <a:stCxn id="186" idx="2"/>
              </p:cNvCxnSpPr>
              <p:nvPr/>
            </p:nvCxnSpPr>
            <p:spPr>
              <a:xfrm flipH="1">
                <a:off x="4238712" y="4630725"/>
                <a:ext cx="480095" cy="54734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5FA3EADA-6163-43ED-AA27-3AC6EBCB30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627" y="3511037"/>
                <a:ext cx="13458" cy="166703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连接符: 肘形 197">
                <a:extLst>
                  <a:ext uri="{FF2B5EF4-FFF2-40B4-BE49-F238E27FC236}">
                    <a16:creationId xmlns:a16="http://schemas.microsoft.com/office/drawing/2014/main" id="{9AF69B8E-F781-4C97-89E4-EDDA1A083AE7}"/>
                  </a:ext>
                </a:extLst>
              </p:cNvPr>
              <p:cNvCxnSpPr>
                <a:cxnSpLocks/>
                <a:stCxn id="189" idx="2"/>
                <a:endCxn id="185" idx="1"/>
              </p:cNvCxnSpPr>
              <p:nvPr/>
            </p:nvCxnSpPr>
            <p:spPr>
              <a:xfrm rot="5400000" flipH="1">
                <a:off x="1982313" y="3520731"/>
                <a:ext cx="3536481" cy="773061"/>
              </a:xfrm>
              <a:prstGeom prst="bentConnector4">
                <a:avLst>
                  <a:gd name="adj1" fmla="val -8424"/>
                  <a:gd name="adj2" fmla="val 197137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627BDA99-FAEE-4836-929B-0359BEB2867C}"/>
                  </a:ext>
                </a:extLst>
              </p:cNvPr>
              <p:cNvCxnSpPr>
                <a:cxnSpLocks/>
                <a:stCxn id="184" idx="2"/>
                <a:endCxn id="187" idx="0"/>
              </p:cNvCxnSpPr>
              <p:nvPr/>
            </p:nvCxnSpPr>
            <p:spPr>
              <a:xfrm>
                <a:off x="4133064" y="3360842"/>
                <a:ext cx="2709" cy="9612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6C40184A-D501-40BB-980A-87FD0967D12D}"/>
                  </a:ext>
                </a:extLst>
              </p:cNvPr>
              <p:cNvCxnSpPr>
                <a:cxnSpLocks/>
                <a:stCxn id="188" idx="2"/>
                <a:endCxn id="184" idx="0"/>
              </p:cNvCxnSpPr>
              <p:nvPr/>
            </p:nvCxnSpPr>
            <p:spPr>
              <a:xfrm>
                <a:off x="4131577" y="1539867"/>
                <a:ext cx="1487" cy="136332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>
                <a:extLst>
                  <a:ext uri="{FF2B5EF4-FFF2-40B4-BE49-F238E27FC236}">
                    <a16:creationId xmlns:a16="http://schemas.microsoft.com/office/drawing/2014/main" id="{E4EE14FE-7062-44C4-9E1A-E692AD9FD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1116" y="805343"/>
                <a:ext cx="157748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FDFBBF1-8A9C-4A80-882B-5D670AF492EA}"/>
                  </a:ext>
                </a:extLst>
              </p:cNvPr>
              <p:cNvSpPr txBox="1"/>
              <p:nvPr/>
            </p:nvSpPr>
            <p:spPr>
              <a:xfrm>
                <a:off x="5344135" y="594895"/>
                <a:ext cx="457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Addr</a:t>
                </a:r>
                <a:endParaRPr lang="zh-CN" altLang="en-US" sz="100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8003361C-5696-4294-B072-5DBA9239CCAB}"/>
                  </a:ext>
                </a:extLst>
              </p:cNvPr>
              <p:cNvSpPr txBox="1"/>
              <p:nvPr/>
            </p:nvSpPr>
            <p:spPr>
              <a:xfrm>
                <a:off x="5376996" y="888114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Inst</a:t>
                </a:r>
                <a:endParaRPr lang="zh-CN" altLang="en-US" sz="1000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71FAFD3-34C0-467A-AFC2-CAC3625A0A8D}"/>
                  </a:ext>
                </a:extLst>
              </p:cNvPr>
              <p:cNvSpPr txBox="1"/>
              <p:nvPr/>
            </p:nvSpPr>
            <p:spPr>
              <a:xfrm>
                <a:off x="5695553" y="4274817"/>
                <a:ext cx="457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Addr</a:t>
                </a:r>
                <a:endParaRPr lang="zh-CN" altLang="en-US" sz="1000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BCF7E251-6B26-48B7-BF69-1C544CA99882}"/>
                  </a:ext>
                </a:extLst>
              </p:cNvPr>
              <p:cNvSpPr txBox="1"/>
              <p:nvPr/>
            </p:nvSpPr>
            <p:spPr>
              <a:xfrm>
                <a:off x="5557758" y="452103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Data</a:t>
                </a:r>
                <a:endParaRPr lang="zh-CN" altLang="en-US" sz="1000"/>
              </a:p>
            </p:txBody>
          </p: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7C23C918-0F60-452A-BFD9-0785A154DA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731" y="4562108"/>
                <a:ext cx="1490626" cy="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C19367E9-1613-4A80-A003-19B764C72ACA}"/>
                  </a:ext>
                </a:extLst>
              </p:cNvPr>
              <p:cNvCxnSpPr>
                <a:stCxn id="183" idx="2"/>
                <a:endCxn id="188" idx="0"/>
              </p:cNvCxnSpPr>
              <p:nvPr/>
            </p:nvCxnSpPr>
            <p:spPr>
              <a:xfrm flipH="1">
                <a:off x="4131577" y="1359016"/>
                <a:ext cx="2" cy="13513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0DE1AE4F-8F0D-4BA1-93B2-B236BF07F722}"/>
                  </a:ext>
                </a:extLst>
              </p:cNvPr>
              <p:cNvCxnSpPr>
                <a:stCxn id="191" idx="3"/>
              </p:cNvCxnSpPr>
              <p:nvPr/>
            </p:nvCxnSpPr>
            <p:spPr>
              <a:xfrm>
                <a:off x="6948185" y="937469"/>
                <a:ext cx="251316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>
                <a:extLst>
                  <a:ext uri="{FF2B5EF4-FFF2-40B4-BE49-F238E27FC236}">
                    <a16:creationId xmlns:a16="http://schemas.microsoft.com/office/drawing/2014/main" id="{A4BF0575-52C6-4DAD-99D7-78309ED5CC3F}"/>
                  </a:ext>
                </a:extLst>
              </p:cNvPr>
              <p:cNvCxnSpPr>
                <a:stCxn id="192" idx="3"/>
              </p:cNvCxnSpPr>
              <p:nvPr/>
            </p:nvCxnSpPr>
            <p:spPr>
              <a:xfrm>
                <a:off x="7003941" y="4344588"/>
                <a:ext cx="195560" cy="839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箭头连接符 209">
                <a:extLst>
                  <a:ext uri="{FF2B5EF4-FFF2-40B4-BE49-F238E27FC236}">
                    <a16:creationId xmlns:a16="http://schemas.microsoft.com/office/drawing/2014/main" id="{139C9F64-9966-4A5D-B2B3-28E9AF9E3F6B}"/>
                  </a:ext>
                </a:extLst>
              </p:cNvPr>
              <p:cNvCxnSpPr>
                <a:stCxn id="193" idx="1"/>
              </p:cNvCxnSpPr>
              <p:nvPr/>
            </p:nvCxnSpPr>
            <p:spPr>
              <a:xfrm flipH="1">
                <a:off x="7417615" y="2752079"/>
                <a:ext cx="446719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9A22CBE1-04D1-4CB4-977C-C2E7F33E599C}"/>
                  </a:ext>
                </a:extLst>
              </p:cNvPr>
              <p:cNvCxnSpPr>
                <a:cxnSpLocks/>
                <a:stCxn id="193" idx="3"/>
                <a:endCxn id="190" idx="1"/>
              </p:cNvCxnSpPr>
              <p:nvPr/>
            </p:nvCxnSpPr>
            <p:spPr>
              <a:xfrm flipV="1">
                <a:off x="8293918" y="2750191"/>
                <a:ext cx="592123" cy="188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805D0349-C110-4EFC-B4E2-0A00626C4855}"/>
                  </a:ext>
                </a:extLst>
              </p:cNvPr>
              <p:cNvSpPr/>
              <p:nvPr/>
            </p:nvSpPr>
            <p:spPr>
              <a:xfrm>
                <a:off x="5366247" y="1688449"/>
                <a:ext cx="900936" cy="4811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BxxPredict</a:t>
                </a:r>
              </a:p>
              <a:p>
                <a:pPr algn="ctr"/>
                <a:r>
                  <a:rPr lang="en-US" altLang="zh-CN" sz="900"/>
                  <a:t>ResultUnit</a:t>
                </a:r>
              </a:p>
              <a:p>
                <a:pPr algn="ctr"/>
                <a:r>
                  <a:rPr lang="en-US" altLang="zh-CN" sz="900"/>
                  <a:t>(BPRU)</a:t>
                </a:r>
                <a:endParaRPr lang="zh-CN" altLang="en-US" sz="900"/>
              </a:p>
            </p:txBody>
          </p: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69BFC22-F828-4D3A-BFA0-12C3BC4B0FC3}"/>
                  </a:ext>
                </a:extLst>
              </p:cNvPr>
              <p:cNvSpPr txBox="1"/>
              <p:nvPr/>
            </p:nvSpPr>
            <p:spPr>
              <a:xfrm>
                <a:off x="2621308" y="1912311"/>
                <a:ext cx="6880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wirte back</a:t>
                </a:r>
                <a:endParaRPr lang="zh-CN" altLang="en-US" sz="900"/>
              </a:p>
            </p:txBody>
          </p:sp>
          <p:cxnSp>
            <p:nvCxnSpPr>
              <p:cNvPr id="214" name="连接符: 肘形 213">
                <a:extLst>
                  <a:ext uri="{FF2B5EF4-FFF2-40B4-BE49-F238E27FC236}">
                    <a16:creationId xmlns:a16="http://schemas.microsoft.com/office/drawing/2014/main" id="{18D3AF9E-F5CE-4800-A871-1DFE074EC951}"/>
                  </a:ext>
                </a:extLst>
              </p:cNvPr>
              <p:cNvCxnSpPr>
                <a:cxnSpLocks/>
                <a:stCxn id="184" idx="3"/>
                <a:endCxn id="212" idx="2"/>
              </p:cNvCxnSpPr>
              <p:nvPr/>
            </p:nvCxnSpPr>
            <p:spPr>
              <a:xfrm flipV="1">
                <a:off x="4532072" y="2169626"/>
                <a:ext cx="1284643" cy="962392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连接符: 肘形 214">
                <a:extLst>
                  <a:ext uri="{FF2B5EF4-FFF2-40B4-BE49-F238E27FC236}">
                    <a16:creationId xmlns:a16="http://schemas.microsoft.com/office/drawing/2014/main" id="{36ABDF5E-B6B2-4FAC-B32A-F04DF2ECBDEC}"/>
                  </a:ext>
                </a:extLst>
              </p:cNvPr>
              <p:cNvCxnSpPr>
                <a:cxnSpLocks/>
                <a:stCxn id="212" idx="0"/>
              </p:cNvCxnSpPr>
              <p:nvPr/>
            </p:nvCxnSpPr>
            <p:spPr>
              <a:xfrm rot="16200000" flipV="1">
                <a:off x="5126305" y="998039"/>
                <a:ext cx="505222" cy="875598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连接符: 肘形 215">
                <a:extLst>
                  <a:ext uri="{FF2B5EF4-FFF2-40B4-BE49-F238E27FC236}">
                    <a16:creationId xmlns:a16="http://schemas.microsoft.com/office/drawing/2014/main" id="{51F099CB-80A9-4938-B53E-9F18BA58B986}"/>
                  </a:ext>
                </a:extLst>
              </p:cNvPr>
              <p:cNvCxnSpPr>
                <a:endCxn id="186" idx="0"/>
              </p:cNvCxnSpPr>
              <p:nvPr/>
            </p:nvCxnSpPr>
            <p:spPr>
              <a:xfrm>
                <a:off x="4137085" y="3745243"/>
                <a:ext cx="581722" cy="335864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85CAC556-6A9E-43E1-AE8A-261464A01EFC}"/>
                  </a:ext>
                </a:extLst>
              </p:cNvPr>
              <p:cNvSpPr txBox="1"/>
              <p:nvPr/>
            </p:nvSpPr>
            <p:spPr>
              <a:xfrm>
                <a:off x="5790594" y="1271856"/>
                <a:ext cx="899630" cy="48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/>
                  <a:t>Predict</a:t>
                </a:r>
              </a:p>
              <a:p>
                <a:r>
                  <a:rPr lang="en-US" altLang="zh-CN" sz="900"/>
                  <a:t>Failed</a:t>
                </a:r>
                <a:endParaRPr lang="zh-CN" altLang="en-US" sz="900"/>
              </a:p>
            </p:txBody>
          </p:sp>
          <p:sp>
            <p:nvSpPr>
              <p:cNvPr id="218" name="梯形 217">
                <a:extLst>
                  <a:ext uri="{FF2B5EF4-FFF2-40B4-BE49-F238E27FC236}">
                    <a16:creationId xmlns:a16="http://schemas.microsoft.com/office/drawing/2014/main" id="{521982B7-339A-4FCD-94A3-293BB20CFCAB}"/>
                  </a:ext>
                </a:extLst>
              </p:cNvPr>
              <p:cNvSpPr/>
              <p:nvPr/>
            </p:nvSpPr>
            <p:spPr>
              <a:xfrm>
                <a:off x="2519886" y="1240860"/>
                <a:ext cx="469784" cy="234692"/>
              </a:xfrm>
              <a:prstGeom prst="trapezoid">
                <a:avLst>
                  <a:gd name="adj" fmla="val 3572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/>
              </a:p>
            </p:txBody>
          </p:sp>
          <p:cxnSp>
            <p:nvCxnSpPr>
              <p:cNvPr id="219" name="连接符: 肘形 218">
                <a:extLst>
                  <a:ext uri="{FF2B5EF4-FFF2-40B4-BE49-F238E27FC236}">
                    <a16:creationId xmlns:a16="http://schemas.microsoft.com/office/drawing/2014/main" id="{83FC6057-617F-4E30-90B6-F8BA36A436D1}"/>
                  </a:ext>
                </a:extLst>
              </p:cNvPr>
              <p:cNvCxnSpPr>
                <a:stCxn id="218" idx="0"/>
                <a:endCxn id="183" idx="1"/>
              </p:cNvCxnSpPr>
              <p:nvPr/>
            </p:nvCxnSpPr>
            <p:spPr>
              <a:xfrm rot="5400000" flipH="1" flipV="1">
                <a:off x="2891958" y="802388"/>
                <a:ext cx="301293" cy="575652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DE89E122-FB57-481B-8DE4-9B9CE062021C}"/>
                  </a:ext>
                </a:extLst>
              </p:cNvPr>
              <p:cNvSpPr txBox="1"/>
              <p:nvPr/>
            </p:nvSpPr>
            <p:spPr>
              <a:xfrm>
                <a:off x="2642042" y="695482"/>
                <a:ext cx="5774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Jalr’s rs</a:t>
                </a:r>
                <a:endParaRPr lang="zh-CN" altLang="en-US" sz="1000"/>
              </a:p>
            </p:txBody>
          </p: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0C4EFB6D-D208-463F-94C4-EACB98505FE0}"/>
                  </a:ext>
                </a:extLst>
              </p:cNvPr>
              <p:cNvCxnSpPr>
                <a:cxnSpLocks/>
                <a:endCxn id="188" idx="3"/>
              </p:cNvCxnSpPr>
              <p:nvPr/>
            </p:nvCxnSpPr>
            <p:spPr>
              <a:xfrm flipH="1">
                <a:off x="5079533" y="1517008"/>
                <a:ext cx="72835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E81312B8-A19E-416B-B12A-3281F09CB00E}"/>
                  </a:ext>
                </a:extLst>
              </p:cNvPr>
              <p:cNvSpPr/>
              <p:nvPr/>
            </p:nvSpPr>
            <p:spPr>
              <a:xfrm>
                <a:off x="3804112" y="1667345"/>
                <a:ext cx="665164" cy="29955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Decode</a:t>
                </a:r>
                <a:endParaRPr lang="zh-CN" altLang="en-US" sz="110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1585C425-FEC1-4568-8AA4-800DD67CD5BC}"/>
                  </a:ext>
                </a:extLst>
              </p:cNvPr>
              <p:cNvSpPr/>
              <p:nvPr/>
            </p:nvSpPr>
            <p:spPr>
              <a:xfrm>
                <a:off x="3098331" y="2459688"/>
                <a:ext cx="635725" cy="27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CSRfile</a:t>
                </a:r>
                <a:endParaRPr lang="zh-CN" altLang="en-US" sz="1100"/>
              </a:p>
            </p:txBody>
          </p:sp>
          <p:cxnSp>
            <p:nvCxnSpPr>
              <p:cNvPr id="224" name="连接符: 肘形 223">
                <a:extLst>
                  <a:ext uri="{FF2B5EF4-FFF2-40B4-BE49-F238E27FC236}">
                    <a16:creationId xmlns:a16="http://schemas.microsoft.com/office/drawing/2014/main" id="{420E5EEB-BD57-4003-B4BA-ADED4A9D7CC7}"/>
                  </a:ext>
                </a:extLst>
              </p:cNvPr>
              <p:cNvCxnSpPr>
                <a:cxnSpLocks/>
                <a:stCxn id="185" idx="2"/>
              </p:cNvCxnSpPr>
              <p:nvPr/>
            </p:nvCxnSpPr>
            <p:spPr>
              <a:xfrm rot="16200000" flipH="1">
                <a:off x="3471345" y="2466953"/>
                <a:ext cx="626133" cy="192464"/>
              </a:xfrm>
              <a:prstGeom prst="bentConnector3">
                <a:avLst>
                  <a:gd name="adj1" fmla="val 20435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连接符: 肘形 224">
                <a:extLst>
                  <a:ext uri="{FF2B5EF4-FFF2-40B4-BE49-F238E27FC236}">
                    <a16:creationId xmlns:a16="http://schemas.microsoft.com/office/drawing/2014/main" id="{F765300F-0186-4C2E-823B-C40997AA0731}"/>
                  </a:ext>
                </a:extLst>
              </p:cNvPr>
              <p:cNvCxnSpPr>
                <a:cxnSpLocks/>
                <a:stCxn id="223" idx="2"/>
              </p:cNvCxnSpPr>
              <p:nvPr/>
            </p:nvCxnSpPr>
            <p:spPr>
              <a:xfrm rot="16200000" flipH="1">
                <a:off x="3472076" y="2682370"/>
                <a:ext cx="204609" cy="316375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连接符: 肘形 225">
                <a:extLst>
                  <a:ext uri="{FF2B5EF4-FFF2-40B4-BE49-F238E27FC236}">
                    <a16:creationId xmlns:a16="http://schemas.microsoft.com/office/drawing/2014/main" id="{FAD58DF3-89F6-437F-9C0C-9DA3BBBE42BE}"/>
                  </a:ext>
                </a:extLst>
              </p:cNvPr>
              <p:cNvCxnSpPr>
                <a:cxnSpLocks/>
                <a:stCxn id="189" idx="2"/>
                <a:endCxn id="223" idx="1"/>
              </p:cNvCxnSpPr>
              <p:nvPr/>
            </p:nvCxnSpPr>
            <p:spPr>
              <a:xfrm rot="5400000" flipH="1">
                <a:off x="2079442" y="3617861"/>
                <a:ext cx="3076532" cy="1038754"/>
              </a:xfrm>
              <a:prstGeom prst="bentConnector4">
                <a:avLst>
                  <a:gd name="adj1" fmla="val -9684"/>
                  <a:gd name="adj2" fmla="val 125944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>
                <a:extLst>
                  <a:ext uri="{FF2B5EF4-FFF2-40B4-BE49-F238E27FC236}">
                    <a16:creationId xmlns:a16="http://schemas.microsoft.com/office/drawing/2014/main" id="{1D223521-181A-41D1-91F8-338D17871116}"/>
                  </a:ext>
                </a:extLst>
              </p:cNvPr>
              <p:cNvCxnSpPr>
                <a:cxnSpLocks/>
                <a:endCxn id="218" idx="2"/>
              </p:cNvCxnSpPr>
              <p:nvPr/>
            </p:nvCxnSpPr>
            <p:spPr>
              <a:xfrm flipV="1">
                <a:off x="2754778" y="1475552"/>
                <a:ext cx="0" cy="32877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>
                <a:extLst>
                  <a:ext uri="{FF2B5EF4-FFF2-40B4-BE49-F238E27FC236}">
                    <a16:creationId xmlns:a16="http://schemas.microsoft.com/office/drawing/2014/main" id="{9220D785-8D18-4D3F-A760-D7A6E58DA814}"/>
                  </a:ext>
                </a:extLst>
              </p:cNvPr>
              <p:cNvCxnSpPr/>
              <p:nvPr/>
            </p:nvCxnSpPr>
            <p:spPr>
              <a:xfrm>
                <a:off x="2754778" y="1804331"/>
                <a:ext cx="702797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46D83F2E-0D02-4AEB-8FE6-7AC94D147C7E}"/>
                  </a:ext>
                </a:extLst>
              </p:cNvPr>
              <p:cNvCxnSpPr/>
              <p:nvPr/>
            </p:nvCxnSpPr>
            <p:spPr>
              <a:xfrm>
                <a:off x="3459956" y="1804331"/>
                <a:ext cx="0" cy="223592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C5980702-AF77-4FEF-A8D2-1CB4D418D2B8}"/>
                </a:ext>
              </a:extLst>
            </p:cNvPr>
            <p:cNvCxnSpPr>
              <a:stCxn id="222" idx="2"/>
              <a:endCxn id="185" idx="0"/>
            </p:cNvCxnSpPr>
            <p:nvPr/>
          </p:nvCxnSpPr>
          <p:spPr>
            <a:xfrm flipH="1">
              <a:off x="5174215" y="3071284"/>
              <a:ext cx="380454" cy="4682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3EBF6562-0E40-459D-BA9F-B022480C9CBB}"/>
                </a:ext>
              </a:extLst>
            </p:cNvPr>
            <p:cNvCxnSpPr>
              <a:cxnSpLocks/>
              <a:stCxn id="222" idx="2"/>
              <a:endCxn id="223" idx="0"/>
            </p:cNvCxnSpPr>
            <p:nvPr/>
          </p:nvCxnSpPr>
          <p:spPr>
            <a:xfrm flipH="1">
              <a:off x="4943501" y="3071284"/>
              <a:ext cx="611168" cy="37812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64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A78AB-4F71-4CAD-8723-F1A9C0F62ECD}"/>
              </a:ext>
            </a:extLst>
          </p:cNvPr>
          <p:cNvSpPr txBox="1"/>
          <p:nvPr/>
        </p:nvSpPr>
        <p:spPr>
          <a:xfrm>
            <a:off x="935138" y="2722625"/>
            <a:ext cx="367369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IF</a:t>
            </a:r>
            <a:r>
              <a:rPr lang="zh-CN" altLang="en-US" sz="1400" b="1"/>
              <a:t>阶段：</a:t>
            </a:r>
            <a:endParaRPr lang="en-US" altLang="zh-CN" sz="1400" b="1"/>
          </a:p>
          <a:p>
            <a:r>
              <a:rPr lang="en-US" altLang="zh-CN" sz="1200"/>
              <a:t>- </a:t>
            </a:r>
            <a:r>
              <a:rPr lang="en-US" altLang="zh-CN" sz="1200" b="1"/>
              <a:t>IFU</a:t>
            </a:r>
            <a:r>
              <a:rPr lang="en-US" altLang="zh-CN" sz="1200"/>
              <a:t>: Instruction Fetch Unit</a:t>
            </a:r>
          </a:p>
          <a:p>
            <a:endParaRPr lang="en-US" altLang="zh-CN" sz="1200"/>
          </a:p>
          <a:p>
            <a:r>
              <a:rPr lang="en-US" altLang="zh-CN" sz="1400" b="1"/>
              <a:t>IDEX</a:t>
            </a:r>
            <a:r>
              <a:rPr lang="zh-CN" altLang="en-US" sz="1400" b="1"/>
              <a:t>阶段：</a:t>
            </a:r>
            <a:endParaRPr lang="en-US" altLang="zh-CN" sz="1400" b="1"/>
          </a:p>
          <a:p>
            <a:r>
              <a:rPr lang="en-US" altLang="zh-CN" sz="1200"/>
              <a:t>- </a:t>
            </a:r>
            <a:r>
              <a:rPr lang="en-US" altLang="zh-CN" sz="1200" b="1"/>
              <a:t>Decode</a:t>
            </a:r>
            <a:r>
              <a:rPr lang="en-US" altLang="zh-CN" sz="1200"/>
              <a:t>: Instruction Decode(Control Signals)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Regfile</a:t>
            </a:r>
            <a:r>
              <a:rPr lang="en-US" altLang="zh-CN" sz="1200"/>
              <a:t>: Normal Registers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CSRfile</a:t>
            </a:r>
            <a:r>
              <a:rPr lang="en-US" altLang="zh-CN" sz="1200"/>
              <a:t>: Control &amp; State Registers(recording CPU State)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EXU</a:t>
            </a:r>
            <a:r>
              <a:rPr lang="en-US" altLang="zh-CN" sz="1200"/>
              <a:t>: including ALU to calculate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BPRU</a:t>
            </a:r>
            <a:r>
              <a:rPr lang="en-US" altLang="zh-CN" sz="1200"/>
              <a:t>: Branch Predict Result Unit</a:t>
            </a:r>
          </a:p>
          <a:p>
            <a:endParaRPr lang="en-US" altLang="zh-CN" sz="1400" b="1"/>
          </a:p>
          <a:p>
            <a:r>
              <a:rPr lang="en-US" altLang="zh-CN" sz="1400" b="1"/>
              <a:t>MEMWB</a:t>
            </a:r>
            <a:r>
              <a:rPr lang="zh-CN" altLang="en-US" sz="1400" b="1"/>
              <a:t>阶段：</a:t>
            </a:r>
            <a:endParaRPr lang="en-US" altLang="zh-CN" sz="1400" b="1"/>
          </a:p>
          <a:p>
            <a:r>
              <a:rPr lang="en-US" altLang="zh-CN" sz="1200"/>
              <a:t>- </a:t>
            </a:r>
            <a:r>
              <a:rPr lang="en-US" altLang="zh-CN" sz="1200" b="1"/>
              <a:t>LSU</a:t>
            </a:r>
            <a:r>
              <a:rPr lang="en-US" altLang="zh-CN" sz="1200"/>
              <a:t>: Load/Store Unit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WBMUX</a:t>
            </a:r>
            <a:r>
              <a:rPr lang="en-US" altLang="zh-CN" sz="1200"/>
              <a:t>: Write back to regfile &amp; CSR</a:t>
            </a:r>
            <a:endParaRPr lang="zh-CN" altLang="en-US" sz="120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A68FB3E-A1FF-4A1E-A913-F3260D071D5F}"/>
              </a:ext>
            </a:extLst>
          </p:cNvPr>
          <p:cNvGrpSpPr/>
          <p:nvPr/>
        </p:nvGrpSpPr>
        <p:grpSpPr>
          <a:xfrm>
            <a:off x="4778824" y="1959521"/>
            <a:ext cx="6409400" cy="4147093"/>
            <a:chOff x="4183205" y="1959521"/>
            <a:chExt cx="6409400" cy="4147093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8138042A-F769-4565-949E-F0B11A2A2783}"/>
                </a:ext>
              </a:extLst>
            </p:cNvPr>
            <p:cNvGrpSpPr/>
            <p:nvPr/>
          </p:nvGrpSpPr>
          <p:grpSpPr>
            <a:xfrm>
              <a:off x="4183205" y="1959521"/>
              <a:ext cx="6409400" cy="4147093"/>
              <a:chOff x="2519886" y="518019"/>
              <a:chExt cx="7555992" cy="5404608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440DFE7-6C93-456A-BBFB-61AEDDBB61EE}"/>
                  </a:ext>
                </a:extLst>
              </p:cNvPr>
              <p:cNvSpPr/>
              <p:nvPr/>
            </p:nvSpPr>
            <p:spPr>
              <a:xfrm>
                <a:off x="7199501" y="520117"/>
                <a:ext cx="218114" cy="5402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仲裁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A0F9C64-8C08-4721-BD0F-CD1C128C5411}"/>
                  </a:ext>
                </a:extLst>
              </p:cNvPr>
              <p:cNvSpPr/>
              <p:nvPr/>
            </p:nvSpPr>
            <p:spPr>
              <a:xfrm>
                <a:off x="3330430" y="520117"/>
                <a:ext cx="1602297" cy="83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IFU</a:t>
                </a:r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2FDF555-D6C8-4BBF-AC24-A5858D13D6B8}"/>
                  </a:ext>
                </a:extLst>
              </p:cNvPr>
              <p:cNvSpPr/>
              <p:nvPr/>
            </p:nvSpPr>
            <p:spPr>
              <a:xfrm>
                <a:off x="3734055" y="2903193"/>
                <a:ext cx="798017" cy="4576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EXU</a:t>
                </a:r>
                <a:endParaRPr lang="zh-CN" altLang="en-US" sz="14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5D9561E-3045-43AE-9857-28416258E86B}"/>
                  </a:ext>
                </a:extLst>
              </p:cNvPr>
              <p:cNvSpPr/>
              <p:nvPr/>
            </p:nvSpPr>
            <p:spPr>
              <a:xfrm>
                <a:off x="3364024" y="2027923"/>
                <a:ext cx="648312" cy="222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Regfile</a:t>
                </a:r>
                <a:endParaRPr lang="zh-CN" altLang="en-US" sz="11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2728D80-9BD6-4D53-A16D-295326991C2E}"/>
                  </a:ext>
                </a:extLst>
              </p:cNvPr>
              <p:cNvSpPr/>
              <p:nvPr/>
            </p:nvSpPr>
            <p:spPr>
              <a:xfrm>
                <a:off x="4353885" y="4081107"/>
                <a:ext cx="729844" cy="549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LSU</a:t>
                </a:r>
                <a:endParaRPr lang="zh-CN" altLang="en-US" sz="14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6571A7E-1829-468D-B871-BA51009FA74A}"/>
                  </a:ext>
                </a:extLst>
              </p:cNvPr>
              <p:cNvSpPr/>
              <p:nvPr/>
            </p:nvSpPr>
            <p:spPr>
              <a:xfrm>
                <a:off x="3187816" y="3456964"/>
                <a:ext cx="189591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72F2516-AF40-4F42-BE3F-C6F0CB475542}"/>
                  </a:ext>
                </a:extLst>
              </p:cNvPr>
              <p:cNvSpPr/>
              <p:nvPr/>
            </p:nvSpPr>
            <p:spPr>
              <a:xfrm>
                <a:off x="3183620" y="1494148"/>
                <a:ext cx="189591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15D4B8A-50A2-4D8B-98B7-008B068CFD90}"/>
                  </a:ext>
                </a:extLst>
              </p:cNvPr>
              <p:cNvSpPr/>
              <p:nvPr/>
            </p:nvSpPr>
            <p:spPr>
              <a:xfrm>
                <a:off x="3670273" y="5186425"/>
                <a:ext cx="933624" cy="4890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/>
                  <a:t>WriteBack</a:t>
                </a:r>
              </a:p>
              <a:p>
                <a:pPr algn="ctr"/>
                <a:r>
                  <a:rPr lang="en-US" altLang="zh-CN" sz="1000"/>
                  <a:t>MUX</a:t>
                </a:r>
                <a:endParaRPr lang="zh-CN" altLang="en-US" sz="12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B5B478E-F663-449D-BD06-16AB17C83355}"/>
                  </a:ext>
                </a:extLst>
              </p:cNvPr>
              <p:cNvSpPr/>
              <p:nvPr/>
            </p:nvSpPr>
            <p:spPr>
              <a:xfrm>
                <a:off x="8886041" y="1804331"/>
                <a:ext cx="1189837" cy="189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Memory</a:t>
                </a:r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C6842FB-0260-4780-AC5D-63B4FCFDAFB8}"/>
                  </a:ext>
                </a:extLst>
              </p:cNvPr>
              <p:cNvSpPr/>
              <p:nvPr/>
            </p:nvSpPr>
            <p:spPr>
              <a:xfrm>
                <a:off x="6518601" y="518019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6F39C44-683D-4A37-B170-0447FEDB0D69}"/>
                  </a:ext>
                </a:extLst>
              </p:cNvPr>
              <p:cNvSpPr/>
              <p:nvPr/>
            </p:nvSpPr>
            <p:spPr>
              <a:xfrm>
                <a:off x="6574357" y="3925138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158A8A6-9AAC-4452-81CC-2BEF460BE543}"/>
                  </a:ext>
                </a:extLst>
              </p:cNvPr>
              <p:cNvSpPr/>
              <p:nvPr/>
            </p:nvSpPr>
            <p:spPr>
              <a:xfrm>
                <a:off x="7864334" y="2332629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58B58C53-4E0F-4AF3-B45D-15DA53B14C04}"/>
                  </a:ext>
                </a:extLst>
              </p:cNvPr>
              <p:cNvCxnSpPr>
                <a:stCxn id="82" idx="1"/>
                <a:endCxn id="74" idx="3"/>
              </p:cNvCxnSpPr>
              <p:nvPr/>
            </p:nvCxnSpPr>
            <p:spPr>
              <a:xfrm flipH="1">
                <a:off x="4932727" y="937469"/>
                <a:ext cx="1585874" cy="209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00EEBE79-0574-42A4-AAA2-9176234BD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429" y="4487656"/>
                <a:ext cx="147792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D6972089-E14D-4949-94CF-DA21666F0471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 flipH="1">
                <a:off x="4238712" y="4630725"/>
                <a:ext cx="480095" cy="54734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22887F1F-3953-46B7-9320-AA4055472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627" y="3511037"/>
                <a:ext cx="13458" cy="166703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连接符: 肘形 88">
                <a:extLst>
                  <a:ext uri="{FF2B5EF4-FFF2-40B4-BE49-F238E27FC236}">
                    <a16:creationId xmlns:a16="http://schemas.microsoft.com/office/drawing/2014/main" id="{949E0B58-4F3A-4013-8075-497D77EFFCEA}"/>
                  </a:ext>
                </a:extLst>
              </p:cNvPr>
              <p:cNvCxnSpPr>
                <a:cxnSpLocks/>
                <a:stCxn id="80" idx="2"/>
                <a:endCxn id="76" idx="1"/>
              </p:cNvCxnSpPr>
              <p:nvPr/>
            </p:nvCxnSpPr>
            <p:spPr>
              <a:xfrm rot="5400000" flipH="1">
                <a:off x="1982313" y="3520731"/>
                <a:ext cx="3536481" cy="773061"/>
              </a:xfrm>
              <a:prstGeom prst="bentConnector4">
                <a:avLst>
                  <a:gd name="adj1" fmla="val -8424"/>
                  <a:gd name="adj2" fmla="val 197137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A4B47066-E08A-4C65-81C3-17F40C4CE671}"/>
                  </a:ext>
                </a:extLst>
              </p:cNvPr>
              <p:cNvCxnSpPr>
                <a:cxnSpLocks/>
                <a:stCxn id="75" idx="2"/>
                <a:endCxn id="78" idx="0"/>
              </p:cNvCxnSpPr>
              <p:nvPr/>
            </p:nvCxnSpPr>
            <p:spPr>
              <a:xfrm>
                <a:off x="4133064" y="3360842"/>
                <a:ext cx="2709" cy="9612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BD74B2B5-0326-40C1-BF78-E72802AAEBBA}"/>
                  </a:ext>
                </a:extLst>
              </p:cNvPr>
              <p:cNvCxnSpPr>
                <a:cxnSpLocks/>
                <a:stCxn id="79" idx="2"/>
                <a:endCxn id="75" idx="0"/>
              </p:cNvCxnSpPr>
              <p:nvPr/>
            </p:nvCxnSpPr>
            <p:spPr>
              <a:xfrm>
                <a:off x="4131577" y="1539867"/>
                <a:ext cx="1487" cy="136332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3C5230CC-8198-403F-ACD6-38285523A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1116" y="805343"/>
                <a:ext cx="157748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89A54555-BE12-4528-91AF-5A101ECDCCC0}"/>
                  </a:ext>
                </a:extLst>
              </p:cNvPr>
              <p:cNvSpPr txBox="1"/>
              <p:nvPr/>
            </p:nvSpPr>
            <p:spPr>
              <a:xfrm>
                <a:off x="5344135" y="594895"/>
                <a:ext cx="457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Addr</a:t>
                </a:r>
                <a:endParaRPr lang="zh-CN" altLang="en-US" sz="1000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A232795-068A-4E63-A769-13C90D5F24CC}"/>
                  </a:ext>
                </a:extLst>
              </p:cNvPr>
              <p:cNvSpPr txBox="1"/>
              <p:nvPr/>
            </p:nvSpPr>
            <p:spPr>
              <a:xfrm>
                <a:off x="5376996" y="888114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Inst</a:t>
                </a:r>
                <a:endParaRPr lang="zh-CN" altLang="en-US" sz="100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8C8E0FD-5C8F-4879-BF5A-D1FBB57C6A12}"/>
                  </a:ext>
                </a:extLst>
              </p:cNvPr>
              <p:cNvSpPr txBox="1"/>
              <p:nvPr/>
            </p:nvSpPr>
            <p:spPr>
              <a:xfrm>
                <a:off x="5695553" y="4274817"/>
                <a:ext cx="457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Addr</a:t>
                </a:r>
                <a:endParaRPr lang="zh-CN" altLang="en-US" sz="100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3FFBC4BD-3383-49A9-AE82-A0EC0D6E6D71}"/>
                  </a:ext>
                </a:extLst>
              </p:cNvPr>
              <p:cNvSpPr txBox="1"/>
              <p:nvPr/>
            </p:nvSpPr>
            <p:spPr>
              <a:xfrm>
                <a:off x="5557758" y="452103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Data</a:t>
                </a:r>
                <a:endParaRPr lang="zh-CN" altLang="en-US" sz="1000"/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FD75ECA0-AD5C-42FC-B80D-607A1C91E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731" y="4562108"/>
                <a:ext cx="1490626" cy="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8AC95D3E-F300-4FF2-A42A-B66D408C9E16}"/>
                  </a:ext>
                </a:extLst>
              </p:cNvPr>
              <p:cNvCxnSpPr>
                <a:stCxn id="74" idx="2"/>
                <a:endCxn id="79" idx="0"/>
              </p:cNvCxnSpPr>
              <p:nvPr/>
            </p:nvCxnSpPr>
            <p:spPr>
              <a:xfrm flipH="1">
                <a:off x="4131577" y="1359016"/>
                <a:ext cx="2" cy="13513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ABD65CCE-C04D-4569-A0C5-91DC34297661}"/>
                  </a:ext>
                </a:extLst>
              </p:cNvPr>
              <p:cNvCxnSpPr>
                <a:stCxn id="82" idx="3"/>
              </p:cNvCxnSpPr>
              <p:nvPr/>
            </p:nvCxnSpPr>
            <p:spPr>
              <a:xfrm>
                <a:off x="6948185" y="937469"/>
                <a:ext cx="251316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2336F17A-37B5-4C0B-BF18-F49FF6D88103}"/>
                  </a:ext>
                </a:extLst>
              </p:cNvPr>
              <p:cNvCxnSpPr>
                <a:stCxn id="83" idx="3"/>
              </p:cNvCxnSpPr>
              <p:nvPr/>
            </p:nvCxnSpPr>
            <p:spPr>
              <a:xfrm>
                <a:off x="7003941" y="4344588"/>
                <a:ext cx="195560" cy="839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B0658945-0B5D-4A32-9B28-2C2458E96293}"/>
                  </a:ext>
                </a:extLst>
              </p:cNvPr>
              <p:cNvCxnSpPr>
                <a:stCxn id="84" idx="1"/>
              </p:cNvCxnSpPr>
              <p:nvPr/>
            </p:nvCxnSpPr>
            <p:spPr>
              <a:xfrm flipH="1">
                <a:off x="7417615" y="2752079"/>
                <a:ext cx="446719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1B766ED0-B85B-4321-BED2-3A988F423F7C}"/>
                  </a:ext>
                </a:extLst>
              </p:cNvPr>
              <p:cNvCxnSpPr>
                <a:cxnSpLocks/>
                <a:stCxn id="84" idx="3"/>
                <a:endCxn id="81" idx="1"/>
              </p:cNvCxnSpPr>
              <p:nvPr/>
            </p:nvCxnSpPr>
            <p:spPr>
              <a:xfrm flipV="1">
                <a:off x="8293918" y="2750191"/>
                <a:ext cx="592123" cy="188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C6EBE14-552F-4022-A0A6-5B14AC6157D0}"/>
                  </a:ext>
                </a:extLst>
              </p:cNvPr>
              <p:cNvSpPr/>
              <p:nvPr/>
            </p:nvSpPr>
            <p:spPr>
              <a:xfrm>
                <a:off x="5366247" y="1688449"/>
                <a:ext cx="900936" cy="4811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BxxPredict</a:t>
                </a:r>
              </a:p>
              <a:p>
                <a:pPr algn="ctr"/>
                <a:r>
                  <a:rPr lang="en-US" altLang="zh-CN" sz="900"/>
                  <a:t>ResultUnit</a:t>
                </a:r>
              </a:p>
              <a:p>
                <a:pPr algn="ctr"/>
                <a:r>
                  <a:rPr lang="en-US" altLang="zh-CN" sz="900"/>
                  <a:t>(BPRU)</a:t>
                </a:r>
                <a:endParaRPr lang="zh-CN" altLang="en-US" sz="90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3B60D15-47FF-4D56-A4FD-4BDEEE1155E3}"/>
                  </a:ext>
                </a:extLst>
              </p:cNvPr>
              <p:cNvSpPr txBox="1"/>
              <p:nvPr/>
            </p:nvSpPr>
            <p:spPr>
              <a:xfrm>
                <a:off x="2621308" y="1912311"/>
                <a:ext cx="6880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wirte back</a:t>
                </a:r>
                <a:endParaRPr lang="zh-CN" altLang="en-US" sz="900"/>
              </a:p>
            </p:txBody>
          </p:sp>
          <p:cxnSp>
            <p:nvCxnSpPr>
              <p:cNvPr id="105" name="连接符: 肘形 104">
                <a:extLst>
                  <a:ext uri="{FF2B5EF4-FFF2-40B4-BE49-F238E27FC236}">
                    <a16:creationId xmlns:a16="http://schemas.microsoft.com/office/drawing/2014/main" id="{E9D8213B-CCE0-4757-A2F7-EB41A560DDED}"/>
                  </a:ext>
                </a:extLst>
              </p:cNvPr>
              <p:cNvCxnSpPr>
                <a:cxnSpLocks/>
                <a:stCxn id="75" idx="3"/>
                <a:endCxn id="103" idx="2"/>
              </p:cNvCxnSpPr>
              <p:nvPr/>
            </p:nvCxnSpPr>
            <p:spPr>
              <a:xfrm flipV="1">
                <a:off x="4532072" y="2169626"/>
                <a:ext cx="1284643" cy="962392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连接符: 肘形 105">
                <a:extLst>
                  <a:ext uri="{FF2B5EF4-FFF2-40B4-BE49-F238E27FC236}">
                    <a16:creationId xmlns:a16="http://schemas.microsoft.com/office/drawing/2014/main" id="{7EA700EE-38D9-4C6B-813A-C1C0A8D6A41D}"/>
                  </a:ext>
                </a:extLst>
              </p:cNvPr>
              <p:cNvCxnSpPr>
                <a:cxnSpLocks/>
                <a:stCxn id="103" idx="0"/>
              </p:cNvCxnSpPr>
              <p:nvPr/>
            </p:nvCxnSpPr>
            <p:spPr>
              <a:xfrm rot="16200000" flipV="1">
                <a:off x="5126305" y="998039"/>
                <a:ext cx="505222" cy="875598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连接符: 肘形 106">
                <a:extLst>
                  <a:ext uri="{FF2B5EF4-FFF2-40B4-BE49-F238E27FC236}">
                    <a16:creationId xmlns:a16="http://schemas.microsoft.com/office/drawing/2014/main" id="{353E7C40-F7DD-4D5C-954F-3DFF16835484}"/>
                  </a:ext>
                </a:extLst>
              </p:cNvPr>
              <p:cNvCxnSpPr>
                <a:endCxn id="77" idx="0"/>
              </p:cNvCxnSpPr>
              <p:nvPr/>
            </p:nvCxnSpPr>
            <p:spPr>
              <a:xfrm>
                <a:off x="4137085" y="3745243"/>
                <a:ext cx="581722" cy="335864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14B4A73-14E3-45BB-BDE8-9AC34A44CD77}"/>
                  </a:ext>
                </a:extLst>
              </p:cNvPr>
              <p:cNvSpPr txBox="1"/>
              <p:nvPr/>
            </p:nvSpPr>
            <p:spPr>
              <a:xfrm>
                <a:off x="5790594" y="1271856"/>
                <a:ext cx="899630" cy="48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/>
                  <a:t>Predict</a:t>
                </a:r>
              </a:p>
              <a:p>
                <a:r>
                  <a:rPr lang="en-US" altLang="zh-CN" sz="900"/>
                  <a:t>Failed</a:t>
                </a:r>
                <a:endParaRPr lang="zh-CN" altLang="en-US" sz="900"/>
              </a:p>
            </p:txBody>
          </p:sp>
          <p:sp>
            <p:nvSpPr>
              <p:cNvPr id="109" name="梯形 108">
                <a:extLst>
                  <a:ext uri="{FF2B5EF4-FFF2-40B4-BE49-F238E27FC236}">
                    <a16:creationId xmlns:a16="http://schemas.microsoft.com/office/drawing/2014/main" id="{9DBBDD0A-A86E-4F3D-A22D-C8127BD311DC}"/>
                  </a:ext>
                </a:extLst>
              </p:cNvPr>
              <p:cNvSpPr/>
              <p:nvPr/>
            </p:nvSpPr>
            <p:spPr>
              <a:xfrm>
                <a:off x="2519886" y="1240860"/>
                <a:ext cx="469784" cy="234692"/>
              </a:xfrm>
              <a:prstGeom prst="trapezoid">
                <a:avLst>
                  <a:gd name="adj" fmla="val 3572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/>
              </a:p>
            </p:txBody>
          </p:sp>
          <p:cxnSp>
            <p:nvCxnSpPr>
              <p:cNvPr id="110" name="连接符: 肘形 109">
                <a:extLst>
                  <a:ext uri="{FF2B5EF4-FFF2-40B4-BE49-F238E27FC236}">
                    <a16:creationId xmlns:a16="http://schemas.microsoft.com/office/drawing/2014/main" id="{890B5829-AC43-466C-B45E-0304985BB714}"/>
                  </a:ext>
                </a:extLst>
              </p:cNvPr>
              <p:cNvCxnSpPr>
                <a:stCxn id="109" idx="0"/>
                <a:endCxn id="74" idx="1"/>
              </p:cNvCxnSpPr>
              <p:nvPr/>
            </p:nvCxnSpPr>
            <p:spPr>
              <a:xfrm rot="5400000" flipH="1" flipV="1">
                <a:off x="2891958" y="802388"/>
                <a:ext cx="301293" cy="575652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0B43884-9EE1-43E5-94A0-32F66F130E4F}"/>
                  </a:ext>
                </a:extLst>
              </p:cNvPr>
              <p:cNvSpPr txBox="1"/>
              <p:nvPr/>
            </p:nvSpPr>
            <p:spPr>
              <a:xfrm>
                <a:off x="2642042" y="695482"/>
                <a:ext cx="5774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Jalr’s rs</a:t>
                </a:r>
                <a:endParaRPr lang="zh-CN" altLang="en-US" sz="1000"/>
              </a:p>
            </p:txBody>
          </p: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593C57FA-D323-426D-AC8D-92BF234C87C9}"/>
                  </a:ext>
                </a:extLst>
              </p:cNvPr>
              <p:cNvCxnSpPr>
                <a:cxnSpLocks/>
                <a:endCxn id="79" idx="3"/>
              </p:cNvCxnSpPr>
              <p:nvPr/>
            </p:nvCxnSpPr>
            <p:spPr>
              <a:xfrm flipH="1">
                <a:off x="5079533" y="1517008"/>
                <a:ext cx="72835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A66123D-AC95-474E-90FD-42EC3F757ECF}"/>
                  </a:ext>
                </a:extLst>
              </p:cNvPr>
              <p:cNvSpPr/>
              <p:nvPr/>
            </p:nvSpPr>
            <p:spPr>
              <a:xfrm>
                <a:off x="3804112" y="1667345"/>
                <a:ext cx="665164" cy="29955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Decode</a:t>
                </a:r>
                <a:endParaRPr lang="zh-CN" altLang="en-US" sz="110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45D3B372-2E62-421A-AE96-0E6D85229F2F}"/>
                  </a:ext>
                </a:extLst>
              </p:cNvPr>
              <p:cNvSpPr/>
              <p:nvPr/>
            </p:nvSpPr>
            <p:spPr>
              <a:xfrm>
                <a:off x="3098331" y="2459688"/>
                <a:ext cx="635725" cy="27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CSRfile</a:t>
                </a:r>
                <a:endParaRPr lang="zh-CN" altLang="en-US" sz="1100"/>
              </a:p>
            </p:txBody>
          </p:sp>
          <p:cxnSp>
            <p:nvCxnSpPr>
              <p:cNvPr id="115" name="连接符: 肘形 114">
                <a:extLst>
                  <a:ext uri="{FF2B5EF4-FFF2-40B4-BE49-F238E27FC236}">
                    <a16:creationId xmlns:a16="http://schemas.microsoft.com/office/drawing/2014/main" id="{E6DB5242-472A-4C5D-89D2-DF8275DC3BC9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 rot="16200000" flipH="1">
                <a:off x="3471345" y="2466953"/>
                <a:ext cx="626133" cy="192464"/>
              </a:xfrm>
              <a:prstGeom prst="bentConnector3">
                <a:avLst>
                  <a:gd name="adj1" fmla="val 20435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连接符: 肘形 115">
                <a:extLst>
                  <a:ext uri="{FF2B5EF4-FFF2-40B4-BE49-F238E27FC236}">
                    <a16:creationId xmlns:a16="http://schemas.microsoft.com/office/drawing/2014/main" id="{6968CC66-C304-45FE-AE2C-AF99C3283F03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rot="16200000" flipH="1">
                <a:off x="3472076" y="2682370"/>
                <a:ext cx="204609" cy="316375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连接符: 肘形 116">
                <a:extLst>
                  <a:ext uri="{FF2B5EF4-FFF2-40B4-BE49-F238E27FC236}">
                    <a16:creationId xmlns:a16="http://schemas.microsoft.com/office/drawing/2014/main" id="{17241231-C978-44E8-B172-08BE668E9FEF}"/>
                  </a:ext>
                </a:extLst>
              </p:cNvPr>
              <p:cNvCxnSpPr>
                <a:cxnSpLocks/>
                <a:stCxn id="80" idx="2"/>
                <a:endCxn id="114" idx="1"/>
              </p:cNvCxnSpPr>
              <p:nvPr/>
            </p:nvCxnSpPr>
            <p:spPr>
              <a:xfrm rot="5400000" flipH="1">
                <a:off x="2079442" y="3617861"/>
                <a:ext cx="3076532" cy="1038754"/>
              </a:xfrm>
              <a:prstGeom prst="bentConnector4">
                <a:avLst>
                  <a:gd name="adj1" fmla="val -9684"/>
                  <a:gd name="adj2" fmla="val 125944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FB3EE3D6-BF1E-4978-9C84-4956A367CDE0}"/>
                  </a:ext>
                </a:extLst>
              </p:cNvPr>
              <p:cNvCxnSpPr>
                <a:cxnSpLocks/>
                <a:endCxn id="109" idx="2"/>
              </p:cNvCxnSpPr>
              <p:nvPr/>
            </p:nvCxnSpPr>
            <p:spPr>
              <a:xfrm flipV="1">
                <a:off x="2754778" y="1475552"/>
                <a:ext cx="0" cy="32877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FACB3CFB-3BCE-40E9-8CFB-209746DD0428}"/>
                  </a:ext>
                </a:extLst>
              </p:cNvPr>
              <p:cNvCxnSpPr/>
              <p:nvPr/>
            </p:nvCxnSpPr>
            <p:spPr>
              <a:xfrm>
                <a:off x="2754778" y="1804331"/>
                <a:ext cx="702797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6E477ADE-0104-4A52-95A9-1AE996A48D87}"/>
                  </a:ext>
                </a:extLst>
              </p:cNvPr>
              <p:cNvCxnSpPr/>
              <p:nvPr/>
            </p:nvCxnSpPr>
            <p:spPr>
              <a:xfrm>
                <a:off x="3459956" y="1804331"/>
                <a:ext cx="0" cy="223592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253F933-C8DA-4208-ADD1-3CD48BB8B755}"/>
                </a:ext>
              </a:extLst>
            </p:cNvPr>
            <p:cNvCxnSpPr>
              <a:stCxn id="113" idx="2"/>
              <a:endCxn id="76" idx="0"/>
            </p:cNvCxnSpPr>
            <p:nvPr/>
          </p:nvCxnSpPr>
          <p:spPr>
            <a:xfrm flipH="1">
              <a:off x="5174215" y="3071284"/>
              <a:ext cx="380454" cy="4682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3520AC35-D98D-445D-A8E9-767C6A42180B}"/>
                </a:ext>
              </a:extLst>
            </p:cNvPr>
            <p:cNvCxnSpPr>
              <a:cxnSpLocks/>
              <a:stCxn id="113" idx="2"/>
              <a:endCxn id="114" idx="0"/>
            </p:cNvCxnSpPr>
            <p:nvPr/>
          </p:nvCxnSpPr>
          <p:spPr>
            <a:xfrm flipH="1">
              <a:off x="4943501" y="3071284"/>
              <a:ext cx="611168" cy="37812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7DF5A020-3A50-41F4-BC2A-A51E4B0793EE}"/>
              </a:ext>
            </a:extLst>
          </p:cNvPr>
          <p:cNvSpPr/>
          <p:nvPr/>
        </p:nvSpPr>
        <p:spPr>
          <a:xfrm>
            <a:off x="881489" y="209125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命名学习蜂鸟</a:t>
            </a:r>
            <a:r>
              <a:rPr lang="en-US" altLang="zh-CN"/>
              <a:t>E200</a:t>
            </a:r>
            <a:r>
              <a:rPr lang="zh-CN" altLang="en-US"/>
              <a:t>处理器核</a:t>
            </a:r>
          </a:p>
        </p:txBody>
      </p:sp>
    </p:spTree>
    <p:extLst>
      <p:ext uri="{BB962C8B-B14F-4D97-AF65-F5344CB8AC3E}">
        <p14:creationId xmlns:p14="http://schemas.microsoft.com/office/powerpoint/2010/main" val="19266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EXU</a:t>
            </a:r>
            <a:r>
              <a:rPr lang="zh-CN" altLang="en-US"/>
              <a:t>设计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343BA1E-3A71-491E-B269-FB5B4CD585E1}"/>
              </a:ext>
            </a:extLst>
          </p:cNvPr>
          <p:cNvGrpSpPr/>
          <p:nvPr/>
        </p:nvGrpSpPr>
        <p:grpSpPr>
          <a:xfrm>
            <a:off x="2661896" y="2226608"/>
            <a:ext cx="6868207" cy="3952248"/>
            <a:chOff x="2217420" y="967713"/>
            <a:chExt cx="8366072" cy="481418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486C5B5-AB6F-4B35-88A9-810443ACA00C}"/>
                </a:ext>
              </a:extLst>
            </p:cNvPr>
            <p:cNvSpPr/>
            <p:nvPr/>
          </p:nvSpPr>
          <p:spPr>
            <a:xfrm>
              <a:off x="3248203" y="967713"/>
              <a:ext cx="5979617" cy="48141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1D132B-FBA9-4BAC-8B83-49A94722E603}"/>
                </a:ext>
              </a:extLst>
            </p:cNvPr>
            <p:cNvSpPr/>
            <p:nvPr/>
          </p:nvSpPr>
          <p:spPr>
            <a:xfrm>
              <a:off x="4773930" y="2495536"/>
              <a:ext cx="1893570" cy="998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Normal ALU</a:t>
              </a:r>
              <a:endParaRPr lang="zh-CN" altLang="en-US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6B724F7-1C8F-4306-827E-2D3544A7788E}"/>
                </a:ext>
              </a:extLst>
            </p:cNvPr>
            <p:cNvSpPr/>
            <p:nvPr/>
          </p:nvSpPr>
          <p:spPr>
            <a:xfrm>
              <a:off x="4773930" y="1253477"/>
              <a:ext cx="2644140" cy="998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FPU*</a:t>
              </a:r>
            </a:p>
            <a:p>
              <a:pPr algn="ctr"/>
              <a:r>
                <a:rPr lang="en-US" altLang="zh-CN" sz="1400"/>
                <a:t>(Floating-point Unit)</a:t>
              </a:r>
              <a:endParaRPr lang="zh-CN" altLang="en-US" sz="14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DE32D5-1132-480F-9EA9-0EF2DDAB9B32}"/>
                </a:ext>
              </a:extLst>
            </p:cNvPr>
            <p:cNvSpPr txBox="1"/>
            <p:nvPr/>
          </p:nvSpPr>
          <p:spPr>
            <a:xfrm>
              <a:off x="3376282" y="1188720"/>
              <a:ext cx="551023" cy="33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EXU</a:t>
              </a:r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C50FA7-A40C-4983-8538-8F92A85B68C9}"/>
                </a:ext>
              </a:extLst>
            </p:cNvPr>
            <p:cNvSpPr/>
            <p:nvPr/>
          </p:nvSpPr>
          <p:spPr>
            <a:xfrm>
              <a:off x="4773930" y="3722383"/>
              <a:ext cx="2350770" cy="998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MDU*</a:t>
              </a:r>
            </a:p>
            <a:p>
              <a:pPr algn="ctr"/>
              <a:r>
                <a:rPr lang="en-US" altLang="zh-CN" sz="1400"/>
                <a:t>(Mul-Div Unit)</a:t>
              </a:r>
              <a:endParaRPr lang="zh-CN" altLang="en-US" sz="140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4C7482D-ABC4-4621-A227-7D77DCD9EE16}"/>
                </a:ext>
              </a:extLst>
            </p:cNvPr>
            <p:cNvCxnSpPr>
              <a:cxnSpLocks/>
            </p:cNvCxnSpPr>
            <p:nvPr/>
          </p:nvCxnSpPr>
          <p:spPr>
            <a:xfrm>
              <a:off x="2217420" y="2994647"/>
              <a:ext cx="16222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3F16108-205A-4E69-824D-5C64166BDDED}"/>
                </a:ext>
              </a:extLst>
            </p:cNvPr>
            <p:cNvSpPr/>
            <p:nvPr/>
          </p:nvSpPr>
          <p:spPr>
            <a:xfrm>
              <a:off x="3839655" y="2301226"/>
              <a:ext cx="381000" cy="1386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派遣单元</a:t>
              </a: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03EB09B1-4981-49E9-841B-A03954499A06}"/>
                </a:ext>
              </a:extLst>
            </p:cNvPr>
            <p:cNvCxnSpPr>
              <a:stCxn id="46" idx="3"/>
              <a:endCxn id="42" idx="1"/>
            </p:cNvCxnSpPr>
            <p:nvPr/>
          </p:nvCxnSpPr>
          <p:spPr>
            <a:xfrm flipV="1">
              <a:off x="4220655" y="1752587"/>
              <a:ext cx="553275" cy="124205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9CD23DE-4CD1-4C00-8B89-5EECC7830FD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220655" y="2994646"/>
              <a:ext cx="5532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CD516BF4-8D36-4403-B214-B56359FF2B2B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>
              <a:off x="4220655" y="2994646"/>
              <a:ext cx="553275" cy="122684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86354355-9C28-4B7B-AFD7-D4B353DA27CF}"/>
                </a:ext>
              </a:extLst>
            </p:cNvPr>
            <p:cNvSpPr/>
            <p:nvPr/>
          </p:nvSpPr>
          <p:spPr>
            <a:xfrm rot="5400000">
              <a:off x="8177235" y="2732595"/>
              <a:ext cx="1045659" cy="522384"/>
            </a:xfrm>
            <a:prstGeom prst="trapezoid">
              <a:avLst>
                <a:gd name="adj" fmla="val 49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/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EBDC8C1D-9772-4DDF-9CAE-7194CF2093FF}"/>
                </a:ext>
              </a:extLst>
            </p:cNvPr>
            <p:cNvCxnSpPr>
              <a:stCxn id="41" idx="3"/>
              <a:endCxn id="50" idx="2"/>
            </p:cNvCxnSpPr>
            <p:nvPr/>
          </p:nvCxnSpPr>
          <p:spPr>
            <a:xfrm flipV="1">
              <a:off x="6667500" y="2993788"/>
              <a:ext cx="1771373" cy="85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1B33733C-841B-4A6C-B196-ADB0E16121BF}"/>
                </a:ext>
              </a:extLst>
            </p:cNvPr>
            <p:cNvCxnSpPr>
              <a:stCxn id="42" idx="3"/>
              <a:endCxn id="50" idx="2"/>
            </p:cNvCxnSpPr>
            <p:nvPr/>
          </p:nvCxnSpPr>
          <p:spPr>
            <a:xfrm>
              <a:off x="7418070" y="1752587"/>
              <a:ext cx="1020803" cy="124120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A77661A8-A584-4E6D-888D-F604DC7AADDD}"/>
                </a:ext>
              </a:extLst>
            </p:cNvPr>
            <p:cNvCxnSpPr>
              <a:stCxn id="44" idx="3"/>
              <a:endCxn id="50" idx="2"/>
            </p:cNvCxnSpPr>
            <p:nvPr/>
          </p:nvCxnSpPr>
          <p:spPr>
            <a:xfrm flipV="1">
              <a:off x="7124700" y="2993788"/>
              <a:ext cx="1314173" cy="1227705"/>
            </a:xfrm>
            <a:prstGeom prst="bentConnector3">
              <a:avLst>
                <a:gd name="adj1" fmla="val 6101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0D46624-09C6-4FA5-B737-2DAF5B950BAC}"/>
                </a:ext>
              </a:extLst>
            </p:cNvPr>
            <p:cNvCxnSpPr>
              <a:cxnSpLocks/>
            </p:cNvCxnSpPr>
            <p:nvPr/>
          </p:nvCxnSpPr>
          <p:spPr>
            <a:xfrm>
              <a:off x="8961257" y="2993787"/>
              <a:ext cx="16222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199E79B3-A373-4491-9916-177426AAF530}"/>
              </a:ext>
            </a:extLst>
          </p:cNvPr>
          <p:cNvSpPr/>
          <p:nvPr/>
        </p:nvSpPr>
        <p:spPr>
          <a:xfrm>
            <a:off x="4760687" y="5467824"/>
            <a:ext cx="1554544" cy="63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CSRU</a:t>
            </a:r>
          </a:p>
          <a:p>
            <a:pPr algn="ctr"/>
            <a:r>
              <a:rPr lang="en-US" altLang="zh-CN" sz="1400"/>
              <a:t>(CSR Instruction Handle Unit)</a:t>
            </a:r>
            <a:endParaRPr lang="zh-CN" altLang="en-US" sz="140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FF5B6B2-B04A-4F75-8B66-9FA551FDED12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4306471" y="3890638"/>
            <a:ext cx="454216" cy="1895876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A4371DAE-68E2-4006-9E4C-F8C22F830B4E}"/>
              </a:ext>
            </a:extLst>
          </p:cNvPr>
          <p:cNvCxnSpPr>
            <a:cxnSpLocks/>
            <a:stCxn id="55" idx="3"/>
            <a:endCxn id="50" idx="2"/>
          </p:cNvCxnSpPr>
          <p:nvPr/>
        </p:nvCxnSpPr>
        <p:spPr>
          <a:xfrm flipV="1">
            <a:off x="6315231" y="3889933"/>
            <a:ext cx="1454226" cy="1896581"/>
          </a:xfrm>
          <a:prstGeom prst="bentConnector3">
            <a:avLst>
              <a:gd name="adj1" fmla="val 7134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F5BF181-04A1-4019-98EF-EF64F0447891}"/>
              </a:ext>
            </a:extLst>
          </p:cNvPr>
          <p:cNvCxnSpPr/>
          <p:nvPr/>
        </p:nvCxnSpPr>
        <p:spPr>
          <a:xfrm>
            <a:off x="6315231" y="5784871"/>
            <a:ext cx="32148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FC0E1DF-3638-419E-81C8-5E0AEE4271A3}"/>
              </a:ext>
            </a:extLst>
          </p:cNvPr>
          <p:cNvSpPr txBox="1"/>
          <p:nvPr/>
        </p:nvSpPr>
        <p:spPr>
          <a:xfrm>
            <a:off x="8485963" y="3440489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To Regfile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3FA5770-D61E-48FB-AC8D-87167554F8A9}"/>
              </a:ext>
            </a:extLst>
          </p:cNvPr>
          <p:cNvSpPr txBox="1"/>
          <p:nvPr/>
        </p:nvSpPr>
        <p:spPr>
          <a:xfrm>
            <a:off x="8591895" y="5283158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To CSR</a:t>
            </a:r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089413B-CA0E-47CA-BBA2-CE6BA96926D4}"/>
              </a:ext>
            </a:extLst>
          </p:cNvPr>
          <p:cNvSpPr/>
          <p:nvPr/>
        </p:nvSpPr>
        <p:spPr>
          <a:xfrm rot="16200000">
            <a:off x="7412854" y="5181041"/>
            <a:ext cx="319103" cy="231458"/>
          </a:xfrm>
          <a:prstGeom prst="rightArrow">
            <a:avLst>
              <a:gd name="adj1" fmla="val 40385"/>
              <a:gd name="adj2" fmla="val 52405"/>
            </a:avLst>
          </a:prstGeom>
          <a:solidFill>
            <a:srgbClr val="1CADE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EFC2B9E-01CD-4885-9EF1-2CDCB47F2A88}"/>
              </a:ext>
            </a:extLst>
          </p:cNvPr>
          <p:cNvSpPr txBox="1"/>
          <p:nvPr/>
        </p:nvSpPr>
        <p:spPr>
          <a:xfrm>
            <a:off x="7599643" y="514238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one-way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Sets: RV32I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657B72-7A8A-438D-9BE2-1DBA73BBD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21"/>
          <a:stretch/>
        </p:blipFill>
        <p:spPr>
          <a:xfrm>
            <a:off x="6229727" y="1882064"/>
            <a:ext cx="5877441" cy="31854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3CA8FF-2CEB-4EAF-AE35-8AEFF9D4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48"/>
          <a:stretch/>
        </p:blipFill>
        <p:spPr>
          <a:xfrm>
            <a:off x="435006" y="1864792"/>
            <a:ext cx="5660994" cy="3185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81F2DA-FAE4-4B89-85D4-DC697704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38" y="5067556"/>
            <a:ext cx="6370872" cy="136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Sets: RV32A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BE27FE-5DCC-4145-BB02-B95468E6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03" y="2625565"/>
            <a:ext cx="707959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8D24B53-2227-4B1D-AE31-4531E6DD49AE}"/>
              </a:ext>
            </a:extLst>
          </p:cNvPr>
          <p:cNvGrpSpPr/>
          <p:nvPr/>
        </p:nvGrpSpPr>
        <p:grpSpPr>
          <a:xfrm>
            <a:off x="436229" y="327171"/>
            <a:ext cx="5528421" cy="5401655"/>
            <a:chOff x="436229" y="327171"/>
            <a:chExt cx="5528421" cy="540165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9D75FD2-DDF5-46DD-8D77-8AE721275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229" y="327171"/>
              <a:ext cx="5528421" cy="5401655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F9FE844-3617-4C7C-ACB1-846FA9157995}"/>
                </a:ext>
              </a:extLst>
            </p:cNvPr>
            <p:cNvSpPr txBox="1"/>
            <p:nvPr/>
          </p:nvSpPr>
          <p:spPr>
            <a:xfrm>
              <a:off x="5110789" y="460661"/>
              <a:ext cx="4972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OP_LUI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BD1EAA-D3DE-4FAF-9DE7-ABD272C7B317}"/>
                </a:ext>
              </a:extLst>
            </p:cNvPr>
            <p:cNvSpPr txBox="1"/>
            <p:nvPr/>
          </p:nvSpPr>
          <p:spPr>
            <a:xfrm>
              <a:off x="5110789" y="576809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OP_AUIPC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0C58465-2D33-49B8-A2D8-40211917ED2E}"/>
                </a:ext>
              </a:extLst>
            </p:cNvPr>
            <p:cNvSpPr txBox="1"/>
            <p:nvPr/>
          </p:nvSpPr>
          <p:spPr>
            <a:xfrm>
              <a:off x="5110789" y="719422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OP_JAL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B84702-65D6-44A1-BDF9-E52D898CC8FB}"/>
                </a:ext>
              </a:extLst>
            </p:cNvPr>
            <p:cNvSpPr txBox="1"/>
            <p:nvPr/>
          </p:nvSpPr>
          <p:spPr>
            <a:xfrm>
              <a:off x="5110789" y="862035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OP_JALR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A2DA17-80DC-45C0-AECC-838F40F7655F}"/>
                </a:ext>
              </a:extLst>
            </p:cNvPr>
            <p:cNvSpPr/>
            <p:nvPr/>
          </p:nvSpPr>
          <p:spPr>
            <a:xfrm>
              <a:off x="3993159" y="1031846"/>
              <a:ext cx="1045013" cy="788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E54C39-9A1B-4465-9AE9-3FE78F915168}"/>
                </a:ext>
              </a:extLst>
            </p:cNvPr>
            <p:cNvSpPr txBox="1"/>
            <p:nvPr/>
          </p:nvSpPr>
          <p:spPr>
            <a:xfrm>
              <a:off x="5110789" y="1170993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OP_BRANCH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973D2C-DFD5-4F5A-A425-8896E92E1137}"/>
                </a:ext>
              </a:extLst>
            </p:cNvPr>
            <p:cNvSpPr/>
            <p:nvPr/>
          </p:nvSpPr>
          <p:spPr>
            <a:xfrm>
              <a:off x="3993158" y="1820412"/>
              <a:ext cx="1045013" cy="6291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F857E09-A04B-4836-9E64-1AE8243F8B3A}"/>
                </a:ext>
              </a:extLst>
            </p:cNvPr>
            <p:cNvSpPr txBox="1"/>
            <p:nvPr/>
          </p:nvSpPr>
          <p:spPr>
            <a:xfrm>
              <a:off x="5110789" y="1998171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OP_LOAD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24880AE-30EF-4B1C-A11C-2D590206D764}"/>
                </a:ext>
              </a:extLst>
            </p:cNvPr>
            <p:cNvSpPr/>
            <p:nvPr/>
          </p:nvSpPr>
          <p:spPr>
            <a:xfrm>
              <a:off x="3991468" y="2449586"/>
              <a:ext cx="1045013" cy="4026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C9BA28-A2AD-4321-8949-AD7E624BC12B}"/>
                </a:ext>
              </a:extLst>
            </p:cNvPr>
            <p:cNvSpPr txBox="1"/>
            <p:nvPr/>
          </p:nvSpPr>
          <p:spPr>
            <a:xfrm>
              <a:off x="5110789" y="2560233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OP_STORE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ED0BEF-5A21-4001-BDE4-E26A800923B3}"/>
                </a:ext>
              </a:extLst>
            </p:cNvPr>
            <p:cNvSpPr/>
            <p:nvPr/>
          </p:nvSpPr>
          <p:spPr>
            <a:xfrm>
              <a:off x="3990939" y="2860218"/>
              <a:ext cx="1045013" cy="11245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EA810F-FF3D-40AF-BFB5-F80F39E89B72}"/>
                </a:ext>
              </a:extLst>
            </p:cNvPr>
            <p:cNvSpPr txBox="1"/>
            <p:nvPr/>
          </p:nvSpPr>
          <p:spPr>
            <a:xfrm>
              <a:off x="5110789" y="3285498"/>
              <a:ext cx="5597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OP_ALUI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78BF534-9D7F-4A8A-A87D-3C11D1F5AEF8}"/>
                </a:ext>
              </a:extLst>
            </p:cNvPr>
            <p:cNvSpPr/>
            <p:nvPr/>
          </p:nvSpPr>
          <p:spPr>
            <a:xfrm>
              <a:off x="3992337" y="4002519"/>
              <a:ext cx="1045013" cy="12825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1A75E3E-0701-4A59-852F-423222E1290A}"/>
                </a:ext>
              </a:extLst>
            </p:cNvPr>
            <p:cNvSpPr txBox="1"/>
            <p:nvPr/>
          </p:nvSpPr>
          <p:spPr>
            <a:xfrm>
              <a:off x="5110789" y="4291718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OP_ALUR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FE1223-EB05-47D6-A28B-D72599C9492A}"/>
                </a:ext>
              </a:extLst>
            </p:cNvPr>
            <p:cNvSpPr/>
            <p:nvPr/>
          </p:nvSpPr>
          <p:spPr>
            <a:xfrm>
              <a:off x="3990938" y="5285577"/>
              <a:ext cx="1210236" cy="124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AD7BF0-07F6-4FCB-9DFB-BCDB939FFF72}"/>
                </a:ext>
              </a:extLst>
            </p:cNvPr>
            <p:cNvSpPr txBox="1"/>
            <p:nvPr/>
          </p:nvSpPr>
          <p:spPr>
            <a:xfrm>
              <a:off x="5110789" y="5251508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OP_FENCE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0BE332D-282A-410D-8A5E-98CB86474981}"/>
                </a:ext>
              </a:extLst>
            </p:cNvPr>
            <p:cNvSpPr/>
            <p:nvPr/>
          </p:nvSpPr>
          <p:spPr>
            <a:xfrm>
              <a:off x="3990937" y="5410899"/>
              <a:ext cx="1210237" cy="2600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762E63D-63E0-4CF6-B5A6-C008786BAA43}"/>
                </a:ext>
              </a:extLst>
            </p:cNvPr>
            <p:cNvSpPr txBox="1"/>
            <p:nvPr/>
          </p:nvSpPr>
          <p:spPr>
            <a:xfrm>
              <a:off x="5110789" y="5432697"/>
              <a:ext cx="5196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OP_CSR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D4FC15-E18B-4E61-B445-0B780C3E1B6E}"/>
              </a:ext>
            </a:extLst>
          </p:cNvPr>
          <p:cNvGrpSpPr/>
          <p:nvPr/>
        </p:nvGrpSpPr>
        <p:grpSpPr>
          <a:xfrm>
            <a:off x="5964650" y="2560233"/>
            <a:ext cx="5098178" cy="1319295"/>
            <a:chOff x="5964650" y="2560233"/>
            <a:chExt cx="5098178" cy="131929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999F5A4-FFD2-49AB-99C6-1FBEFAF58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4650" y="2560233"/>
              <a:ext cx="5098178" cy="1319295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28FFA-1B11-4B04-AB83-3CBCE7B5BEB0}"/>
                </a:ext>
              </a:extLst>
            </p:cNvPr>
            <p:cNvSpPr/>
            <p:nvPr/>
          </p:nvSpPr>
          <p:spPr>
            <a:xfrm>
              <a:off x="9816518" y="2667956"/>
              <a:ext cx="485164" cy="1843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47D7E2B-3A70-485D-822C-5EDBFA6D77BF}"/>
                </a:ext>
              </a:extLst>
            </p:cNvPr>
            <p:cNvSpPr txBox="1"/>
            <p:nvPr/>
          </p:nvSpPr>
          <p:spPr>
            <a:xfrm>
              <a:off x="10250825" y="2652319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OP_FENCE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F8CD1C3-C2FE-49C5-94B9-2185120A85FA}"/>
                </a:ext>
              </a:extLst>
            </p:cNvPr>
            <p:cNvSpPr txBox="1"/>
            <p:nvPr/>
          </p:nvSpPr>
          <p:spPr>
            <a:xfrm>
              <a:off x="10250825" y="3265923"/>
              <a:ext cx="5196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OP_CSR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5F4BE5A-9DCF-42DA-9D5B-39FC6B00F88F}"/>
                </a:ext>
              </a:extLst>
            </p:cNvPr>
            <p:cNvSpPr/>
            <p:nvPr/>
          </p:nvSpPr>
          <p:spPr>
            <a:xfrm>
              <a:off x="9816518" y="3089441"/>
              <a:ext cx="485164" cy="7107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840B399-B626-4BBD-8A5E-01A42292E5E5}"/>
              </a:ext>
            </a:extLst>
          </p:cNvPr>
          <p:cNvGrpSpPr/>
          <p:nvPr/>
        </p:nvGrpSpPr>
        <p:grpSpPr>
          <a:xfrm>
            <a:off x="5964650" y="4037397"/>
            <a:ext cx="4931843" cy="1444682"/>
            <a:chOff x="5964650" y="4037397"/>
            <a:chExt cx="4931843" cy="144468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3F27A5-FD06-4BEA-A11B-8D562B903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4650" y="4037397"/>
              <a:ext cx="4890935" cy="1444682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6BFAF88-F7A6-45CD-9B73-4655A477093B}"/>
                </a:ext>
              </a:extLst>
            </p:cNvPr>
            <p:cNvSpPr/>
            <p:nvPr/>
          </p:nvSpPr>
          <p:spPr>
            <a:xfrm>
              <a:off x="9004184" y="4181408"/>
              <a:ext cx="1339442" cy="1237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8FB1DE2-D7B1-4564-97D6-84FAE3863D0A}"/>
                </a:ext>
              </a:extLst>
            </p:cNvPr>
            <p:cNvSpPr txBox="1"/>
            <p:nvPr/>
          </p:nvSpPr>
          <p:spPr>
            <a:xfrm>
              <a:off x="10315885" y="4692626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OP_AMO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97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Sets: RV32M*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6F1AF3-B277-402E-8D53-34DE3C5F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2657938"/>
            <a:ext cx="6340389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Sets: RV32F*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F1297B-2EA9-461F-B4EA-EC600887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4" y="1835014"/>
            <a:ext cx="6416932" cy="44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预期目标</a:t>
            </a:r>
            <a:endParaRPr lang="zh-CN" altLang="en-US" dirty="0"/>
          </a:p>
        </p:txBody>
      </p:sp>
      <p:sp>
        <p:nvSpPr>
          <p:cNvPr id="1048606" name="内容占位符 2"/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634089"/>
          </a:xfrm>
        </p:spPr>
        <p:txBody>
          <a:bodyPr>
            <a:noAutofit/>
          </a:bodyPr>
          <a:lstStyle/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CPU</a:t>
            </a:r>
            <a:r>
              <a:rPr lang="zh-CN" altLang="en-US" sz="1600"/>
              <a:t>功能肯定有</a:t>
            </a:r>
            <a:endParaRPr lang="en-US" altLang="zh-CN" sz="1600"/>
          </a:p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MMU</a:t>
            </a:r>
          </a:p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一级</a:t>
            </a:r>
            <a:r>
              <a:rPr lang="en-US" altLang="zh-CN" sz="1600"/>
              <a:t>Cache</a:t>
            </a:r>
          </a:p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S-Mode</a:t>
            </a:r>
          </a:p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使用</a:t>
            </a:r>
            <a:r>
              <a:rPr lang="en-US" altLang="zh-CN" sz="1600"/>
              <a:t>AXI</a:t>
            </a:r>
            <a:r>
              <a:rPr lang="zh-CN" altLang="en-US" sz="1600"/>
              <a:t>总线</a:t>
            </a:r>
            <a:endParaRPr lang="en-US" altLang="zh-CN" sz="16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3AE63C-CE2A-44F0-9371-B55B0C33EB7C}"/>
              </a:ext>
            </a:extLst>
          </p:cNvPr>
          <p:cNvGrpSpPr/>
          <p:nvPr/>
        </p:nvGrpSpPr>
        <p:grpSpPr>
          <a:xfrm>
            <a:off x="4776067" y="2060058"/>
            <a:ext cx="5995217" cy="3744989"/>
            <a:chOff x="4776067" y="2060058"/>
            <a:chExt cx="5995217" cy="374498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F589339-738C-4474-8368-81BD93CBA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90" y="2398612"/>
              <a:ext cx="5936494" cy="340643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1511B0-5021-499D-A91C-A836A6CD5077}"/>
                </a:ext>
              </a:extLst>
            </p:cNvPr>
            <p:cNvSpPr txBox="1"/>
            <p:nvPr/>
          </p:nvSpPr>
          <p:spPr>
            <a:xfrm>
              <a:off x="4776067" y="2060058"/>
              <a:ext cx="324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Linux Kernel Minimum Config (risc-v)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F9B8-CDFB-48C3-87E4-112E9C4B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C59069-7C79-4039-AFC4-A5D9856D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634089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zh-CN" sz="2400"/>
          </a:p>
          <a:p>
            <a:pPr marL="0" indent="0">
              <a:lnSpc>
                <a:spcPts val="1000"/>
              </a:lnSpc>
              <a:buNone/>
            </a:pPr>
            <a:endParaRPr lang="en-US" altLang="zh-CN" sz="2400"/>
          </a:p>
          <a:p>
            <a:pPr marL="0" indent="0">
              <a:lnSpc>
                <a:spcPts val="1000"/>
              </a:lnSpc>
              <a:buNone/>
            </a:pPr>
            <a:r>
              <a:rPr lang="zh-CN" altLang="en-US" sz="2400"/>
              <a:t>黄浩鹏、高一川：写</a:t>
            </a:r>
            <a:r>
              <a:rPr lang="en-US" altLang="zh-CN" sz="2400"/>
              <a:t>CPU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sz="240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2400"/>
              <a:t>MMU</a:t>
            </a:r>
            <a:r>
              <a:rPr lang="zh-CN" altLang="en-US" sz="2400"/>
              <a:t>没那么简单</a:t>
            </a:r>
            <a:r>
              <a:rPr lang="en-US" altLang="zh-CN" sz="2400"/>
              <a:t>~ </a:t>
            </a:r>
            <a:r>
              <a:rPr lang="zh-CN" altLang="en-US" sz="2400"/>
              <a:t>还需要总线</a:t>
            </a:r>
            <a:r>
              <a:rPr lang="en-US" altLang="zh-CN" sz="2400"/>
              <a:t>~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sz="2400"/>
          </a:p>
          <a:p>
            <a:pPr marL="0" indent="0">
              <a:lnSpc>
                <a:spcPts val="1000"/>
              </a:lnSpc>
              <a:buNone/>
            </a:pPr>
            <a:r>
              <a:rPr lang="zh-CN" altLang="en-US" sz="2400"/>
              <a:t>想得太美好，现实太骨感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19AC2E-4AC9-4051-BD92-2D04A33FA433}"/>
              </a:ext>
            </a:extLst>
          </p:cNvPr>
          <p:cNvSpPr txBox="1"/>
          <p:nvPr/>
        </p:nvSpPr>
        <p:spPr>
          <a:xfrm>
            <a:off x="5337738" y="4598632"/>
            <a:ext cx="3877985" cy="58477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zh-CN" altLang="en-US" sz="32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难难难，难上加♂！</a:t>
            </a:r>
          </a:p>
        </p:txBody>
      </p:sp>
    </p:spTree>
    <p:extLst>
      <p:ext uri="{BB962C8B-B14F-4D97-AF65-F5344CB8AC3E}">
        <p14:creationId xmlns:p14="http://schemas.microsoft.com/office/powerpoint/2010/main" val="378036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…? No these!</a:t>
            </a:r>
            <a:endParaRPr lang="zh-CN" altLang="en-US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D5A6697C-52E0-4C03-AC3E-0902EC7E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24" y="1855432"/>
            <a:ext cx="6128501" cy="41751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722A2B-230B-4826-9468-21966D363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9" t="47378" r="35444" b="28415"/>
          <a:stretch/>
        </p:blipFill>
        <p:spPr>
          <a:xfrm>
            <a:off x="7648138" y="2273128"/>
            <a:ext cx="3368956" cy="27875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341</Words>
  <Application>Microsoft Office PowerPoint</Application>
  <PresentationFormat>宽屏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Wingdings</vt:lpstr>
      <vt:lpstr>回顾</vt:lpstr>
      <vt:lpstr>设计 RISC-V 处理器</vt:lpstr>
      <vt:lpstr>Instruction Sets: RV32I</vt:lpstr>
      <vt:lpstr>Instruction Sets: RV32A</vt:lpstr>
      <vt:lpstr>PowerPoint 演示文稿</vt:lpstr>
      <vt:lpstr>Instruction Sets: RV32M*</vt:lpstr>
      <vt:lpstr>Instruction Sets: RV32F*</vt:lpstr>
      <vt:lpstr>预期目标</vt:lpstr>
      <vt:lpstr>分工</vt:lpstr>
      <vt:lpstr>设计…? No these!</vt:lpstr>
      <vt:lpstr>设计</vt:lpstr>
      <vt:lpstr>设计</vt:lpstr>
      <vt:lpstr>EXU设计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 IPx</dc:title>
  <dc:creator>twj</dc:creator>
  <cp:lastModifiedBy>1714262856@qq.com</cp:lastModifiedBy>
  <cp:revision>112</cp:revision>
  <dcterms:created xsi:type="dcterms:W3CDTF">2018-04-16T01:36:34Z</dcterms:created>
  <dcterms:modified xsi:type="dcterms:W3CDTF">2019-11-15T07:23:24Z</dcterms:modified>
</cp:coreProperties>
</file>